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notesMasterIdLst>
    <p:notesMasterId r:id="rId33"/>
  </p:notesMasterIdLst>
  <p:sldIdLst>
    <p:sldId id="256" r:id="rId2"/>
    <p:sldId id="270" r:id="rId3"/>
    <p:sldId id="271" r:id="rId4"/>
    <p:sldId id="276" r:id="rId5"/>
    <p:sldId id="277" r:id="rId6"/>
    <p:sldId id="274" r:id="rId7"/>
    <p:sldId id="272" r:id="rId8"/>
    <p:sldId id="284" r:id="rId9"/>
    <p:sldId id="285" r:id="rId10"/>
    <p:sldId id="286" r:id="rId11"/>
    <p:sldId id="287" r:id="rId12"/>
    <p:sldId id="278" r:id="rId13"/>
    <p:sldId id="280" r:id="rId14"/>
    <p:sldId id="269" r:id="rId15"/>
    <p:sldId id="291" r:id="rId16"/>
    <p:sldId id="292" r:id="rId17"/>
    <p:sldId id="293" r:id="rId18"/>
    <p:sldId id="294" r:id="rId19"/>
    <p:sldId id="258" r:id="rId20"/>
    <p:sldId id="259" r:id="rId21"/>
    <p:sldId id="260" r:id="rId22"/>
    <p:sldId id="261" r:id="rId23"/>
    <p:sldId id="262" r:id="rId24"/>
    <p:sldId id="268" r:id="rId25"/>
    <p:sldId id="281" r:id="rId26"/>
    <p:sldId id="267" r:id="rId27"/>
    <p:sldId id="263" r:id="rId28"/>
    <p:sldId id="266" r:id="rId29"/>
    <p:sldId id="264" r:id="rId30"/>
    <p:sldId id="265" r:id="rId31"/>
    <p:sldId id="288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A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9" d="100"/>
          <a:sy n="129" d="100"/>
        </p:scale>
        <p:origin x="-26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3B8429-5408-E043-A690-C72A6230316A}" type="datetimeFigureOut">
              <a:rPr lang="en-US" smtClean="0"/>
              <a:t>4/12/16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A2127D-F6AF-4341-90B1-5E1D712B7D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149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https://en.wikipedia.org/wiki/List_of_countries_by_GDP_%28nominal%29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A2127D-F6AF-4341-90B1-5E1D712B7DF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7369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Approximately 16,000 killed, 2,500 missing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A2127D-F6AF-4341-90B1-5E1D712B7DF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473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http://thehigherlearning.com/2014/06/20/japans-prime-minister-is-planning-to-host-the-worlds-first-robotic-olympics-in-2020/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A2127D-F6AF-4341-90B1-5E1D712B7DF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554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Great Wave off</a:t>
            </a:r>
            <a:r>
              <a:rPr lang="en-US" baseline="0" dirty="0" smtClean="0"/>
              <a:t> </a:t>
            </a:r>
            <a:r>
              <a:rPr lang="en-US" dirty="0" smtClean="0"/>
              <a:t> Kanagawa</a:t>
            </a:r>
          </a:p>
          <a:p>
            <a:r>
              <a:rPr lang="en-US" dirty="0" smtClean="0"/>
              <a:t>Hokusai,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A2127D-F6AF-4341-90B1-5E1D712B7DF6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485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http://www.pbs.org/food/the-history-kitchen/history-of-sushi/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A2127D-F6AF-4341-90B1-5E1D712B7DF6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8196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from report by US NMFS on “Per Capita Consumption”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A2127D-F6AF-4341-90B1-5E1D712B7DF6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696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http://chinamatters.blogspot.com/2013_07_01_archive.html</a:t>
            </a:r>
          </a:p>
          <a:p>
            <a:r>
              <a:rPr lang="en-US" dirty="0" smtClean="0"/>
              <a:t>https://en.wikipedia.org/wiki/Exclusive_economic_zone#Japan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A2127D-F6AF-4341-90B1-5E1D712B7DF6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28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https://www.census.gov/foreign-trade/balance/c5880.html#2015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A2127D-F6AF-4341-90B1-5E1D712B7DF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736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https://en.wikipedia.org/wiki/List_of_the_largest_trading_partners_of_the_United_States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A2127D-F6AF-4341-90B1-5E1D712B7DF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736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</a:t>
            </a:r>
            <a:r>
              <a:rPr lang="en-US" baseline="0" dirty="0" smtClean="0"/>
              <a:t> from Miyazaki Hayao’s “Tonari no Totoro” of “My Neighbor Totoro” – released in Japan in 1988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http://io9.gizmodo.com/my-neighbor-totoro-surprised-me-all-over-again-1759217774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A2127D-F6AF-4341-90B1-5E1D712B7DF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736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https://en.wikipedia.org/wiki/List_of_countries_by_GDP_%28nominal%29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A2127D-F6AF-4341-90B1-5E1D712B7DF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736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http://pokemon.wikia.com/wiki/Pikachu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A2127D-F6AF-4341-90B1-5E1D712B7DF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736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A2127D-F6AF-4341-90B1-5E1D712B7DF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736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A2127D-F6AF-4341-90B1-5E1D712B7DF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736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March 20, 1995 – 12 deaths and approximately 1100 injuries</a:t>
            </a:r>
            <a:r>
              <a:rPr lang="en-US" baseline="0" dirty="0" smtClean="0"/>
              <a:t> – release of sarin nerve gas in Tokyo subway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A2127D-F6AF-4341-90B1-5E1D712B7DF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378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0DD6-66F6-4F4C-AF04-575E46471A6A}" type="datetimeFigureOut">
              <a:rPr lang="en-US" smtClean="0"/>
              <a:t>4/12/16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055D-8ACC-264A-B5BE-A13E1530C8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0DD6-66F6-4F4C-AF04-575E46471A6A}" type="datetimeFigureOut">
              <a:rPr lang="en-US" smtClean="0"/>
              <a:t>4/12/16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055D-8ACC-264A-B5BE-A13E1530C8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0DD6-66F6-4F4C-AF04-575E46471A6A}" type="datetimeFigureOut">
              <a:rPr lang="en-US" smtClean="0"/>
              <a:t>4/12/16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055D-8ACC-264A-B5BE-A13E1530C8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0DD6-66F6-4F4C-AF04-575E46471A6A}" type="datetimeFigureOut">
              <a:rPr lang="en-US" smtClean="0"/>
              <a:t>4/12/16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055D-8ACC-264A-B5BE-A13E1530C8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0DD6-66F6-4F4C-AF04-575E46471A6A}" type="datetimeFigureOut">
              <a:rPr lang="en-US" smtClean="0"/>
              <a:t>4/12/16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055D-8ACC-264A-B5BE-A13E1530C8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0DD6-66F6-4F4C-AF04-575E46471A6A}" type="datetimeFigureOut">
              <a:rPr lang="en-US" smtClean="0"/>
              <a:t>4/12/16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055D-8ACC-264A-B5BE-A13E1530C8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0DD6-66F6-4F4C-AF04-575E46471A6A}" type="datetimeFigureOut">
              <a:rPr lang="en-US" smtClean="0"/>
              <a:t>4/12/16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055D-8ACC-264A-B5BE-A13E1530C8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0DD6-66F6-4F4C-AF04-575E46471A6A}" type="datetimeFigureOut">
              <a:rPr lang="en-US" smtClean="0"/>
              <a:t>4/12/16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055D-8ACC-264A-B5BE-A13E1530C8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0DD6-66F6-4F4C-AF04-575E46471A6A}" type="datetimeFigureOut">
              <a:rPr lang="en-US" smtClean="0"/>
              <a:t>4/12/16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055D-8ACC-264A-B5BE-A13E1530C8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0DD6-66F6-4F4C-AF04-575E46471A6A}" type="datetimeFigureOut">
              <a:rPr lang="en-US" smtClean="0"/>
              <a:t>4/12/16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055D-8ACC-264A-B5BE-A13E1530C8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0DD6-66F6-4F4C-AF04-575E46471A6A}" type="datetimeFigureOut">
              <a:rPr lang="en-US" smtClean="0"/>
              <a:t>4/12/16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055D-8ACC-264A-B5BE-A13E1530C8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A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C540DD6-66F6-4F4C-AF04-575E46471A6A}" type="datetimeFigureOut">
              <a:rPr lang="en-US" smtClean="0"/>
              <a:t>4/12/16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3D74055D-8ACC-264A-B5BE-A13E1530C895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x-raw-image:///f8f948f08ed93a4679defbb877ed1a437b9ba46722d5e557e19a348bae640179&amp;imgrefurl=http://www.icsw-japan.or.jp/issue/pdf/newsletter_no1_j.pdf&amp;docid=R7K9VgnlC9753M&amp;tbnid=RjrZjvBI-fiXBM:&amp;w=1064&amp;h=624&amp;hl=en&amp;ved=0ahUKEwiyvdKtu4fMAhUJgYMKHY3pBMAQMwgdKAAwAA&amp;iact=mrc&amp;uact=8" TargetMode="External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72305"/>
            <a:ext cx="7848600" cy="1927225"/>
          </a:xfrm>
        </p:spPr>
        <p:txBody>
          <a:bodyPr/>
          <a:lstStyle/>
          <a:p>
            <a:r>
              <a:rPr lang="en-US" sz="4400" dirty="0" smtClean="0"/>
              <a:t>A few important Things to Know about Japan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3505200"/>
            <a:ext cx="6692191" cy="2573360"/>
          </a:xfrm>
        </p:spPr>
        <p:txBody>
          <a:bodyPr>
            <a:normAutofit fontScale="77500" lnSpcReduction="20000"/>
          </a:bodyPr>
          <a:lstStyle/>
          <a:p>
            <a:endParaRPr lang="en-US" sz="2900" dirty="0" smtClean="0"/>
          </a:p>
          <a:p>
            <a:r>
              <a:rPr lang="en-US" sz="2900" dirty="0" smtClean="0"/>
              <a:t>Ted Bestor</a:t>
            </a:r>
          </a:p>
          <a:p>
            <a:endParaRPr lang="en-US" sz="2900" dirty="0" smtClean="0"/>
          </a:p>
          <a:p>
            <a:r>
              <a:rPr lang="en-US" sz="2900" dirty="0" smtClean="0"/>
              <a:t>Professor of Anthropology</a:t>
            </a:r>
          </a:p>
          <a:p>
            <a:r>
              <a:rPr lang="en-US" sz="2900" dirty="0" smtClean="0"/>
              <a:t>Director, Reischauer Institute of Japanese Studies</a:t>
            </a:r>
          </a:p>
          <a:p>
            <a:endParaRPr lang="en-US" sz="2900" dirty="0" smtClean="0"/>
          </a:p>
          <a:p>
            <a:r>
              <a:rPr lang="en-US" sz="2900" dirty="0" smtClean="0"/>
              <a:t>Harvard University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295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Japanese popular culture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623"/>
            <a:ext cx="8229600" cy="506437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471" y="1412623"/>
            <a:ext cx="5389447" cy="538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41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Japanese popular culture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Creation of so-called “content industries”</a:t>
            </a:r>
          </a:p>
          <a:p>
            <a:endParaRPr lang="en-US" dirty="0"/>
          </a:p>
          <a:p>
            <a:r>
              <a:rPr lang="en-US" dirty="0" smtClean="0"/>
              <a:t>Linked to youth-oriented domestic market for playful products, very rapid product cycles</a:t>
            </a:r>
          </a:p>
          <a:p>
            <a:endParaRPr lang="en-US" dirty="0"/>
          </a:p>
          <a:p>
            <a:r>
              <a:rPr lang="en-US" dirty="0" smtClean="0"/>
              <a:t>“Kawaii” fashion -- Cuteness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989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Japan’s Bubble Economy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During the 1970s and 1980s, the domestic Japanese economy was ”economic miracle”</a:t>
            </a:r>
          </a:p>
          <a:p>
            <a:endParaRPr lang="en-US" dirty="0" smtClean="0"/>
          </a:p>
          <a:p>
            <a:r>
              <a:rPr lang="en-US" dirty="0" smtClean="0"/>
              <a:t>Japan’s economy depended on exports (cars, cameras, electronics, high tech industrial products) that were possible because of artificial exchange rates</a:t>
            </a:r>
          </a:p>
          <a:p>
            <a:endParaRPr lang="en-US" dirty="0" smtClean="0"/>
          </a:p>
          <a:p>
            <a:r>
              <a:rPr lang="en-US" dirty="0" smtClean="0"/>
              <a:t>The domestic economy was inflated by real estate speculation and inflated stock market prices</a:t>
            </a:r>
          </a:p>
          <a:p>
            <a:endParaRPr lang="en-US" dirty="0"/>
          </a:p>
          <a:p>
            <a:r>
              <a:rPr lang="en-US" dirty="0" smtClean="0"/>
              <a:t>And the international reputation of Japan as an economic superpower sustained this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153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Japan’s Bubble Economy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By the late 1980s, Japanese economic fundamentals could no longer sustain the speculative bubble</a:t>
            </a:r>
          </a:p>
          <a:p>
            <a:endParaRPr lang="en-US" dirty="0"/>
          </a:p>
          <a:p>
            <a:r>
              <a:rPr lang="en-US" dirty="0" smtClean="0"/>
              <a:t>Inflated land values, inflated stock prices, high levels of corporate debt</a:t>
            </a:r>
          </a:p>
          <a:p>
            <a:endParaRPr lang="en-US" dirty="0"/>
          </a:p>
          <a:p>
            <a:r>
              <a:rPr lang="en-US" dirty="0" smtClean="0"/>
              <a:t>The inherent inefficiencies of domestic economy, including “life-time employment,” large conglomerate structures, complicated distribution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194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Japan’s sense of precarity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Despite Japan’s leading role in the world, Japan today suffers from a national crisis of confidence</a:t>
            </a:r>
          </a:p>
          <a:p>
            <a:endParaRPr lang="en-US" dirty="0"/>
          </a:p>
          <a:p>
            <a:r>
              <a:rPr lang="en-US" dirty="0" smtClean="0"/>
              <a:t>Long recession – early 1990s to 2010s --  hollowed out mainstream Japanese economy, leading to major changes in Japanese employment practices, and heavy impact on the white-collar middle class</a:t>
            </a:r>
          </a:p>
          <a:p>
            <a:endParaRPr lang="en-US" dirty="0"/>
          </a:p>
          <a:p>
            <a:r>
              <a:rPr lang="en-US" dirty="0" smtClean="0"/>
              <a:t>“lost generation” – young people unable to find long-term employment, end up in part-time employment and a “floating” lifestyle that the media reports as disconnected to social stability and cultural norms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81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Japanese sense of precarity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effect of the “lost generation” for youth</a:t>
            </a:r>
          </a:p>
          <a:p>
            <a:endParaRPr lang="en-US" dirty="0"/>
          </a:p>
          <a:p>
            <a:r>
              <a:rPr lang="en-US" dirty="0"/>
              <a:t>Concerns about the impact of aging population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Impact of alienated cults such as Aum Shinrikyō and the sarin gas attacks in Tokyo in 1995</a:t>
            </a:r>
          </a:p>
          <a:p>
            <a:endParaRPr lang="en-US" dirty="0"/>
          </a:p>
          <a:p>
            <a:r>
              <a:rPr lang="en-US" dirty="0" smtClean="0"/>
              <a:t>The devastation of Triple Disasters of 2011 – Tohoku earthquake, tsunami, and Fukushima nuclear reactor</a:t>
            </a:r>
          </a:p>
          <a:p>
            <a:endParaRPr lang="en-US" dirty="0" smtClean="0"/>
          </a:p>
          <a:p>
            <a:r>
              <a:rPr lang="en-US" b="1" i="1" dirty="0" smtClean="0"/>
              <a:t>Fundamental fears about Japan’s future</a:t>
            </a:r>
          </a:p>
        </p:txBody>
      </p:sp>
    </p:spTree>
    <p:extLst>
      <p:ext uri="{BB962C8B-B14F-4D97-AF65-F5344CB8AC3E}">
        <p14:creationId xmlns:p14="http://schemas.microsoft.com/office/powerpoint/2010/main" val="394165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Precarity – Aum Shinrikyō 1995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5556" b="55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44591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Precarity – Tohoku tsunami, 2011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0200"/>
            <a:ext cx="9144000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91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Precarity – Fukushima reactor, 2011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1987" r="19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08194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Japan’s aging population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Figures from the OECD (Organization for Economic Co-operation and Development) – major industrial nations</a:t>
            </a:r>
          </a:p>
          <a:p>
            <a:endParaRPr lang="en-US" dirty="0"/>
          </a:p>
          <a:p>
            <a:r>
              <a:rPr lang="en-US" b="1" i="1" dirty="0" smtClean="0"/>
              <a:t>Japan – 82.7 years  -- number 1</a:t>
            </a:r>
          </a:p>
          <a:p>
            <a:r>
              <a:rPr lang="en-US" dirty="0" smtClean="0"/>
              <a:t>Australia  – 81.5</a:t>
            </a:r>
          </a:p>
          <a:p>
            <a:r>
              <a:rPr lang="en-US" dirty="0" smtClean="0"/>
              <a:t>France  – 81.2</a:t>
            </a:r>
          </a:p>
          <a:p>
            <a:r>
              <a:rPr lang="en-US" dirty="0" smtClean="0"/>
              <a:t>Canada – 80.7</a:t>
            </a:r>
          </a:p>
          <a:p>
            <a:r>
              <a:rPr lang="en-US" dirty="0" smtClean="0"/>
              <a:t>Korea – 79.9</a:t>
            </a:r>
          </a:p>
          <a:p>
            <a:r>
              <a:rPr lang="en-US" dirty="0" smtClean="0"/>
              <a:t>UK – 79.7</a:t>
            </a:r>
          </a:p>
          <a:p>
            <a:r>
              <a:rPr lang="en-US" b="1" i="1" dirty="0" smtClean="0"/>
              <a:t>OECD average – 79.3</a:t>
            </a:r>
          </a:p>
          <a:p>
            <a:r>
              <a:rPr lang="en-US" dirty="0" smtClean="0"/>
              <a:t>Slovenia – 78.8</a:t>
            </a:r>
          </a:p>
          <a:p>
            <a:r>
              <a:rPr lang="en-US" b="1" i="1" dirty="0" smtClean="0"/>
              <a:t>USA – 77.9</a:t>
            </a:r>
          </a:p>
          <a:p>
            <a:r>
              <a:rPr lang="en-US" dirty="0" smtClean="0"/>
              <a:t>China (PRC) – 73.1</a:t>
            </a:r>
          </a:p>
          <a:p>
            <a:r>
              <a:rPr lang="en-US" dirty="0" smtClean="0"/>
              <a:t>Russian Federation – 67.8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65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Japan is important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the 1970s and 1980s Japan burst onto the world scene as a major economic superpower.  Brand names like Toyota, Sony, Panasonic, Nissan, Mazda, Nikon, Olympus became symbols of Japan’s high-tech </a:t>
            </a:r>
            <a:r>
              <a:rPr lang="en-US" dirty="0" smtClean="0"/>
              <a:t>economy</a:t>
            </a:r>
          </a:p>
          <a:p>
            <a:endParaRPr lang="en-US" dirty="0"/>
          </a:p>
          <a:p>
            <a:r>
              <a:rPr lang="en-US" dirty="0"/>
              <a:t>“Japanese management” practices became the ideal for Western corporations to </a:t>
            </a:r>
            <a:r>
              <a:rPr lang="en-US" dirty="0" smtClean="0"/>
              <a:t>emulate</a:t>
            </a:r>
          </a:p>
          <a:p>
            <a:endParaRPr lang="en-US" dirty="0"/>
          </a:p>
          <a:p>
            <a:r>
              <a:rPr lang="en-US" dirty="0"/>
              <a:t>Japan more or less disappeared from the business and economic news in the early 1990s, as </a:t>
            </a:r>
            <a:r>
              <a:rPr lang="en-US" dirty="0" smtClean="0"/>
              <a:t>its </a:t>
            </a:r>
            <a:r>
              <a:rPr lang="en-US" dirty="0"/>
              <a:t>economy went into a long </a:t>
            </a:r>
            <a:r>
              <a:rPr lang="en-US" dirty="0" smtClean="0"/>
              <a:t>recession (from roughly 1990 to the 2010s)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401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Japan’s aging population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>
              <a:hlinkClick r:id="rId3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00" y="1917056"/>
            <a:ext cx="75565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50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Japan’s aging population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Dependency ratio – fewer and fewer young workers to pay taxes to pay for benefits for more and more elderly</a:t>
            </a:r>
          </a:p>
          <a:p>
            <a:endParaRPr lang="en-US" dirty="0"/>
          </a:p>
          <a:p>
            <a:r>
              <a:rPr lang="en-US" dirty="0" smtClean="0"/>
              <a:t>Rising costs of medical care</a:t>
            </a:r>
          </a:p>
          <a:p>
            <a:endParaRPr lang="en-US" dirty="0"/>
          </a:p>
          <a:p>
            <a:r>
              <a:rPr lang="en-US" dirty="0" smtClean="0"/>
              <a:t>Economic stagnation by the mid 21</a:t>
            </a:r>
            <a:r>
              <a:rPr lang="en-US" baseline="30000" dirty="0" smtClean="0"/>
              <a:t>st</a:t>
            </a:r>
            <a:r>
              <a:rPr lang="en-US" dirty="0" smtClean="0"/>
              <a:t> century?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031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Japan’s aging population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Solutions?</a:t>
            </a:r>
          </a:p>
          <a:p>
            <a:endParaRPr lang="en-US" dirty="0"/>
          </a:p>
          <a:p>
            <a:r>
              <a:rPr lang="en-US" dirty="0" smtClean="0"/>
              <a:t>Increase the size of the economy by creating more opportunities for women to work</a:t>
            </a:r>
          </a:p>
          <a:p>
            <a:endParaRPr lang="en-US" dirty="0"/>
          </a:p>
          <a:p>
            <a:r>
              <a:rPr lang="en-US" dirty="0" smtClean="0"/>
              <a:t>Allow more foreign workers to come to Japan</a:t>
            </a:r>
          </a:p>
          <a:p>
            <a:endParaRPr lang="en-US" dirty="0"/>
          </a:p>
          <a:p>
            <a:r>
              <a:rPr lang="en-US" dirty="0" smtClean="0"/>
              <a:t>Or . . . </a:t>
            </a:r>
          </a:p>
        </p:txBody>
      </p:sp>
    </p:spTree>
    <p:extLst>
      <p:ext uri="{BB962C8B-B14F-4D97-AF65-F5344CB8AC3E}">
        <p14:creationId xmlns:p14="http://schemas.microsoft.com/office/powerpoint/2010/main" val="330539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Japan’s aging population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Are robots the answer?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799" y="2170675"/>
            <a:ext cx="7397605" cy="455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5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Japan’s aging population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Japan is a leader in robotic technology</a:t>
            </a:r>
          </a:p>
          <a:p>
            <a:endParaRPr lang="en-US" dirty="0"/>
          </a:p>
          <a:p>
            <a:r>
              <a:rPr lang="en-US" dirty="0" smtClean="0"/>
              <a:t>Many researchers and companies are working to develop robots not only to provide a labor force, but also to assist in medical care for the elderly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8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Japan and the Oceans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7797" r="-77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411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Japan and the Oceans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13281" r="-132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72122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Japan and the Oceans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global per capita consumption of </a:t>
            </a:r>
            <a:r>
              <a:rPr lang="en-US" dirty="0" smtClean="0"/>
              <a:t>seafood, 2007 – kilograms per person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Iceland		91.0</a:t>
            </a:r>
          </a:p>
          <a:p>
            <a:r>
              <a:rPr lang="en-US" b="1" i="1" dirty="0" smtClean="0"/>
              <a:t>Japan</a:t>
            </a:r>
            <a:r>
              <a:rPr lang="en-US" b="1" i="1" dirty="0"/>
              <a:t>	</a:t>
            </a:r>
            <a:r>
              <a:rPr lang="en-US" b="1" i="1" dirty="0" smtClean="0"/>
              <a:t>	58.6</a:t>
            </a:r>
            <a:endParaRPr lang="en-US" b="1" i="1" dirty="0"/>
          </a:p>
          <a:p>
            <a:r>
              <a:rPr lang="en-US" dirty="0"/>
              <a:t>South Korea	</a:t>
            </a:r>
            <a:r>
              <a:rPr lang="en-US" dirty="0" smtClean="0"/>
              <a:t>	57.4</a:t>
            </a:r>
            <a:endParaRPr lang="en-US" dirty="0"/>
          </a:p>
          <a:p>
            <a:r>
              <a:rPr lang="en-US" dirty="0"/>
              <a:t>Portugal		57.2</a:t>
            </a:r>
          </a:p>
          <a:p>
            <a:r>
              <a:rPr lang="en-US" dirty="0"/>
              <a:t>Norway		51.5</a:t>
            </a:r>
          </a:p>
          <a:p>
            <a:r>
              <a:rPr lang="en-US" dirty="0"/>
              <a:t>France		34.8</a:t>
            </a:r>
          </a:p>
          <a:p>
            <a:r>
              <a:rPr lang="en-US" dirty="0"/>
              <a:t>China Taiwan	</a:t>
            </a:r>
            <a:r>
              <a:rPr lang="en-US" dirty="0" smtClean="0"/>
              <a:t>	30.8</a:t>
            </a:r>
            <a:endParaRPr lang="en-US" dirty="0"/>
          </a:p>
          <a:p>
            <a:r>
              <a:rPr lang="en-US" dirty="0"/>
              <a:t>New Zealand	</a:t>
            </a:r>
            <a:r>
              <a:rPr lang="en-US" dirty="0" smtClean="0"/>
              <a:t>	26.5</a:t>
            </a:r>
            <a:endParaRPr lang="en-US" dirty="0"/>
          </a:p>
          <a:p>
            <a:r>
              <a:rPr lang="en-US" dirty="0"/>
              <a:t>China		</a:t>
            </a:r>
            <a:r>
              <a:rPr lang="en-US" dirty="0" smtClean="0"/>
              <a:t>	26.3</a:t>
            </a:r>
            <a:endParaRPr lang="en-US" dirty="0"/>
          </a:p>
          <a:p>
            <a:r>
              <a:rPr lang="en-US" dirty="0"/>
              <a:t>Australia		26.0</a:t>
            </a:r>
          </a:p>
          <a:p>
            <a:r>
              <a:rPr lang="en-US" dirty="0"/>
              <a:t>Italy			25.2</a:t>
            </a:r>
          </a:p>
          <a:p>
            <a:r>
              <a:rPr lang="en-US" b="1" i="1" dirty="0"/>
              <a:t>US			24.2</a:t>
            </a:r>
          </a:p>
          <a:p>
            <a:r>
              <a:rPr lang="en-US" dirty="0"/>
              <a:t>UK			21.3	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27663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Japan and the Oceans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Japan has a long tradition as a fishing nation</a:t>
            </a:r>
          </a:p>
          <a:p>
            <a:endParaRPr lang="en-US" dirty="0"/>
          </a:p>
          <a:p>
            <a:r>
              <a:rPr lang="en-US" dirty="0" smtClean="0"/>
              <a:t>21</a:t>
            </a:r>
            <a:r>
              <a:rPr lang="en-US" baseline="30000" dirty="0" smtClean="0"/>
              <a:t>st</a:t>
            </a:r>
            <a:r>
              <a:rPr lang="en-US" dirty="0" smtClean="0"/>
              <a:t> century exploitation of sea beds holds great promise for Japan because of the extent of ocean zones it legally controls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756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Japan and the Oceans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46429" r="-46429"/>
          <a:stretch>
            <a:fillRect/>
          </a:stretch>
        </p:blipFill>
        <p:spPr>
          <a:xfrm>
            <a:off x="-1508438" y="1524000"/>
            <a:ext cx="8229600" cy="4876800"/>
          </a:xfrm>
        </p:spPr>
      </p:pic>
      <p:sp>
        <p:nvSpPr>
          <p:cNvPr id="6" name="TextBox 5"/>
          <p:cNvSpPr txBox="1"/>
          <p:nvPr/>
        </p:nvSpPr>
        <p:spPr>
          <a:xfrm>
            <a:off x="5460658" y="1297950"/>
            <a:ext cx="368334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4,479,358 </a:t>
            </a:r>
          </a:p>
          <a:p>
            <a:r>
              <a:rPr lang="en-US" sz="3200" dirty="0" smtClean="0"/>
              <a:t>square kilometers</a:t>
            </a:r>
          </a:p>
          <a:p>
            <a:endParaRPr lang="en-US" sz="3200" dirty="0"/>
          </a:p>
          <a:p>
            <a:r>
              <a:rPr lang="en-US" sz="3200" dirty="0" smtClean="0"/>
              <a:t>South Korea</a:t>
            </a:r>
          </a:p>
          <a:p>
            <a:r>
              <a:rPr lang="en-US" sz="3200" dirty="0" smtClean="0"/>
              <a:t>225,214 sq. km.</a:t>
            </a:r>
          </a:p>
          <a:p>
            <a:endParaRPr lang="en-US" sz="3200" dirty="0"/>
          </a:p>
          <a:p>
            <a:r>
              <a:rPr lang="en-US" sz="3200" dirty="0" smtClean="0"/>
              <a:t>China (PRC)</a:t>
            </a:r>
          </a:p>
          <a:p>
            <a:r>
              <a:rPr lang="en-US" sz="3200" dirty="0"/>
              <a:t>877,019 </a:t>
            </a:r>
            <a:r>
              <a:rPr lang="en-US" sz="3200" dirty="0" smtClean="0"/>
              <a:t>sq. km.</a:t>
            </a:r>
          </a:p>
          <a:p>
            <a:r>
              <a:rPr lang="en-US" sz="3200" dirty="0" smtClean="0"/>
              <a:t>(undisputed) – 3.8 </a:t>
            </a:r>
          </a:p>
          <a:p>
            <a:r>
              <a:rPr lang="en-US" sz="3200" dirty="0"/>
              <a:t>m</a:t>
            </a:r>
            <a:r>
              <a:rPr lang="en-US" sz="3200" dirty="0" smtClean="0"/>
              <a:t>illion including </a:t>
            </a:r>
          </a:p>
          <a:p>
            <a:r>
              <a:rPr lang="en-US" sz="3200" dirty="0"/>
              <a:t>d</a:t>
            </a:r>
            <a:r>
              <a:rPr lang="en-US" sz="3200" dirty="0" smtClean="0"/>
              <a:t>isputed claims</a:t>
            </a:r>
          </a:p>
          <a:p>
            <a:endParaRPr lang="en-US" sz="3200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22142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dirty="0"/>
              <a:t>Japan is important today?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1397"/>
            <a:ext cx="8229600" cy="5235604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Japan </a:t>
            </a:r>
            <a:r>
              <a:rPr lang="en-US" dirty="0"/>
              <a:t>remains the world’s third largest economy in terms of </a:t>
            </a:r>
            <a:r>
              <a:rPr lang="en-US" dirty="0" smtClean="0"/>
              <a:t>Gross National Product (2014 figures)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US 			 $17.3 trillion</a:t>
            </a:r>
          </a:p>
          <a:p>
            <a:r>
              <a:rPr lang="en-US" dirty="0" smtClean="0"/>
              <a:t>China PRC 		 $10.4 trillion</a:t>
            </a:r>
          </a:p>
          <a:p>
            <a:r>
              <a:rPr lang="en-US" dirty="0" smtClean="0"/>
              <a:t>Japan 		   $4.6 trillion</a:t>
            </a:r>
          </a:p>
          <a:p>
            <a:r>
              <a:rPr lang="en-US" dirty="0" smtClean="0"/>
              <a:t>Germany 		   $3.9 trillion</a:t>
            </a:r>
          </a:p>
          <a:p>
            <a:r>
              <a:rPr lang="en-US" dirty="0" smtClean="0"/>
              <a:t>UK 			   $2.9 trillion</a:t>
            </a:r>
          </a:p>
          <a:p>
            <a:r>
              <a:rPr lang="en-US" dirty="0" smtClean="0"/>
              <a:t>France		   $2.8 trillion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533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Japan and the Oceans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Territorial disputes with neighboring countries have great importance, both symbolically and economically</a:t>
            </a:r>
          </a:p>
          <a:p>
            <a:endParaRPr lang="en-US" dirty="0"/>
          </a:p>
          <a:p>
            <a:r>
              <a:rPr lang="en-US" dirty="0" smtClean="0"/>
              <a:t>South Korea – Takeshima or Dokdo Islands</a:t>
            </a:r>
          </a:p>
          <a:p>
            <a:r>
              <a:rPr lang="en-US" dirty="0" smtClean="0"/>
              <a:t>South Korea – the Sea of Japan or the East Sea</a:t>
            </a:r>
          </a:p>
          <a:p>
            <a:r>
              <a:rPr lang="en-US" dirty="0" smtClean="0"/>
              <a:t>China (PRC) – Senkaku or Diaoyu Islands</a:t>
            </a:r>
          </a:p>
          <a:p>
            <a:r>
              <a:rPr lang="en-US" dirty="0" smtClean="0"/>
              <a:t>Russia – Kurile Islands</a:t>
            </a:r>
          </a:p>
          <a:p>
            <a:r>
              <a:rPr lang="en-US" dirty="0" smtClean="0"/>
              <a:t>Potential disputes with Taiwan</a:t>
            </a:r>
          </a:p>
          <a:p>
            <a:endParaRPr lang="en-US" dirty="0" smtClean="0"/>
          </a:p>
          <a:p>
            <a:r>
              <a:rPr lang="en-US" dirty="0" smtClean="0"/>
              <a:t>China PRC </a:t>
            </a:r>
            <a:r>
              <a:rPr lang="en-US" dirty="0"/>
              <a:t>suggests that Okinawa </a:t>
            </a:r>
            <a:r>
              <a:rPr lang="en-US" dirty="0" smtClean="0"/>
              <a:t>is </a:t>
            </a:r>
            <a:r>
              <a:rPr lang="en-US" dirty="0"/>
              <a:t>Chinese </a:t>
            </a:r>
            <a:r>
              <a:rPr lang="en-US" dirty="0" smtClean="0"/>
              <a:t>territory</a:t>
            </a:r>
            <a:endParaRPr lang="en-US" dirty="0"/>
          </a:p>
          <a:p>
            <a:r>
              <a:rPr lang="en-US" dirty="0" smtClean="0"/>
              <a:t>China PRC vs. US – who controls the Western Pacific?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946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102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dirty="0"/>
              <a:t>Japan is important today?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1397"/>
            <a:ext cx="8229600" cy="5235604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2015 US-Japan trade balances: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US imports from Japan -- $131 billion</a:t>
            </a:r>
          </a:p>
          <a:p>
            <a:pPr marL="0" indent="0">
              <a:buNone/>
            </a:pPr>
            <a:r>
              <a:rPr lang="en-US" dirty="0" smtClean="0"/>
              <a:t>US exports to Japan -- $62.5 billion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Largest categories of US exports to Japan include: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Jet aircraft</a:t>
            </a:r>
          </a:p>
          <a:p>
            <a:pPr marL="0" indent="0">
              <a:buNone/>
            </a:pPr>
            <a:r>
              <a:rPr lang="en-US" dirty="0" smtClean="0"/>
              <a:t>Lumber</a:t>
            </a:r>
          </a:p>
          <a:p>
            <a:pPr marL="0" indent="0">
              <a:buNone/>
            </a:pPr>
            <a:r>
              <a:rPr lang="en-US" dirty="0" smtClean="0"/>
              <a:t>Grain</a:t>
            </a:r>
          </a:p>
          <a:p>
            <a:pPr marL="0" indent="0">
              <a:buNone/>
            </a:pPr>
            <a:r>
              <a:rPr lang="en-US" dirty="0" smtClean="0"/>
              <a:t>Seafood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830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dirty="0"/>
              <a:t>Japan is important today?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298" b="298"/>
          <a:stretch>
            <a:fillRect/>
          </a:stretch>
        </p:blipFill>
        <p:spPr>
          <a:xfrm>
            <a:off x="457200" y="1524000"/>
            <a:ext cx="8229600" cy="5235575"/>
          </a:xfrm>
        </p:spPr>
      </p:pic>
    </p:spTree>
    <p:extLst>
      <p:ext uri="{BB962C8B-B14F-4D97-AF65-F5344CB8AC3E}">
        <p14:creationId xmlns:p14="http://schemas.microsoft.com/office/powerpoint/2010/main" val="4082525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dirty="0"/>
              <a:t>Japan is important today?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2539" r="25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44908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Japanese popular culture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623"/>
            <a:ext cx="8229600" cy="506437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Japan is a leading producer of popular culture and arts that has world-wide influence  -- Japan’s “Gross National Cool”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Anime (animation)</a:t>
            </a:r>
          </a:p>
          <a:p>
            <a:pPr marL="0" indent="0">
              <a:buNone/>
            </a:pPr>
            <a:r>
              <a:rPr lang="en-US" dirty="0" smtClean="0"/>
              <a:t>Manga (comics)</a:t>
            </a:r>
          </a:p>
          <a:p>
            <a:pPr marL="0" indent="0">
              <a:buNone/>
            </a:pPr>
            <a:r>
              <a:rPr lang="en-US" dirty="0" smtClean="0"/>
              <a:t>Video games</a:t>
            </a:r>
          </a:p>
          <a:p>
            <a:pPr marL="0" indent="0">
              <a:buNone/>
            </a:pPr>
            <a:r>
              <a:rPr lang="en-US" dirty="0" smtClean="0"/>
              <a:t>Fashion</a:t>
            </a:r>
          </a:p>
          <a:p>
            <a:pPr marL="0" indent="0">
              <a:buNone/>
            </a:pPr>
            <a:r>
              <a:rPr lang="en-US" dirty="0" smtClean="0"/>
              <a:t>Architecture </a:t>
            </a:r>
          </a:p>
          <a:p>
            <a:pPr marL="0" indent="0">
              <a:buNone/>
            </a:pPr>
            <a:r>
              <a:rPr lang="en-US" dirty="0" smtClean="0"/>
              <a:t>Cuisine</a:t>
            </a:r>
          </a:p>
        </p:txBody>
      </p:sp>
    </p:spTree>
    <p:extLst>
      <p:ext uri="{BB962C8B-B14F-4D97-AF65-F5344CB8AC3E}">
        <p14:creationId xmlns:p14="http://schemas.microsoft.com/office/powerpoint/2010/main" val="3663213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Japanese popular culture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623"/>
            <a:ext cx="8229600" cy="506437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637" y="0"/>
            <a:ext cx="6376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31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Japanese popular culture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623"/>
            <a:ext cx="8229600" cy="506437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657" y="1524000"/>
            <a:ext cx="4300657" cy="519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86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877</TotalTime>
  <Words>1146</Words>
  <Application>Microsoft Macintosh PowerPoint</Application>
  <PresentationFormat>On-screen Show (4:3)</PresentationFormat>
  <Paragraphs>211</Paragraphs>
  <Slides>31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Clarity</vt:lpstr>
      <vt:lpstr>A few important Things to Know about Japan</vt:lpstr>
      <vt:lpstr>Why Japan is important today?</vt:lpstr>
      <vt:lpstr>Why Japan is important today?</vt:lpstr>
      <vt:lpstr>Why Japan is important today?</vt:lpstr>
      <vt:lpstr>Why Japan is important today?</vt:lpstr>
      <vt:lpstr>Why Japan is important today?</vt:lpstr>
      <vt:lpstr>Japanese popular culture</vt:lpstr>
      <vt:lpstr>Japanese popular culture</vt:lpstr>
      <vt:lpstr>Japanese popular culture</vt:lpstr>
      <vt:lpstr>Japanese popular culture</vt:lpstr>
      <vt:lpstr>Japanese popular culture</vt:lpstr>
      <vt:lpstr>Japan’s Bubble Economy</vt:lpstr>
      <vt:lpstr>Japan’s Bubble Economy</vt:lpstr>
      <vt:lpstr>Japan’s sense of precarity</vt:lpstr>
      <vt:lpstr>Japanese sense of precarity</vt:lpstr>
      <vt:lpstr>Precarity – Aum Shinrikyō 1995</vt:lpstr>
      <vt:lpstr>Precarity – Tohoku tsunami, 2011</vt:lpstr>
      <vt:lpstr>Precarity – Fukushima reactor, 2011</vt:lpstr>
      <vt:lpstr>Japan’s aging population</vt:lpstr>
      <vt:lpstr>Japan’s aging population</vt:lpstr>
      <vt:lpstr>Japan’s aging population</vt:lpstr>
      <vt:lpstr>Japan’s aging population</vt:lpstr>
      <vt:lpstr>Japan’s aging population</vt:lpstr>
      <vt:lpstr>Japan’s aging population </vt:lpstr>
      <vt:lpstr>Japan and the Oceans</vt:lpstr>
      <vt:lpstr>Japan and the Oceans</vt:lpstr>
      <vt:lpstr>Japan and the Oceans</vt:lpstr>
      <vt:lpstr>Japan and the Oceans</vt:lpstr>
      <vt:lpstr>Japan and the Oceans</vt:lpstr>
      <vt:lpstr>Japan and the Oceans 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Ten Important Things to Know about Japan</dc:title>
  <dc:creator>Ted Bestor</dc:creator>
  <cp:lastModifiedBy>Yukari Swanson</cp:lastModifiedBy>
  <cp:revision>35</cp:revision>
  <dcterms:created xsi:type="dcterms:W3CDTF">2016-04-10T20:56:31Z</dcterms:created>
  <dcterms:modified xsi:type="dcterms:W3CDTF">2016-04-12T15:32:53Z</dcterms:modified>
</cp:coreProperties>
</file>