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5.xml" ContentType="application/vnd.openxmlformats-officedocument.drawingml.chart+xml"/>
  <Override PartName="/ppt/theme/themeOverride1.xml" ContentType="application/vnd.openxmlformats-officedocument.themeOverride+xml"/>
  <Override PartName="/ppt/notesSlides/notesSlide46.xml" ContentType="application/vnd.openxmlformats-officedocument.presentationml.notesSlide+xml"/>
  <Override PartName="/ppt/charts/chart6.xml" ContentType="application/vnd.openxmlformats-officedocument.drawingml.chart+xml"/>
  <Override PartName="/ppt/theme/themeOverride2.xml" ContentType="application/vnd.openxmlformats-officedocument.themeOverride+xml"/>
  <Override PartName="/ppt/drawings/drawing3.xml" ContentType="application/vnd.openxmlformats-officedocument.drawingml.chartshape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7.xml" ContentType="application/vnd.openxmlformats-officedocument.drawingml.chart+xml"/>
  <Override PartName="/ppt/drawings/drawing4.xml" ContentType="application/vnd.openxmlformats-officedocument.drawingml.chartshape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1"/>
  </p:notesMasterIdLst>
  <p:sldIdLst>
    <p:sldId id="381" r:id="rId2"/>
    <p:sldId id="416" r:id="rId3"/>
    <p:sldId id="475" r:id="rId4"/>
    <p:sldId id="476" r:id="rId5"/>
    <p:sldId id="535" r:id="rId6"/>
    <p:sldId id="474" r:id="rId7"/>
    <p:sldId id="457" r:id="rId8"/>
    <p:sldId id="458" r:id="rId9"/>
    <p:sldId id="459" r:id="rId10"/>
    <p:sldId id="460" r:id="rId11"/>
    <p:sldId id="461" r:id="rId12"/>
    <p:sldId id="462" r:id="rId13"/>
    <p:sldId id="463" r:id="rId14"/>
    <p:sldId id="464" r:id="rId15"/>
    <p:sldId id="465" r:id="rId16"/>
    <p:sldId id="467" r:id="rId17"/>
    <p:sldId id="468" r:id="rId18"/>
    <p:sldId id="469" r:id="rId19"/>
    <p:sldId id="470" r:id="rId20"/>
    <p:sldId id="471" r:id="rId21"/>
    <p:sldId id="472" r:id="rId22"/>
    <p:sldId id="473" r:id="rId23"/>
    <p:sldId id="448" r:id="rId24"/>
    <p:sldId id="538" r:id="rId25"/>
    <p:sldId id="477" r:id="rId26"/>
    <p:sldId id="539" r:id="rId27"/>
    <p:sldId id="540" r:id="rId28"/>
    <p:sldId id="480" r:id="rId29"/>
    <p:sldId id="481" r:id="rId30"/>
    <p:sldId id="482" r:id="rId31"/>
    <p:sldId id="483" r:id="rId32"/>
    <p:sldId id="484" r:id="rId33"/>
    <p:sldId id="449" r:id="rId34"/>
    <p:sldId id="541" r:id="rId35"/>
    <p:sldId id="542" r:id="rId36"/>
    <p:sldId id="543" r:id="rId37"/>
    <p:sldId id="544" r:id="rId38"/>
    <p:sldId id="451" r:id="rId39"/>
    <p:sldId id="550" r:id="rId40"/>
    <p:sldId id="551" r:id="rId41"/>
    <p:sldId id="552" r:id="rId42"/>
    <p:sldId id="553" r:id="rId43"/>
    <p:sldId id="554" r:id="rId44"/>
    <p:sldId id="548" r:id="rId45"/>
    <p:sldId id="549" r:id="rId46"/>
    <p:sldId id="545" r:id="rId47"/>
    <p:sldId id="546" r:id="rId48"/>
    <p:sldId id="547" r:id="rId49"/>
    <p:sldId id="450" r:id="rId50"/>
    <p:sldId id="584" r:id="rId51"/>
    <p:sldId id="585" r:id="rId52"/>
    <p:sldId id="586" r:id="rId53"/>
    <p:sldId id="555" r:id="rId54"/>
    <p:sldId id="556" r:id="rId55"/>
    <p:sldId id="557" r:id="rId56"/>
    <p:sldId id="558" r:id="rId57"/>
    <p:sldId id="560" r:id="rId58"/>
    <p:sldId id="561" r:id="rId59"/>
    <p:sldId id="562" r:id="rId60"/>
    <p:sldId id="452" r:id="rId61"/>
    <p:sldId id="485" r:id="rId62"/>
    <p:sldId id="486" r:id="rId63"/>
    <p:sldId id="487" r:id="rId64"/>
    <p:sldId id="564" r:id="rId65"/>
    <p:sldId id="565" r:id="rId66"/>
    <p:sldId id="566" r:id="rId67"/>
    <p:sldId id="567" r:id="rId68"/>
    <p:sldId id="568" r:id="rId69"/>
    <p:sldId id="569" r:id="rId70"/>
    <p:sldId id="570" r:id="rId71"/>
    <p:sldId id="571" r:id="rId72"/>
    <p:sldId id="520" r:id="rId73"/>
    <p:sldId id="521" r:id="rId74"/>
    <p:sldId id="522" r:id="rId75"/>
    <p:sldId id="454" r:id="rId76"/>
    <p:sldId id="517" r:id="rId77"/>
    <p:sldId id="518" r:id="rId78"/>
    <p:sldId id="519" r:id="rId79"/>
    <p:sldId id="498" r:id="rId80"/>
    <p:sldId id="499" r:id="rId81"/>
    <p:sldId id="500" r:id="rId82"/>
    <p:sldId id="501" r:id="rId83"/>
    <p:sldId id="502" r:id="rId84"/>
    <p:sldId id="503" r:id="rId85"/>
    <p:sldId id="504" r:id="rId86"/>
    <p:sldId id="505" r:id="rId87"/>
    <p:sldId id="506" r:id="rId88"/>
    <p:sldId id="507" r:id="rId89"/>
    <p:sldId id="508" r:id="rId90"/>
    <p:sldId id="509" r:id="rId91"/>
    <p:sldId id="510" r:id="rId92"/>
    <p:sldId id="511" r:id="rId93"/>
    <p:sldId id="512" r:id="rId94"/>
    <p:sldId id="513" r:id="rId95"/>
    <p:sldId id="514" r:id="rId96"/>
    <p:sldId id="515" r:id="rId97"/>
    <p:sldId id="516" r:id="rId98"/>
    <p:sldId id="490" r:id="rId99"/>
    <p:sldId id="491" r:id="rId100"/>
    <p:sldId id="492" r:id="rId101"/>
    <p:sldId id="493" r:id="rId102"/>
    <p:sldId id="563" r:id="rId103"/>
    <p:sldId id="572" r:id="rId104"/>
    <p:sldId id="573" r:id="rId105"/>
    <p:sldId id="574" r:id="rId106"/>
    <p:sldId id="455" r:id="rId107"/>
    <p:sldId id="523" r:id="rId108"/>
    <p:sldId id="524" r:id="rId109"/>
    <p:sldId id="384" r:id="rId110"/>
    <p:sldId id="385" r:id="rId111"/>
    <p:sldId id="575" r:id="rId112"/>
    <p:sldId id="576" r:id="rId113"/>
    <p:sldId id="577" r:id="rId114"/>
    <p:sldId id="578" r:id="rId115"/>
    <p:sldId id="579" r:id="rId116"/>
    <p:sldId id="580" r:id="rId117"/>
    <p:sldId id="581" r:id="rId118"/>
    <p:sldId id="582" r:id="rId119"/>
    <p:sldId id="583" r:id="rId120"/>
    <p:sldId id="588" r:id="rId121"/>
    <p:sldId id="589" r:id="rId122"/>
    <p:sldId id="590" r:id="rId123"/>
    <p:sldId id="591" r:id="rId124"/>
    <p:sldId id="592" r:id="rId125"/>
    <p:sldId id="593" r:id="rId126"/>
    <p:sldId id="594" r:id="rId127"/>
    <p:sldId id="595" r:id="rId128"/>
    <p:sldId id="596" r:id="rId129"/>
    <p:sldId id="597" r:id="rId130"/>
    <p:sldId id="598" r:id="rId131"/>
    <p:sldId id="599" r:id="rId132"/>
    <p:sldId id="600" r:id="rId133"/>
    <p:sldId id="601" r:id="rId134"/>
    <p:sldId id="602" r:id="rId135"/>
    <p:sldId id="603" r:id="rId136"/>
    <p:sldId id="604" r:id="rId137"/>
    <p:sldId id="605" r:id="rId138"/>
    <p:sldId id="606" r:id="rId139"/>
    <p:sldId id="607" r:id="rId140"/>
    <p:sldId id="608" r:id="rId141"/>
    <p:sldId id="609" r:id="rId142"/>
    <p:sldId id="610" r:id="rId143"/>
    <p:sldId id="611" r:id="rId144"/>
    <p:sldId id="612" r:id="rId145"/>
    <p:sldId id="613" r:id="rId146"/>
    <p:sldId id="614" r:id="rId147"/>
    <p:sldId id="615" r:id="rId148"/>
    <p:sldId id="446" r:id="rId149"/>
    <p:sldId id="616" r:id="rId150"/>
    <p:sldId id="587" r:id="rId151"/>
    <p:sldId id="386" r:id="rId152"/>
    <p:sldId id="444" r:id="rId153"/>
    <p:sldId id="418" r:id="rId154"/>
    <p:sldId id="419" r:id="rId155"/>
    <p:sldId id="420" r:id="rId156"/>
    <p:sldId id="438" r:id="rId157"/>
    <p:sldId id="443" r:id="rId158"/>
    <p:sldId id="430" r:id="rId159"/>
    <p:sldId id="300" r:id="rId160"/>
    <p:sldId id="406" r:id="rId161"/>
    <p:sldId id="440" r:id="rId162"/>
    <p:sldId id="328" r:id="rId163"/>
    <p:sldId id="332" r:id="rId164"/>
    <p:sldId id="336" r:id="rId165"/>
    <p:sldId id="441" r:id="rId166"/>
    <p:sldId id="442" r:id="rId167"/>
    <p:sldId id="380" r:id="rId168"/>
    <p:sldId id="536" r:id="rId169"/>
    <p:sldId id="537" r:id="rId1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5F3"/>
    <a:srgbClr val="EEF5F6"/>
    <a:srgbClr val="EDEFF7"/>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5" d="100"/>
          <a:sy n="75" d="100"/>
        </p:scale>
        <p:origin x="264" y="66"/>
      </p:cViewPr>
      <p:guideLst/>
    </p:cSldViewPr>
  </p:slideViewPr>
  <p:notesTextViewPr>
    <p:cViewPr>
      <p:scale>
        <a:sx n="1" d="1"/>
        <a:sy n="1" d="1"/>
      </p:scale>
      <p:origin x="0" y="0"/>
    </p:cViewPr>
  </p:notesTextViewPr>
  <p:sorterViewPr>
    <p:cViewPr>
      <p:scale>
        <a:sx n="40" d="100"/>
        <a:sy n="40" d="100"/>
      </p:scale>
      <p:origin x="0" y="-591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tableStyles" Target="tableStyles.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RobbieBarnett\Documents\TAR%20statistics\Size%20of%20China-TAR-Plateau-Xinjiang.xls"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RobbieBarnett\Documents\TAR%20statistics\Size%20of%20China-TAR-Plateau-Xinjiang.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RobbieBarnett\Documents\TAR%20statistics\Random%20table%20generator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RobbieBarnett\Documents\TAR%20statistics\Random%20table%20generators.xlsx" TargetMode="External"/></Relationships>
</file>

<file path=ppt/charts/_rels/chart5.xml.rels><?xml version="1.0" encoding="UTF-8" standalone="yes"?>
<Relationships xmlns="http://schemas.openxmlformats.org/package/2006/relationships"><Relationship Id="rId2" Type="http://schemas.openxmlformats.org/officeDocument/2006/relationships/oleObject" Target="file:///C:\Users\RobbieBarnett\Documents\TAR%20statistics\Urban-rural%20income%20gap%20TAR%2078-09.xlsx" TargetMode="External"/><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C:\Users\RobbieBarnett\Documents\TAR%20statistics\Urban-rural%20income%20gap%20TAR%2078-09.xlsx" TargetMode="External"/><Relationship Id="rId1" Type="http://schemas.openxmlformats.org/officeDocument/2006/relationships/themeOverride" Target="../theme/themeOverride2.xm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Robbie%20Barnett\Documents\TAR%20statistics\Urban-rural%20income%20gap%20TAR%2078-0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50"/>
      <c:rotY val="240"/>
      <c:rAngAx val="0"/>
    </c:view3D>
    <c:floor>
      <c:thickness val="0"/>
    </c:floor>
    <c:sideWall>
      <c:thickness val="0"/>
    </c:sideWall>
    <c:backWall>
      <c:thickness val="0"/>
    </c:backWall>
    <c:plotArea>
      <c:layout/>
      <c:pie3DChart>
        <c:varyColors val="1"/>
        <c:ser>
          <c:idx val="0"/>
          <c:order val="0"/>
          <c:dPt>
            <c:idx val="0"/>
            <c:bubble3D val="0"/>
            <c:spPr>
              <a:solidFill>
                <a:srgbClr val="FF0000"/>
              </a:solidFill>
            </c:spPr>
          </c:dPt>
          <c:dPt>
            <c:idx val="1"/>
            <c:bubble3D val="0"/>
            <c:spPr>
              <a:solidFill>
                <a:srgbClr val="FFFF00"/>
              </a:solidFill>
            </c:spPr>
          </c:dPt>
          <c:dPt>
            <c:idx val="2"/>
            <c:bubble3D val="0"/>
            <c:spPr>
              <a:solidFill>
                <a:srgbClr val="92D050"/>
              </a:solidFill>
            </c:spPr>
          </c:dPt>
          <c:dPt>
            <c:idx val="3"/>
            <c:bubble3D val="0"/>
          </c:dPt>
          <c:dLbls>
            <c:dLbl>
              <c:idx val="0"/>
              <c:layout>
                <c:manualLayout>
                  <c:x val="6.6578293097978136E-2"/>
                  <c:y val="0.15319284786829784"/>
                </c:manualLayout>
              </c:layout>
              <c:tx>
                <c:rich>
                  <a:bodyPr/>
                  <a:lstStyle/>
                  <a:p>
                    <a:pPr>
                      <a:defRPr sz="1400" b="0" i="0" u="none" strike="noStrike" baseline="0">
                        <a:solidFill>
                          <a:srgbClr val="000000"/>
                        </a:solidFill>
                        <a:latin typeface="Calibri"/>
                        <a:ea typeface="Calibri"/>
                        <a:cs typeface="Calibri"/>
                      </a:defRPr>
                    </a:pPr>
                    <a:r>
                      <a:rPr lang="en-US" sz="1400" b="1" i="0" u="none" strike="noStrike" baseline="0" dirty="0">
                        <a:solidFill>
                          <a:srgbClr val="000000"/>
                        </a:solidFill>
                        <a:latin typeface="Calibri"/>
                      </a:rPr>
                      <a:t>Inland China</a:t>
                    </a:r>
                  </a:p>
                  <a:p>
                    <a:pPr>
                      <a:defRPr sz="1400" b="0" i="0" u="none" strike="noStrike" baseline="0">
                        <a:solidFill>
                          <a:srgbClr val="000000"/>
                        </a:solidFill>
                        <a:latin typeface="Calibri"/>
                        <a:ea typeface="Calibri"/>
                        <a:cs typeface="Calibri"/>
                      </a:defRPr>
                    </a:pPr>
                    <a:endParaRPr lang="en-US" sz="1400" b="0" i="0" u="none" strike="noStrike" baseline="0" dirty="0">
                      <a:solidFill>
                        <a:srgbClr val="000000"/>
                      </a:solidFill>
                      <a:latin typeface="Calibri"/>
                    </a:endParaRPr>
                  </a:p>
                  <a:p>
                    <a:pPr>
                      <a:defRPr sz="1400" b="0" i="0" u="none" strike="noStrike" baseline="0">
                        <a:solidFill>
                          <a:srgbClr val="000000"/>
                        </a:solidFill>
                        <a:latin typeface="Calibri"/>
                        <a:ea typeface="Calibri"/>
                        <a:cs typeface="Calibri"/>
                      </a:defRPr>
                    </a:pPr>
                    <a:r>
                      <a:rPr lang="en-US" sz="1400" b="0" i="0" u="none" strike="noStrike" baseline="0" dirty="0" smtClean="0">
                        <a:solidFill>
                          <a:srgbClr val="000000"/>
                        </a:solidFill>
                        <a:latin typeface="Calibri"/>
                      </a:rPr>
                      <a:t>2.7mln </a:t>
                    </a:r>
                    <a:r>
                      <a:rPr lang="en-US" sz="1400" b="0" i="0" u="none" strike="noStrike" baseline="0" dirty="0" err="1">
                        <a:solidFill>
                          <a:srgbClr val="000000"/>
                        </a:solidFill>
                        <a:latin typeface="Calibri"/>
                      </a:rPr>
                      <a:t>sq</a:t>
                    </a:r>
                    <a:r>
                      <a:rPr lang="en-US" sz="1400" b="0" i="0" u="none" strike="noStrike" baseline="0" dirty="0">
                        <a:solidFill>
                          <a:srgbClr val="000000"/>
                        </a:solidFill>
                        <a:latin typeface="Calibri"/>
                      </a:rPr>
                      <a:t> </a:t>
                    </a:r>
                    <a:r>
                      <a:rPr lang="en-US" sz="1400" b="0" i="0" u="none" strike="noStrike" baseline="0" dirty="0" smtClean="0">
                        <a:solidFill>
                          <a:srgbClr val="000000"/>
                        </a:solidFill>
                        <a:latin typeface="Calibri"/>
                      </a:rPr>
                      <a:t>m</a:t>
                    </a:r>
                    <a:endParaRPr lang="en-US" sz="1400" b="0" i="0" u="none" strike="noStrike" baseline="0" dirty="0">
                      <a:solidFill>
                        <a:srgbClr val="000000"/>
                      </a:solidFill>
                      <a:latin typeface="Calibri"/>
                    </a:endParaRPr>
                  </a:p>
                </c:rich>
              </c:tx>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dLblPos val="bestFit"/>
              <c:showLegendKey val="0"/>
              <c:showVal val="0"/>
              <c:showCatName val="0"/>
              <c:showSerName val="0"/>
              <c:showPercent val="0"/>
              <c:showBubbleSize val="0"/>
              <c:extLst>
                <c:ext xmlns:c15="http://schemas.microsoft.com/office/drawing/2012/chart" uri="{CE6537A1-D6FC-4f65-9D91-7224C49458BB}"/>
              </c:extLst>
            </c:dLbl>
            <c:dLbl>
              <c:idx val="1"/>
              <c:layout>
                <c:manualLayout>
                  <c:x val="-0.189738513455049"/>
                  <c:y val="-0.18965315417267245"/>
                </c:manualLayout>
              </c:layout>
              <c:tx>
                <c:rich>
                  <a:bodyPr/>
                  <a:lstStyle/>
                  <a:p>
                    <a:pPr>
                      <a:defRPr sz="1400" b="0" i="0" u="none" strike="noStrike" baseline="0">
                        <a:solidFill>
                          <a:srgbClr val="000000"/>
                        </a:solidFill>
                        <a:latin typeface="Calibri"/>
                        <a:ea typeface="Calibri"/>
                        <a:cs typeface="Calibri"/>
                      </a:defRPr>
                    </a:pPr>
                    <a:r>
                      <a:rPr lang="en-US" sz="1400" b="0" i="0" u="none" strike="noStrike" baseline="0" dirty="0">
                        <a:solidFill>
                          <a:srgbClr val="000000"/>
                        </a:solidFill>
                        <a:latin typeface="Calibri"/>
                      </a:rPr>
                      <a:t>Eastern Tibetan areas  </a:t>
                    </a:r>
                  </a:p>
                  <a:p>
                    <a:pPr>
                      <a:defRPr sz="1400" b="0" i="0" u="none" strike="noStrike" baseline="0">
                        <a:solidFill>
                          <a:srgbClr val="000000"/>
                        </a:solidFill>
                        <a:latin typeface="Calibri"/>
                        <a:ea typeface="Calibri"/>
                        <a:cs typeface="Calibri"/>
                      </a:defRPr>
                    </a:pPr>
                    <a:r>
                      <a:rPr lang="en-US" sz="1400" b="0" i="0" u="none" strike="noStrike" baseline="0" dirty="0">
                        <a:solidFill>
                          <a:srgbClr val="000000"/>
                        </a:solidFill>
                        <a:latin typeface="Calibri"/>
                      </a:rPr>
                      <a:t> </a:t>
                    </a:r>
                    <a:r>
                      <a:rPr lang="en-US" sz="1400" b="0" i="0" u="none" strike="noStrike" baseline="0" dirty="0" smtClean="0">
                        <a:solidFill>
                          <a:srgbClr val="000000"/>
                        </a:solidFill>
                        <a:latin typeface="Calibri"/>
                      </a:rPr>
                      <a:t>493,000 </a:t>
                    </a:r>
                    <a:r>
                      <a:rPr lang="en-US" sz="1400" b="0" i="0" u="none" strike="noStrike" baseline="0" dirty="0" err="1" smtClean="0">
                        <a:solidFill>
                          <a:srgbClr val="000000"/>
                        </a:solidFill>
                        <a:latin typeface="Calibri"/>
                      </a:rPr>
                      <a:t>sq</a:t>
                    </a:r>
                    <a:r>
                      <a:rPr lang="en-US" sz="1400" b="0" i="0" u="none" strike="noStrike" baseline="0" dirty="0" smtClean="0">
                        <a:solidFill>
                          <a:srgbClr val="000000"/>
                        </a:solidFill>
                        <a:latin typeface="Calibri"/>
                      </a:rPr>
                      <a:t> m</a:t>
                    </a:r>
                    <a:endParaRPr lang="en-US" sz="1400" b="0" i="0" u="none" strike="noStrike" baseline="0" dirty="0">
                      <a:solidFill>
                        <a:srgbClr val="000000"/>
                      </a:solidFill>
                      <a:latin typeface="Calibri"/>
                    </a:endParaRPr>
                  </a:p>
                </c:rich>
              </c:tx>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dLblPos val="bestFit"/>
              <c:showLegendKey val="0"/>
              <c:showVal val="0"/>
              <c:showCatName val="0"/>
              <c:showSerName val="0"/>
              <c:showPercent val="0"/>
              <c:showBubbleSize val="0"/>
              <c:extLst>
                <c:ext xmlns:c15="http://schemas.microsoft.com/office/drawing/2012/chart" uri="{CE6537A1-D6FC-4f65-9D91-7224C49458BB}"/>
              </c:extLst>
            </c:dLbl>
            <c:dLbl>
              <c:idx val="2"/>
              <c:layout>
                <c:manualLayout>
                  <c:x val="0.13578460384759597"/>
                  <c:y val="-0.27815184977823315"/>
                </c:manualLayout>
              </c:layout>
              <c:tx>
                <c:rich>
                  <a:bodyPr/>
                  <a:lstStyle/>
                  <a:p>
                    <a:pPr>
                      <a:defRPr sz="1400" b="0" i="0" u="none" strike="noStrike" baseline="0">
                        <a:solidFill>
                          <a:srgbClr val="000000"/>
                        </a:solidFill>
                        <a:latin typeface="Calibri"/>
                        <a:ea typeface="Calibri"/>
                        <a:cs typeface="Calibri"/>
                      </a:defRPr>
                    </a:pPr>
                    <a:r>
                      <a:rPr lang="fr-FR" sz="1400" b="0" i="0" u="none" strike="noStrike" baseline="0" dirty="0">
                        <a:solidFill>
                          <a:srgbClr val="000000"/>
                        </a:solidFill>
                        <a:latin typeface="Calibri"/>
                      </a:rPr>
                      <a:t>Tibet </a:t>
                    </a:r>
                    <a:r>
                      <a:rPr lang="fr-FR" sz="1400" b="0" i="0" u="none" strike="noStrike" baseline="0" dirty="0" err="1">
                        <a:solidFill>
                          <a:srgbClr val="000000"/>
                        </a:solidFill>
                        <a:latin typeface="Calibri"/>
                      </a:rPr>
                      <a:t>Autonomous</a:t>
                    </a:r>
                    <a:r>
                      <a:rPr lang="fr-FR" sz="1400" b="0" i="0" u="none" strike="noStrike" baseline="0" dirty="0">
                        <a:solidFill>
                          <a:srgbClr val="000000"/>
                        </a:solidFill>
                        <a:latin typeface="Calibri"/>
                      </a:rPr>
                      <a:t> </a:t>
                    </a:r>
                    <a:r>
                      <a:rPr lang="fr-FR" sz="1400" b="0" i="0" u="none" strike="noStrike" baseline="0" dirty="0" err="1">
                        <a:solidFill>
                          <a:srgbClr val="000000"/>
                        </a:solidFill>
                        <a:latin typeface="Calibri"/>
                      </a:rPr>
                      <a:t>Region</a:t>
                    </a:r>
                    <a:endParaRPr lang="fr-FR" sz="1400" b="0" i="0" u="none" strike="noStrike" baseline="0" dirty="0">
                      <a:solidFill>
                        <a:srgbClr val="000000"/>
                      </a:solidFill>
                      <a:latin typeface="Calibri"/>
                    </a:endParaRPr>
                  </a:p>
                  <a:p>
                    <a:pPr>
                      <a:defRPr sz="1400" b="0" i="0" u="none" strike="noStrike" baseline="0">
                        <a:solidFill>
                          <a:srgbClr val="000000"/>
                        </a:solidFill>
                        <a:latin typeface="Calibri"/>
                        <a:ea typeface="Calibri"/>
                        <a:cs typeface="Calibri"/>
                      </a:defRPr>
                    </a:pPr>
                    <a:r>
                      <a:rPr lang="fr-FR" sz="1400" b="0" i="0" u="none" strike="noStrike" baseline="0" dirty="0" smtClean="0">
                        <a:solidFill>
                          <a:srgbClr val="000000"/>
                        </a:solidFill>
                        <a:latin typeface="Calibri"/>
                      </a:rPr>
                      <a:t>472,00 </a:t>
                    </a:r>
                    <a:r>
                      <a:rPr lang="fr-FR" sz="1400" b="0" i="0" u="none" strike="noStrike" baseline="0" dirty="0" err="1" smtClean="0">
                        <a:solidFill>
                          <a:srgbClr val="000000"/>
                        </a:solidFill>
                        <a:latin typeface="Calibri"/>
                      </a:rPr>
                      <a:t>sq</a:t>
                    </a:r>
                    <a:r>
                      <a:rPr lang="fr-FR" sz="1400" b="0" i="0" u="none" strike="noStrike" baseline="0" dirty="0" smtClean="0">
                        <a:solidFill>
                          <a:srgbClr val="000000"/>
                        </a:solidFill>
                        <a:latin typeface="Calibri"/>
                      </a:rPr>
                      <a:t> m</a:t>
                    </a:r>
                    <a:endParaRPr lang="fr-FR" sz="1400" b="0" i="0" u="none" strike="noStrike" baseline="0" dirty="0">
                      <a:solidFill>
                        <a:srgbClr val="000000"/>
                      </a:solidFill>
                      <a:latin typeface="Calibri"/>
                    </a:endParaRPr>
                  </a:p>
                </c:rich>
              </c:tx>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dLblPos val="bestFit"/>
              <c:showLegendKey val="0"/>
              <c:showVal val="0"/>
              <c:showCatName val="0"/>
              <c:showSerName val="0"/>
              <c:showPercent val="0"/>
              <c:showBubbleSize val="0"/>
              <c:extLs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1400" b="0" i="0" u="none" strike="noStrike" baseline="0">
                    <a:solidFill>
                      <a:srgbClr val="000000"/>
                    </a:solidFill>
                    <a:latin typeface="Calibri"/>
                    <a:ea typeface="Calibri"/>
                    <a:cs typeface="Calibri"/>
                  </a:defRPr>
                </a:pPr>
                <a:endParaRPr lang="en-US"/>
              </a:p>
            </c:txPr>
            <c:dLblPos val="outEnd"/>
            <c:showLegendKey val="0"/>
            <c:showVal val="1"/>
            <c:showCatName val="0"/>
            <c:showSerName val="0"/>
            <c:showPercent val="0"/>
            <c:showBubbleSize val="0"/>
            <c:showLeaderLines val="1"/>
            <c:extLst>
              <c:ext xmlns:c15="http://schemas.microsoft.com/office/drawing/2012/chart" uri="{CE6537A1-D6FC-4f65-9D91-7224C49458BB}"/>
            </c:extLst>
          </c:dLbls>
          <c:cat>
            <c:strRef>
              <c:f>size!$C$17:$E$17</c:f>
              <c:strCache>
                <c:ptCount val="3"/>
                <c:pt idx="0">
                  <c:v>China</c:v>
                </c:pt>
                <c:pt idx="1">
                  <c:v>Eastern Tibetan Areas</c:v>
                </c:pt>
                <c:pt idx="2">
                  <c:v>"Tibet Autonomous Region"</c:v>
                </c:pt>
              </c:strCache>
            </c:strRef>
          </c:cat>
          <c:val>
            <c:numRef>
              <c:f>size!$C$18:$E$18</c:f>
              <c:numCache>
                <c:formatCode>General</c:formatCode>
                <c:ptCount val="3"/>
                <c:pt idx="0">
                  <c:v>4.25</c:v>
                </c:pt>
                <c:pt idx="1">
                  <c:v>1.3</c:v>
                </c:pt>
                <c:pt idx="2">
                  <c:v>1.2</c:v>
                </c:pt>
              </c:numCache>
            </c:numRef>
          </c:val>
        </c:ser>
        <c:ser>
          <c:idx val="1"/>
          <c:order val="1"/>
          <c:tx>
            <c:strRef>
              <c:f>size!$F$17:$G$17</c:f>
              <c:strCache>
                <c:ptCount val="2"/>
                <c:pt idx="0">
                  <c:v>Xinjiang</c:v>
                </c:pt>
                <c:pt idx="1">
                  <c:v>Inner Mongolia</c:v>
                </c:pt>
              </c:strCache>
            </c:strRef>
          </c:tx>
          <c:dPt>
            <c:idx val="0"/>
            <c:bubble3D val="0"/>
          </c:dPt>
          <c:dPt>
            <c:idx val="1"/>
            <c:bubble3D val="0"/>
          </c:dPt>
          <c:dPt>
            <c:idx val="2"/>
            <c:bubble3D val="0"/>
          </c:dPt>
          <c:dPt>
            <c:idx val="3"/>
            <c:bubble3D val="0"/>
          </c:dPt>
          <c:val>
            <c:numLit>
              <c:formatCode>General</c:formatCode>
              <c:ptCount val="1"/>
              <c:pt idx="0">
                <c:v>1</c:v>
              </c:pt>
            </c:numLit>
          </c:val>
        </c:ser>
        <c:ser>
          <c:idx val="2"/>
          <c:order val="2"/>
          <c:tx>
            <c:strRef>
              <c:f>size!$F$18:$G$18</c:f>
              <c:strCache>
                <c:ptCount val="2"/>
                <c:pt idx="0">
                  <c:v>1.64</c:v>
                </c:pt>
                <c:pt idx="1">
                  <c:v>1.183</c:v>
                </c:pt>
              </c:strCache>
            </c:strRef>
          </c:tx>
          <c:dPt>
            <c:idx val="0"/>
            <c:bubble3D val="0"/>
          </c:dPt>
          <c:dPt>
            <c:idx val="1"/>
            <c:bubble3D val="0"/>
          </c:dPt>
          <c:dPt>
            <c:idx val="2"/>
            <c:bubble3D val="0"/>
          </c:dPt>
          <c:dPt>
            <c:idx val="3"/>
            <c:bubble3D val="0"/>
          </c:dPt>
          <c:val>
            <c:numLit>
              <c:formatCode>General</c:formatCode>
              <c:ptCount val="1"/>
              <c:pt idx="0">
                <c:v>1</c:v>
              </c:pt>
            </c:numLit>
          </c:val>
        </c:ser>
        <c:ser>
          <c:idx val="3"/>
          <c:order val="3"/>
          <c:dPt>
            <c:idx val="0"/>
            <c:bubble3D val="0"/>
          </c:dPt>
          <c:dPt>
            <c:idx val="1"/>
            <c:bubble3D val="0"/>
          </c:dPt>
          <c:dPt>
            <c:idx val="2"/>
            <c:bubble3D val="0"/>
          </c:dPt>
          <c:dPt>
            <c:idx val="3"/>
            <c:bubble3D val="0"/>
          </c:dPt>
          <c:val>
            <c:numLit>
              <c:formatCode>General</c:formatCode>
              <c:ptCount val="1"/>
              <c:pt idx="0">
                <c:v>1</c:v>
              </c:pt>
            </c:numLit>
          </c:val>
        </c:ser>
        <c:dLbls>
          <c:showLegendKey val="0"/>
          <c:showVal val="0"/>
          <c:showCatName val="0"/>
          <c:showSerName val="0"/>
          <c:showPercent val="0"/>
          <c:showBubbleSize val="0"/>
          <c:showLeaderLines val="1"/>
        </c:dLbls>
      </c:pie3DChart>
      <c:spPr>
        <a:noFill/>
        <a:ln w="25400">
          <a:noFill/>
        </a:ln>
      </c:spPr>
    </c:plotArea>
    <c:plotVisOnly val="1"/>
    <c:dispBlanksAs val="zero"/>
    <c:showDLblsOverMax val="0"/>
  </c:chart>
  <c:spPr>
    <a:noFill/>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50"/>
      <c:rotY val="277"/>
      <c:rAngAx val="0"/>
    </c:view3D>
    <c:floor>
      <c:thickness val="0"/>
    </c:floor>
    <c:sideWall>
      <c:thickness val="0"/>
    </c:sideWall>
    <c:backWall>
      <c:thickness val="0"/>
    </c:backWall>
    <c:plotArea>
      <c:layout/>
      <c:pie3DChart>
        <c:varyColors val="1"/>
        <c:ser>
          <c:idx val="0"/>
          <c:order val="0"/>
          <c:dPt>
            <c:idx val="0"/>
            <c:bubble3D val="0"/>
            <c:spPr>
              <a:solidFill>
                <a:srgbClr val="FF0000"/>
              </a:solidFill>
            </c:spPr>
          </c:dPt>
          <c:dPt>
            <c:idx val="1"/>
            <c:bubble3D val="0"/>
            <c:spPr>
              <a:solidFill>
                <a:srgbClr val="FFFF00"/>
              </a:solidFill>
            </c:spPr>
          </c:dPt>
          <c:dPt>
            <c:idx val="2"/>
            <c:bubble3D val="0"/>
            <c:spPr>
              <a:solidFill>
                <a:srgbClr val="3AE65B"/>
              </a:solidFill>
            </c:spPr>
          </c:dPt>
          <c:dPt>
            <c:idx val="3"/>
            <c:bubble3D val="0"/>
            <c:spPr>
              <a:solidFill>
                <a:srgbClr val="00B0F0"/>
              </a:solidFill>
            </c:spPr>
          </c:dPt>
          <c:dPt>
            <c:idx val="4"/>
            <c:bubble3D val="0"/>
            <c:spPr>
              <a:solidFill>
                <a:srgbClr val="E709E7"/>
              </a:solidFill>
            </c:spPr>
          </c:dPt>
          <c:dPt>
            <c:idx val="5"/>
            <c:bubble3D val="0"/>
          </c:dPt>
          <c:dLbls>
            <c:dLbl>
              <c:idx val="0"/>
              <c:layout>
                <c:manualLayout>
                  <c:x val="-4.5617374751233018E-4"/>
                  <c:y val="0.14670335648286023"/>
                </c:manualLayout>
              </c:layout>
              <c:tx>
                <c:rich>
                  <a:bodyPr/>
                  <a:lstStyle/>
                  <a:p>
                    <a:pPr>
                      <a:defRPr sz="1000" b="0" i="0" u="none" strike="noStrike" baseline="0">
                        <a:solidFill>
                          <a:srgbClr val="000000"/>
                        </a:solidFill>
                        <a:latin typeface="Calibri"/>
                        <a:ea typeface="Calibri"/>
                        <a:cs typeface="Calibri"/>
                      </a:defRPr>
                    </a:pPr>
                    <a:r>
                      <a:rPr lang="it-IT" sz="1600" b="1" i="0" u="none" strike="noStrike" baseline="0" dirty="0">
                        <a:solidFill>
                          <a:srgbClr val="000000"/>
                        </a:solidFill>
                        <a:latin typeface="Calibri"/>
                      </a:rPr>
                      <a:t>Inland China</a:t>
                    </a:r>
                  </a:p>
                  <a:p>
                    <a:pPr>
                      <a:defRPr sz="1000" b="0" i="0" u="none" strike="noStrike" baseline="0">
                        <a:solidFill>
                          <a:srgbClr val="000000"/>
                        </a:solidFill>
                        <a:latin typeface="Calibri"/>
                        <a:ea typeface="Calibri"/>
                        <a:cs typeface="Calibri"/>
                      </a:defRPr>
                    </a:pPr>
                    <a:endParaRPr lang="it-IT" sz="1600" b="1" i="0" u="none" strike="noStrike" baseline="0" dirty="0">
                      <a:solidFill>
                        <a:srgbClr val="000000"/>
                      </a:solidFill>
                      <a:latin typeface="Calibri"/>
                    </a:endParaRPr>
                  </a:p>
                  <a:p>
                    <a:pPr>
                      <a:defRPr sz="1000" b="0" i="0" u="none" strike="noStrike" baseline="0">
                        <a:solidFill>
                          <a:srgbClr val="000000"/>
                        </a:solidFill>
                        <a:latin typeface="Calibri"/>
                        <a:ea typeface="Calibri"/>
                        <a:cs typeface="Calibri"/>
                      </a:defRPr>
                    </a:pPr>
                    <a:r>
                      <a:rPr lang="it-IT" sz="1600" b="0" i="0" u="none" strike="noStrike" baseline="0" dirty="0" smtClean="0">
                        <a:solidFill>
                          <a:srgbClr val="000000"/>
                        </a:solidFill>
                        <a:latin typeface="Calibri"/>
                      </a:rPr>
                      <a:t>1.64m </a:t>
                    </a:r>
                    <a:r>
                      <a:rPr lang="it-IT" sz="1600" b="0" i="0" u="none" strike="noStrike" baseline="0" dirty="0">
                        <a:solidFill>
                          <a:srgbClr val="000000"/>
                        </a:solidFill>
                        <a:latin typeface="Calibri"/>
                      </a:rPr>
                      <a:t>sq </a:t>
                    </a:r>
                    <a:r>
                      <a:rPr lang="it-IT" sz="1600" b="0" i="0" u="none" strike="noStrike" baseline="0" dirty="0" smtClean="0">
                        <a:solidFill>
                          <a:srgbClr val="000000"/>
                        </a:solidFill>
                        <a:latin typeface="Calibri"/>
                      </a:rPr>
                      <a:t>m</a:t>
                    </a:r>
                    <a:endParaRPr lang="it-IT" sz="1600" b="0" i="0" u="none" strike="noStrike" baseline="0" dirty="0">
                      <a:solidFill>
                        <a:srgbClr val="000000"/>
                      </a:solidFill>
                      <a:latin typeface="Calibri"/>
                    </a:endParaRPr>
                  </a:p>
                </c:rich>
              </c:tx>
              <c:spPr>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c:spPr>
              <c:dLblPos val="bestFit"/>
              <c:showLegendKey val="0"/>
              <c:showVal val="0"/>
              <c:showCatName val="0"/>
              <c:showSerName val="0"/>
              <c:showPercent val="0"/>
              <c:showBubbleSize val="0"/>
              <c:extLst>
                <c:ext xmlns:c15="http://schemas.microsoft.com/office/drawing/2012/chart" uri="{CE6537A1-D6FC-4f65-9D91-7224C49458BB}"/>
              </c:extLst>
            </c:dLbl>
            <c:dLbl>
              <c:idx val="1"/>
              <c:layout>
                <c:manualLayout>
                  <c:x val="-0.15116082080649013"/>
                  <c:y val="-0.1393961626515394"/>
                </c:manualLayout>
              </c:layout>
              <c:tx>
                <c:rich>
                  <a:bodyPr/>
                  <a:lstStyle/>
                  <a:p>
                    <a:pPr>
                      <a:defRPr sz="1000" b="0" i="0" u="none" strike="noStrike" baseline="0">
                        <a:solidFill>
                          <a:srgbClr val="000000"/>
                        </a:solidFill>
                        <a:latin typeface="Calibri"/>
                        <a:ea typeface="Calibri"/>
                        <a:cs typeface="Calibri"/>
                      </a:defRPr>
                    </a:pPr>
                    <a:r>
                      <a:rPr lang="en-US" sz="1600" b="0" i="0" u="none" strike="noStrike" baseline="0" dirty="0">
                        <a:solidFill>
                          <a:srgbClr val="000000"/>
                        </a:solidFill>
                        <a:latin typeface="Calibri"/>
                      </a:rPr>
                      <a:t>Eastern Tibetan </a:t>
                    </a:r>
                    <a:r>
                      <a:rPr lang="en-US" sz="1600" b="0" i="0" u="none" strike="noStrike" baseline="0" dirty="0" smtClean="0">
                        <a:solidFill>
                          <a:srgbClr val="000000"/>
                        </a:solidFill>
                        <a:latin typeface="Calibri"/>
                      </a:rPr>
                      <a:t>areas</a:t>
                    </a:r>
                    <a:r>
                      <a:rPr lang="en-US" sz="1600" b="0" i="0" u="none" strike="noStrike" baseline="0" dirty="0">
                        <a:solidFill>
                          <a:srgbClr val="000000"/>
                        </a:solidFill>
                        <a:latin typeface="Calibri"/>
                      </a:rPr>
                      <a:t>, </a:t>
                    </a:r>
                  </a:p>
                  <a:p>
                    <a:pPr>
                      <a:defRPr sz="1000" b="0" i="0" u="none" strike="noStrike" baseline="0">
                        <a:solidFill>
                          <a:srgbClr val="000000"/>
                        </a:solidFill>
                        <a:latin typeface="Calibri"/>
                        <a:ea typeface="Calibri"/>
                        <a:cs typeface="Calibri"/>
                      </a:defRPr>
                    </a:pPr>
                    <a:r>
                      <a:rPr lang="en-US" sz="1600" b="0" i="0" u="none" strike="noStrike" baseline="0" dirty="0" smtClean="0">
                        <a:solidFill>
                          <a:srgbClr val="000000"/>
                        </a:solidFill>
                        <a:latin typeface="Calibri"/>
                      </a:rPr>
                      <a:t>493,000 </a:t>
                    </a:r>
                    <a:r>
                      <a:rPr lang="en-US" sz="1600" b="0" i="0" u="none" strike="noStrike" baseline="0" dirty="0" err="1" smtClean="0">
                        <a:solidFill>
                          <a:srgbClr val="000000"/>
                        </a:solidFill>
                        <a:latin typeface="Calibri"/>
                      </a:rPr>
                      <a:t>sq</a:t>
                    </a:r>
                    <a:r>
                      <a:rPr lang="en-US" sz="1600" b="0" i="0" u="none" strike="noStrike" baseline="0" dirty="0" smtClean="0">
                        <a:solidFill>
                          <a:srgbClr val="000000"/>
                        </a:solidFill>
                        <a:latin typeface="Calibri"/>
                      </a:rPr>
                      <a:t> m</a:t>
                    </a:r>
                    <a:endParaRPr lang="en-US" sz="1600" b="0" i="0" u="none" strike="noStrike" baseline="0" dirty="0">
                      <a:solidFill>
                        <a:srgbClr val="000000"/>
                      </a:solidFill>
                      <a:latin typeface="Calibri"/>
                    </a:endParaRPr>
                  </a:p>
                </c:rich>
              </c:tx>
              <c:spPr>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c:spPr>
              <c:dLblPos val="bestFit"/>
              <c:showLegendKey val="0"/>
              <c:showVal val="0"/>
              <c:showCatName val="0"/>
              <c:showSerName val="0"/>
              <c:showPercent val="0"/>
              <c:showBubbleSize val="0"/>
              <c:extLst>
                <c:ext xmlns:c15="http://schemas.microsoft.com/office/drawing/2012/chart" uri="{CE6537A1-D6FC-4f65-9D91-7224C49458BB}">
                  <c15:layout>
                    <c:manualLayout>
                      <c:w val="0.24397721307563824"/>
                      <c:h val="9.7115207864944667E-2"/>
                    </c:manualLayout>
                  </c15:layout>
                </c:ext>
              </c:extLst>
            </c:dLbl>
            <c:dLbl>
              <c:idx val="2"/>
              <c:layout>
                <c:manualLayout>
                  <c:x val="-0.1499926031973276"/>
                  <c:y val="-0.24866922986941042"/>
                </c:manualLayout>
              </c:layout>
              <c:tx>
                <c:rich>
                  <a:bodyPr/>
                  <a:lstStyle/>
                  <a:p>
                    <a:pPr>
                      <a:defRPr sz="1000" b="0" i="0" u="none" strike="noStrike" baseline="0">
                        <a:solidFill>
                          <a:srgbClr val="000000"/>
                        </a:solidFill>
                        <a:latin typeface="Calibri"/>
                        <a:ea typeface="Calibri"/>
                        <a:cs typeface="Calibri"/>
                      </a:defRPr>
                    </a:pPr>
                    <a:r>
                      <a:rPr lang="fr-FR" sz="1600" b="0" i="0" u="none" strike="noStrike" baseline="0" dirty="0">
                        <a:solidFill>
                          <a:srgbClr val="000000"/>
                        </a:solidFill>
                        <a:latin typeface="Calibri"/>
                      </a:rPr>
                      <a:t>"Tibet </a:t>
                    </a:r>
                    <a:r>
                      <a:rPr lang="fr-FR" sz="1600" b="0" i="0" u="none" strike="noStrike" baseline="0" dirty="0" err="1">
                        <a:solidFill>
                          <a:srgbClr val="000000"/>
                        </a:solidFill>
                        <a:latin typeface="Calibri"/>
                      </a:rPr>
                      <a:t>Autonomous</a:t>
                    </a:r>
                    <a:r>
                      <a:rPr lang="fr-FR" sz="1600" b="0" i="0" u="none" strike="noStrike" baseline="0" dirty="0">
                        <a:solidFill>
                          <a:srgbClr val="000000"/>
                        </a:solidFill>
                        <a:latin typeface="Calibri"/>
                      </a:rPr>
                      <a:t> </a:t>
                    </a:r>
                    <a:r>
                      <a:rPr lang="fr-FR" sz="1600" b="0" i="0" u="none" strike="noStrike" baseline="0" dirty="0" err="1">
                        <a:solidFill>
                          <a:srgbClr val="000000"/>
                        </a:solidFill>
                        <a:latin typeface="Calibri"/>
                      </a:rPr>
                      <a:t>Region</a:t>
                    </a:r>
                    <a:r>
                      <a:rPr lang="fr-FR" sz="1600" b="0" i="0" u="none" strike="noStrike" baseline="0" dirty="0">
                        <a:solidFill>
                          <a:srgbClr val="000000"/>
                        </a:solidFill>
                        <a:latin typeface="Calibri"/>
                      </a:rPr>
                      <a:t>"</a:t>
                    </a:r>
                  </a:p>
                  <a:p>
                    <a:pPr>
                      <a:defRPr sz="1000" b="0" i="0" u="none" strike="noStrike" baseline="0">
                        <a:solidFill>
                          <a:srgbClr val="000000"/>
                        </a:solidFill>
                        <a:latin typeface="Calibri"/>
                        <a:ea typeface="Calibri"/>
                        <a:cs typeface="Calibri"/>
                      </a:defRPr>
                    </a:pPr>
                    <a:r>
                      <a:rPr lang="fr-FR" sz="1600" b="0" i="0" u="none" strike="noStrike" baseline="0" dirty="0">
                        <a:solidFill>
                          <a:srgbClr val="000000"/>
                        </a:solidFill>
                        <a:latin typeface="Calibri"/>
                      </a:rPr>
                      <a:t> </a:t>
                    </a:r>
                    <a:r>
                      <a:rPr lang="fr-FR" sz="1600" b="0" i="0" u="none" strike="noStrike" baseline="0" dirty="0" smtClean="0">
                        <a:solidFill>
                          <a:srgbClr val="000000"/>
                        </a:solidFill>
                        <a:latin typeface="Calibri"/>
                      </a:rPr>
                      <a:t>472,000 </a:t>
                    </a:r>
                    <a:r>
                      <a:rPr lang="fr-FR" sz="1600" b="0" i="0" u="none" strike="noStrike" baseline="0" dirty="0" err="1" smtClean="0">
                        <a:solidFill>
                          <a:srgbClr val="000000"/>
                        </a:solidFill>
                        <a:latin typeface="Calibri"/>
                      </a:rPr>
                      <a:t>sq</a:t>
                    </a:r>
                    <a:r>
                      <a:rPr lang="fr-FR" sz="1600" b="0" i="0" u="none" strike="noStrike" baseline="0" dirty="0" smtClean="0">
                        <a:solidFill>
                          <a:srgbClr val="000000"/>
                        </a:solidFill>
                        <a:latin typeface="Calibri"/>
                      </a:rPr>
                      <a:t> m</a:t>
                    </a:r>
                    <a:endParaRPr lang="fr-FR" sz="1600" b="0" i="0" u="none" strike="noStrike" baseline="0" dirty="0">
                      <a:solidFill>
                        <a:srgbClr val="000000"/>
                      </a:solidFill>
                      <a:latin typeface="Calibri"/>
                    </a:endParaRPr>
                  </a:p>
                </c:rich>
              </c:tx>
              <c:spPr>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c:spPr>
              <c:dLblPos val="bestFit"/>
              <c:showLegendKey val="0"/>
              <c:showVal val="0"/>
              <c:showCatName val="0"/>
              <c:showSerName val="0"/>
              <c:showPercent val="0"/>
              <c:showBubbleSize val="0"/>
              <c:extLst>
                <c:ext xmlns:c15="http://schemas.microsoft.com/office/drawing/2012/chart" uri="{CE6537A1-D6FC-4f65-9D91-7224C49458BB}"/>
              </c:extLst>
            </c:dLbl>
            <c:dLbl>
              <c:idx val="3"/>
              <c:layout>
                <c:manualLayout>
                  <c:x val="0.13118635170603668"/>
                  <c:y val="-0.23125609789017826"/>
                </c:manualLayout>
              </c:layout>
              <c:tx>
                <c:rich>
                  <a:bodyPr/>
                  <a:lstStyle/>
                  <a:p>
                    <a:pPr>
                      <a:defRPr sz="1000" b="0" i="0" u="none" strike="noStrike" baseline="0">
                        <a:solidFill>
                          <a:srgbClr val="000000"/>
                        </a:solidFill>
                        <a:latin typeface="Calibri"/>
                        <a:ea typeface="Calibri"/>
                        <a:cs typeface="Calibri"/>
                      </a:defRPr>
                    </a:pPr>
                    <a:r>
                      <a:rPr lang="en-US" sz="1600" b="0" i="0" u="none" strike="noStrike" baseline="0" dirty="0">
                        <a:solidFill>
                          <a:srgbClr val="000000"/>
                        </a:solidFill>
                        <a:latin typeface="Calibri"/>
                      </a:rPr>
                      <a:t>Xinjiang</a:t>
                    </a:r>
                  </a:p>
                  <a:p>
                    <a:pPr>
                      <a:defRPr sz="1000" b="0" i="0" u="none" strike="noStrike" baseline="0">
                        <a:solidFill>
                          <a:srgbClr val="000000"/>
                        </a:solidFill>
                        <a:latin typeface="Calibri"/>
                        <a:ea typeface="Calibri"/>
                        <a:cs typeface="Calibri"/>
                      </a:defRPr>
                    </a:pPr>
                    <a:r>
                      <a:rPr lang="en-US" sz="1600" b="0" i="0" u="none" strike="noStrike" baseline="0" dirty="0" smtClean="0">
                        <a:solidFill>
                          <a:srgbClr val="000000"/>
                        </a:solidFill>
                        <a:latin typeface="Calibri"/>
                      </a:rPr>
                      <a:t>630,000 </a:t>
                    </a:r>
                    <a:r>
                      <a:rPr lang="en-US" sz="1600" b="0" i="0" u="none" strike="noStrike" baseline="0" dirty="0" err="1" smtClean="0">
                        <a:solidFill>
                          <a:srgbClr val="000000"/>
                        </a:solidFill>
                        <a:latin typeface="Calibri"/>
                      </a:rPr>
                      <a:t>sq</a:t>
                    </a:r>
                    <a:r>
                      <a:rPr lang="en-US" sz="1600" b="0" i="0" u="none" strike="noStrike" baseline="0" dirty="0" smtClean="0">
                        <a:solidFill>
                          <a:srgbClr val="000000"/>
                        </a:solidFill>
                        <a:latin typeface="Calibri"/>
                      </a:rPr>
                      <a:t> m</a:t>
                    </a:r>
                    <a:endParaRPr lang="en-US" sz="1600" b="0" i="0" u="none" strike="noStrike" baseline="0" dirty="0">
                      <a:solidFill>
                        <a:srgbClr val="000000"/>
                      </a:solidFill>
                      <a:latin typeface="Calibri"/>
                    </a:endParaRPr>
                  </a:p>
                </c:rich>
              </c:tx>
              <c:spPr>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c:spPr>
              <c:dLblPos val="bestFit"/>
              <c:showLegendKey val="0"/>
              <c:showVal val="0"/>
              <c:showCatName val="0"/>
              <c:showSerName val="0"/>
              <c:showPercent val="0"/>
              <c:showBubbleSize val="0"/>
              <c:extLst>
                <c:ext xmlns:c15="http://schemas.microsoft.com/office/drawing/2012/chart" uri="{CE6537A1-D6FC-4f65-9D91-7224C49458BB}">
                  <c15:layout>
                    <c:manualLayout>
                      <c:w val="0.1354014554998807"/>
                      <c:h val="0.13301049062065759"/>
                    </c:manualLayout>
                  </c15:layout>
                </c:ext>
              </c:extLst>
            </c:dLbl>
            <c:dLbl>
              <c:idx val="4"/>
              <c:layout>
                <c:manualLayout>
                  <c:x val="0.15454545454545454"/>
                  <c:y val="-0.10709084201338676"/>
                </c:manualLayout>
              </c:layout>
              <c:tx>
                <c:rich>
                  <a:bodyPr/>
                  <a:lstStyle/>
                  <a:p>
                    <a:pPr>
                      <a:defRPr sz="1000" b="0" i="0" u="none" strike="noStrike" baseline="0">
                        <a:solidFill>
                          <a:srgbClr val="000000"/>
                        </a:solidFill>
                        <a:latin typeface="Calibri"/>
                        <a:ea typeface="Calibri"/>
                        <a:cs typeface="Calibri"/>
                      </a:defRPr>
                    </a:pPr>
                    <a:r>
                      <a:rPr lang="it-IT" sz="1600" b="0" i="0" u="none" strike="noStrike" baseline="0" dirty="0">
                        <a:solidFill>
                          <a:srgbClr val="000000"/>
                        </a:solidFill>
                        <a:latin typeface="Calibri"/>
                      </a:rPr>
                      <a:t>Inner Mongolia</a:t>
                    </a:r>
                  </a:p>
                  <a:p>
                    <a:pPr>
                      <a:defRPr sz="1000" b="0" i="0" u="none" strike="noStrike" baseline="0">
                        <a:solidFill>
                          <a:srgbClr val="000000"/>
                        </a:solidFill>
                        <a:latin typeface="Calibri"/>
                        <a:ea typeface="Calibri"/>
                        <a:cs typeface="Calibri"/>
                      </a:defRPr>
                    </a:pPr>
                    <a:r>
                      <a:rPr lang="it-IT" sz="1600" b="0" i="0" u="none" strike="noStrike" baseline="0" dirty="0" smtClean="0">
                        <a:solidFill>
                          <a:srgbClr val="000000"/>
                        </a:solidFill>
                        <a:latin typeface="Calibri"/>
                      </a:rPr>
                      <a:t>456,000 </a:t>
                    </a:r>
                    <a:r>
                      <a:rPr lang="it-IT" sz="1600" b="0" i="0" u="none" strike="noStrike" baseline="0" dirty="0">
                        <a:solidFill>
                          <a:srgbClr val="000000"/>
                        </a:solidFill>
                        <a:latin typeface="Calibri"/>
                      </a:rPr>
                      <a:t>sq </a:t>
                    </a:r>
                    <a:r>
                      <a:rPr lang="it-IT" sz="1600" b="0" i="0" u="none" strike="noStrike" baseline="0" dirty="0" smtClean="0">
                        <a:solidFill>
                          <a:srgbClr val="000000"/>
                        </a:solidFill>
                        <a:latin typeface="Calibri"/>
                      </a:rPr>
                      <a:t>m</a:t>
                    </a:r>
                    <a:endParaRPr lang="it-IT" sz="1600" b="0" i="0" u="none" strike="noStrike" baseline="0" dirty="0">
                      <a:solidFill>
                        <a:srgbClr val="000000"/>
                      </a:solidFill>
                      <a:latin typeface="Calibri"/>
                    </a:endParaRPr>
                  </a:p>
                </c:rich>
              </c:tx>
              <c:spPr>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c:spPr>
              <c:dLblPos val="bestFit"/>
              <c:showLegendKey val="0"/>
              <c:showVal val="0"/>
              <c:showCatName val="0"/>
              <c:showSerName val="0"/>
              <c:showPercent val="0"/>
              <c:showBubbleSize val="0"/>
              <c:extLst>
                <c:ext xmlns:c15="http://schemas.microsoft.com/office/drawing/2012/chart" uri="{CE6537A1-D6FC-4f65-9D91-7224C49458BB}">
                  <c15:layout>
                    <c:manualLayout>
                      <c:w val="0.20449999999999999"/>
                      <c:h val="8.5840618665103549E-2"/>
                    </c:manualLayout>
                  </c15:layout>
                </c:ext>
              </c:extLst>
            </c:dLbl>
            <c:dLbl>
              <c:idx val="5"/>
              <c:delete val="1"/>
              <c:extLst>
                <c:ext xmlns:c15="http://schemas.microsoft.com/office/drawing/2012/chart" uri="{CE6537A1-D6FC-4f65-9D91-7224C49458BB}"/>
              </c:extLst>
            </c:dLbl>
            <c:spPr>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c:spPr>
            <c:txPr>
              <a:bodyPr wrap="square" lIns="38100" tIns="19050" rIns="38100" bIns="19050" anchor="ctr">
                <a:spAutoFit/>
              </a:bodyPr>
              <a:lstStyle/>
              <a:p>
                <a:pPr>
                  <a:defRPr sz="1000" b="0" i="0" u="none" strike="noStrike" baseline="0">
                    <a:solidFill>
                      <a:srgbClr val="000000"/>
                    </a:solidFill>
                    <a:latin typeface="Calibri"/>
                    <a:ea typeface="Calibri"/>
                    <a:cs typeface="Calibri"/>
                  </a:defRPr>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size!$C$17:$G$17</c:f>
              <c:strCache>
                <c:ptCount val="5"/>
                <c:pt idx="0">
                  <c:v>China</c:v>
                </c:pt>
                <c:pt idx="1">
                  <c:v>Eastern Tibetan Areas</c:v>
                </c:pt>
                <c:pt idx="2">
                  <c:v>"Tibet Autonomous Region"</c:v>
                </c:pt>
                <c:pt idx="3">
                  <c:v>Xinjiang</c:v>
                </c:pt>
                <c:pt idx="4">
                  <c:v>Inner Mongolia</c:v>
                </c:pt>
              </c:strCache>
            </c:strRef>
          </c:cat>
          <c:val>
            <c:numRef>
              <c:f>size!$C$18:$G$18</c:f>
              <c:numCache>
                <c:formatCode>General</c:formatCode>
                <c:ptCount val="5"/>
                <c:pt idx="0">
                  <c:v>4.25</c:v>
                </c:pt>
                <c:pt idx="1">
                  <c:v>1.3</c:v>
                </c:pt>
                <c:pt idx="2">
                  <c:v>1.2</c:v>
                </c:pt>
                <c:pt idx="3">
                  <c:v>1.64</c:v>
                </c:pt>
                <c:pt idx="4">
                  <c:v>1.1830000000000001</c:v>
                </c:pt>
              </c:numCache>
            </c:numRef>
          </c:val>
        </c:ser>
        <c:dLbls>
          <c:showLegendKey val="0"/>
          <c:showVal val="0"/>
          <c:showCatName val="0"/>
          <c:showSerName val="0"/>
          <c:showPercent val="0"/>
          <c:showBubbleSize val="0"/>
          <c:showLeaderLines val="1"/>
        </c:dLbls>
      </c:pie3DChart>
      <c:spPr>
        <a:noFill/>
        <a:ln w="25400">
          <a:noFill/>
        </a:ln>
      </c:spPr>
    </c:plotArea>
    <c:plotVisOnly val="1"/>
    <c:dispBlanksAs val="zero"/>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663549868766432"/>
          <c:y val="2.7777777777777832E-2"/>
          <c:w val="0.76461450131233599"/>
          <c:h val="0.92320370370370353"/>
        </c:manualLayout>
      </c:layout>
      <c:barChart>
        <c:barDir val="bar"/>
        <c:grouping val="stacked"/>
        <c:varyColors val="0"/>
        <c:ser>
          <c:idx val="0"/>
          <c:order val="0"/>
          <c:tx>
            <c:strRef>
              <c:f>Sheet1!$C$2</c:f>
              <c:strCache>
                <c:ptCount val="1"/>
                <c:pt idx="0">
                  <c:v>Non-Tibetans</c:v>
                </c:pt>
              </c:strCache>
            </c:strRef>
          </c:tx>
          <c:spPr>
            <a:solidFill>
              <a:srgbClr val="00B0F0"/>
            </a:solidFill>
          </c:spPr>
          <c:invertIfNegative val="0"/>
          <c:dLbls>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Sheet1!$B$3:$B$5</c:f>
              <c:strCache>
                <c:ptCount val="3"/>
                <c:pt idx="0">
                  <c:v>Tibet AR</c:v>
                </c:pt>
                <c:pt idx="1">
                  <c:v>Xinjiang</c:v>
                </c:pt>
                <c:pt idx="2">
                  <c:v>Inner Mongolia</c:v>
                </c:pt>
              </c:strCache>
            </c:strRef>
          </c:cat>
          <c:val>
            <c:numRef>
              <c:f>Sheet1!$C$3:$C$5</c:f>
              <c:numCache>
                <c:formatCode>General</c:formatCode>
                <c:ptCount val="3"/>
                <c:pt idx="0">
                  <c:v>9</c:v>
                </c:pt>
                <c:pt idx="1">
                  <c:v>47</c:v>
                </c:pt>
                <c:pt idx="2">
                  <c:v>80</c:v>
                </c:pt>
              </c:numCache>
            </c:numRef>
          </c:val>
        </c:ser>
        <c:ser>
          <c:idx val="1"/>
          <c:order val="1"/>
          <c:tx>
            <c:strRef>
              <c:f>Sheet1!$D$2</c:f>
              <c:strCache>
                <c:ptCount val="1"/>
                <c:pt idx="0">
                  <c:v>Original inhabitants</c:v>
                </c:pt>
              </c:strCache>
            </c:strRef>
          </c:tx>
          <c:spPr>
            <a:solidFill>
              <a:srgbClr val="FFC000"/>
            </a:solidFill>
          </c:spPr>
          <c:invertIfNegative val="0"/>
          <c:cat>
            <c:strRef>
              <c:f>Sheet1!$B$3:$B$5</c:f>
              <c:strCache>
                <c:ptCount val="3"/>
                <c:pt idx="0">
                  <c:v>Tibet AR</c:v>
                </c:pt>
                <c:pt idx="1">
                  <c:v>Xinjiang</c:v>
                </c:pt>
                <c:pt idx="2">
                  <c:v>Inner Mongolia</c:v>
                </c:pt>
              </c:strCache>
            </c:strRef>
          </c:cat>
          <c:val>
            <c:numRef>
              <c:f>Sheet1!$D$3:$D$5</c:f>
              <c:numCache>
                <c:formatCode>General</c:formatCode>
                <c:ptCount val="3"/>
                <c:pt idx="0">
                  <c:v>91</c:v>
                </c:pt>
                <c:pt idx="1">
                  <c:v>53</c:v>
                </c:pt>
                <c:pt idx="2">
                  <c:v>20</c:v>
                </c:pt>
              </c:numCache>
            </c:numRef>
          </c:val>
        </c:ser>
        <c:dLbls>
          <c:showLegendKey val="0"/>
          <c:showVal val="0"/>
          <c:showCatName val="0"/>
          <c:showSerName val="0"/>
          <c:showPercent val="0"/>
          <c:showBubbleSize val="0"/>
        </c:dLbls>
        <c:gapWidth val="150"/>
        <c:overlap val="100"/>
        <c:axId val="115344608"/>
        <c:axId val="186547192"/>
      </c:barChart>
      <c:catAx>
        <c:axId val="115344608"/>
        <c:scaling>
          <c:orientation val="minMax"/>
        </c:scaling>
        <c:delete val="0"/>
        <c:axPos val="l"/>
        <c:numFmt formatCode="General" sourceLinked="0"/>
        <c:majorTickMark val="out"/>
        <c:minorTickMark val="none"/>
        <c:tickLblPos val="nextTo"/>
        <c:txPr>
          <a:bodyPr/>
          <a:lstStyle/>
          <a:p>
            <a:pPr>
              <a:defRPr sz="2000"/>
            </a:pPr>
            <a:endParaRPr lang="en-US"/>
          </a:p>
        </c:txPr>
        <c:crossAx val="186547192"/>
        <c:crosses val="autoZero"/>
        <c:auto val="1"/>
        <c:lblAlgn val="ctr"/>
        <c:lblOffset val="100"/>
        <c:noMultiLvlLbl val="0"/>
      </c:catAx>
      <c:valAx>
        <c:axId val="186547192"/>
        <c:scaling>
          <c:orientation val="minMax"/>
        </c:scaling>
        <c:delete val="0"/>
        <c:axPos val="b"/>
        <c:majorGridlines/>
        <c:numFmt formatCode="General" sourceLinked="1"/>
        <c:majorTickMark val="out"/>
        <c:minorTickMark val="none"/>
        <c:tickLblPos val="nextTo"/>
        <c:crossAx val="115344608"/>
        <c:crosses val="autoZero"/>
        <c:crossBetween val="between"/>
      </c:valAx>
    </c:plotArea>
    <c:legend>
      <c:legendPos val="r"/>
      <c:legendEntry>
        <c:idx val="0"/>
        <c:txPr>
          <a:bodyPr/>
          <a:lstStyle/>
          <a:p>
            <a:pPr>
              <a:defRPr sz="2000"/>
            </a:pPr>
            <a:endParaRPr lang="en-US"/>
          </a:p>
        </c:txPr>
      </c:legendEntry>
      <c:layout>
        <c:manualLayout>
          <c:xMode val="edge"/>
          <c:yMode val="edge"/>
          <c:x val="0.19046183289588814"/>
          <c:y val="2.1649606299212601E-2"/>
          <c:w val="0.69981594488188981"/>
          <c:h val="7.7071157771945176E-2"/>
        </c:manualLayout>
      </c:layout>
      <c:overlay val="0"/>
      <c:spPr>
        <a:solidFill>
          <a:schemeClr val="bg2">
            <a:lumMod val="20000"/>
            <a:lumOff val="80000"/>
          </a:schemeClr>
        </a:solidFill>
      </c:spPr>
      <c:txPr>
        <a:bodyPr/>
        <a:lstStyle/>
        <a:p>
          <a:pPr>
            <a:defRPr sz="240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461679790026245"/>
          <c:y val="2.0370370370370407E-2"/>
          <c:w val="0.75663320209973828"/>
          <c:h val="0.93061111111111161"/>
        </c:manualLayout>
      </c:layout>
      <c:barChart>
        <c:barDir val="bar"/>
        <c:grouping val="stacked"/>
        <c:varyColors val="0"/>
        <c:ser>
          <c:idx val="0"/>
          <c:order val="0"/>
          <c:tx>
            <c:strRef>
              <c:f>Sheet1!$H$2</c:f>
              <c:strCache>
                <c:ptCount val="1"/>
                <c:pt idx="0">
                  <c:v>Non-Tibetans</c:v>
                </c:pt>
              </c:strCache>
            </c:strRef>
          </c:tx>
          <c:spPr>
            <a:solidFill>
              <a:srgbClr val="00B0F0"/>
            </a:solidFill>
          </c:spPr>
          <c:invertIfNegative val="0"/>
          <c:dLbls>
            <c:spPr>
              <a:noFill/>
              <a:ln>
                <a:noFill/>
              </a:ln>
              <a:effectLst/>
            </c:spPr>
            <c:txPr>
              <a:bodyPr/>
              <a:lstStyle/>
              <a:p>
                <a:pPr>
                  <a:defRPr sz="1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Sheet1!$G$3:$G$5</c:f>
              <c:strCache>
                <c:ptCount val="3"/>
                <c:pt idx="0">
                  <c:v>Tibet Autonomous Region</c:v>
                </c:pt>
                <c:pt idx="1">
                  <c:v>Lhasa "City" (Prefecture)</c:v>
                </c:pt>
                <c:pt idx="2">
                  <c:v>Lhasa Inner Urban area (Chengguanqu)</c:v>
                </c:pt>
              </c:strCache>
            </c:strRef>
          </c:cat>
          <c:val>
            <c:numRef>
              <c:f>Sheet1!$H$3:$H$5</c:f>
              <c:numCache>
                <c:formatCode>0</c:formatCode>
                <c:ptCount val="3"/>
                <c:pt idx="0" formatCode="General">
                  <c:v>7.230000000000004</c:v>
                </c:pt>
                <c:pt idx="1">
                  <c:v>18.400000000000006</c:v>
                </c:pt>
                <c:pt idx="2">
                  <c:v>37</c:v>
                </c:pt>
              </c:numCache>
            </c:numRef>
          </c:val>
        </c:ser>
        <c:ser>
          <c:idx val="1"/>
          <c:order val="1"/>
          <c:tx>
            <c:strRef>
              <c:f>Sheet1!$I$2</c:f>
              <c:strCache>
                <c:ptCount val="1"/>
                <c:pt idx="0">
                  <c:v>Tibetans</c:v>
                </c:pt>
              </c:strCache>
            </c:strRef>
          </c:tx>
          <c:spPr>
            <a:solidFill>
              <a:srgbClr val="FFC000"/>
            </a:solidFill>
          </c:spPr>
          <c:invertIfNegative val="0"/>
          <c:cat>
            <c:strRef>
              <c:f>Sheet1!$G$3:$G$5</c:f>
              <c:strCache>
                <c:ptCount val="3"/>
                <c:pt idx="0">
                  <c:v>Tibet Autonomous Region</c:v>
                </c:pt>
                <c:pt idx="1">
                  <c:v>Lhasa "City" (Prefecture)</c:v>
                </c:pt>
                <c:pt idx="2">
                  <c:v>Lhasa Inner Urban area (Chengguanqu)</c:v>
                </c:pt>
              </c:strCache>
            </c:strRef>
          </c:cat>
          <c:val>
            <c:numRef>
              <c:f>Sheet1!$I$3:$I$5</c:f>
              <c:numCache>
                <c:formatCode>0</c:formatCode>
                <c:ptCount val="3"/>
                <c:pt idx="0" formatCode="General">
                  <c:v>92.77</c:v>
                </c:pt>
                <c:pt idx="1">
                  <c:v>81.599999999999994</c:v>
                </c:pt>
                <c:pt idx="2">
                  <c:v>63</c:v>
                </c:pt>
              </c:numCache>
            </c:numRef>
          </c:val>
        </c:ser>
        <c:dLbls>
          <c:showLegendKey val="0"/>
          <c:showVal val="0"/>
          <c:showCatName val="0"/>
          <c:showSerName val="0"/>
          <c:showPercent val="0"/>
          <c:showBubbleSize val="0"/>
        </c:dLbls>
        <c:gapWidth val="150"/>
        <c:overlap val="100"/>
        <c:axId val="186121112"/>
        <c:axId val="7847480"/>
      </c:barChart>
      <c:catAx>
        <c:axId val="186121112"/>
        <c:scaling>
          <c:orientation val="minMax"/>
        </c:scaling>
        <c:delete val="0"/>
        <c:axPos val="l"/>
        <c:numFmt formatCode="General" sourceLinked="0"/>
        <c:majorTickMark val="out"/>
        <c:minorTickMark val="none"/>
        <c:tickLblPos val="nextTo"/>
        <c:txPr>
          <a:bodyPr/>
          <a:lstStyle/>
          <a:p>
            <a:pPr>
              <a:defRPr sz="1800"/>
            </a:pPr>
            <a:endParaRPr lang="en-US"/>
          </a:p>
        </c:txPr>
        <c:crossAx val="7847480"/>
        <c:crosses val="autoZero"/>
        <c:auto val="1"/>
        <c:lblAlgn val="ctr"/>
        <c:lblOffset val="100"/>
        <c:noMultiLvlLbl val="0"/>
      </c:catAx>
      <c:valAx>
        <c:axId val="7847480"/>
        <c:scaling>
          <c:orientation val="minMax"/>
        </c:scaling>
        <c:delete val="0"/>
        <c:axPos val="b"/>
        <c:majorGridlines/>
        <c:numFmt formatCode="General" sourceLinked="1"/>
        <c:majorTickMark val="out"/>
        <c:minorTickMark val="none"/>
        <c:tickLblPos val="nextTo"/>
        <c:crossAx val="186121112"/>
        <c:crosses val="autoZero"/>
        <c:crossBetween val="between"/>
      </c:valAx>
    </c:plotArea>
    <c:legend>
      <c:legendPos val="r"/>
      <c:layout>
        <c:manualLayout>
          <c:xMode val="edge"/>
          <c:yMode val="edge"/>
          <c:x val="0.22303258967629061"/>
          <c:y val="4.8964712744240305E-4"/>
          <c:w val="0.6339118547681547"/>
          <c:h val="9.5317002041411497E-2"/>
        </c:manualLayout>
      </c:layout>
      <c:overlay val="0"/>
      <c:spPr>
        <a:solidFill>
          <a:schemeClr val="bg1">
            <a:lumMod val="85000"/>
          </a:schemeClr>
        </a:solidFill>
      </c:spPr>
      <c:txPr>
        <a:bodyPr/>
        <a:lstStyle/>
        <a:p>
          <a:pPr>
            <a:defRPr sz="1800"/>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1"/>
    </mc:Choice>
    <mc:Fallback>
      <c:style val="41"/>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'Government salaries 1988-2009'!$C$6</c:f>
              <c:strCache>
                <c:ptCount val="1"/>
                <c:pt idx="0">
                  <c:v>TAR</c:v>
                </c:pt>
              </c:strCache>
            </c:strRef>
          </c:tx>
          <c:marker>
            <c:symbol val="none"/>
          </c:marker>
          <c:cat>
            <c:numRef>
              <c:f>'Government salaries 1988-2009'!$B$7:$B$28</c:f>
              <c:numCache>
                <c:formatCode>General</c:formatCode>
                <c:ptCount val="22"/>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numCache>
            </c:numRef>
          </c:cat>
          <c:val>
            <c:numRef>
              <c:f>'Government salaries 1988-2009'!$C$7:$C$28</c:f>
              <c:numCache>
                <c:formatCode>General</c:formatCode>
                <c:ptCount val="22"/>
                <c:pt idx="0">
                  <c:v>2739</c:v>
                </c:pt>
                <c:pt idx="4">
                  <c:v>3459</c:v>
                </c:pt>
                <c:pt idx="13">
                  <c:v>20112</c:v>
                </c:pt>
                <c:pt idx="21">
                  <c:v>48750</c:v>
                </c:pt>
              </c:numCache>
            </c:numRef>
          </c:val>
          <c:smooth val="0"/>
        </c:ser>
        <c:ser>
          <c:idx val="1"/>
          <c:order val="1"/>
          <c:tx>
            <c:strRef>
              <c:f>'Government salaries 1988-2009'!$D$6</c:f>
              <c:strCache>
                <c:ptCount val="1"/>
                <c:pt idx="0">
                  <c:v>PRC</c:v>
                </c:pt>
              </c:strCache>
            </c:strRef>
          </c:tx>
          <c:marker>
            <c:symbol val="none"/>
          </c:marker>
          <c:cat>
            <c:numRef>
              <c:f>'Government salaries 1988-2009'!$B$7:$B$28</c:f>
              <c:numCache>
                <c:formatCode>General</c:formatCode>
                <c:ptCount val="22"/>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numCache>
            </c:numRef>
          </c:cat>
          <c:val>
            <c:numRef>
              <c:f>'Government salaries 1988-2009'!$D$7:$D$28</c:f>
              <c:numCache>
                <c:formatCode>General</c:formatCode>
                <c:ptCount val="22"/>
                <c:pt idx="0">
                  <c:v>1810</c:v>
                </c:pt>
                <c:pt idx="4">
                  <c:v>2878</c:v>
                </c:pt>
                <c:pt idx="13">
                  <c:v>11178</c:v>
                </c:pt>
                <c:pt idx="21">
                  <c:v>32736</c:v>
                </c:pt>
              </c:numCache>
            </c:numRef>
          </c:val>
          <c:smooth val="0"/>
        </c:ser>
        <c:dLbls>
          <c:showLegendKey val="0"/>
          <c:showVal val="0"/>
          <c:showCatName val="0"/>
          <c:showSerName val="0"/>
          <c:showPercent val="0"/>
          <c:showBubbleSize val="0"/>
        </c:dLbls>
        <c:smooth val="0"/>
        <c:axId val="114909864"/>
        <c:axId val="189623760"/>
      </c:lineChart>
      <c:catAx>
        <c:axId val="114909864"/>
        <c:scaling>
          <c:orientation val="minMax"/>
        </c:scaling>
        <c:delete val="0"/>
        <c:axPos val="b"/>
        <c:numFmt formatCode="General" sourceLinked="1"/>
        <c:majorTickMark val="out"/>
        <c:minorTickMark val="none"/>
        <c:tickLblPos val="nextTo"/>
        <c:crossAx val="189623760"/>
        <c:crosses val="autoZero"/>
        <c:auto val="1"/>
        <c:lblAlgn val="ctr"/>
        <c:lblOffset val="100"/>
        <c:noMultiLvlLbl val="0"/>
      </c:catAx>
      <c:valAx>
        <c:axId val="189623760"/>
        <c:scaling>
          <c:orientation val="minMax"/>
        </c:scaling>
        <c:delete val="0"/>
        <c:axPos val="l"/>
        <c:majorGridlines/>
        <c:numFmt formatCode="General" sourceLinked="1"/>
        <c:majorTickMark val="out"/>
        <c:minorTickMark val="none"/>
        <c:tickLblPos val="nextTo"/>
        <c:crossAx val="114909864"/>
        <c:crosses val="autoZero"/>
        <c:crossBetween val="between"/>
      </c:valAx>
    </c:plotArea>
    <c:legend>
      <c:legendPos val="r"/>
      <c:legendEntry>
        <c:idx val="0"/>
        <c:txPr>
          <a:bodyPr/>
          <a:lstStyle/>
          <a:p>
            <a:pPr>
              <a:defRPr sz="1200"/>
            </a:pPr>
            <a:endParaRPr lang="en-US"/>
          </a:p>
        </c:txPr>
      </c:legendEntry>
      <c:legendEntry>
        <c:idx val="1"/>
        <c:txPr>
          <a:bodyPr/>
          <a:lstStyle/>
          <a:p>
            <a:pPr>
              <a:defRPr sz="1200"/>
            </a:pPr>
            <a:endParaRPr lang="en-US"/>
          </a:p>
        </c:txPr>
      </c:legendEntry>
      <c:layout>
        <c:manualLayout>
          <c:xMode val="edge"/>
          <c:yMode val="edge"/>
          <c:x val="0.92765277777777777"/>
          <c:y val="0.33317969279377296"/>
          <c:w val="6.401388888888894E-2"/>
          <c:h val="0.20030711582197674"/>
        </c:manualLayout>
      </c:layout>
      <c:overlay val="0"/>
    </c:legend>
    <c:plotVisOnly val="1"/>
    <c:dispBlanksAs val="span"/>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'rural income'!$B$2</c:f>
              <c:strCache>
                <c:ptCount val="1"/>
                <c:pt idx="0">
                  <c:v>TAR</c:v>
                </c:pt>
              </c:strCache>
            </c:strRef>
          </c:tx>
          <c:marker>
            <c:symbol val="none"/>
          </c:marker>
          <c:cat>
            <c:numRef>
              <c:f>'rural income'!$A$3:$A$27</c:f>
              <c:numCache>
                <c:formatCode>General</c:formatCode>
                <c:ptCount val="25"/>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numCache>
            </c:numRef>
          </c:cat>
          <c:val>
            <c:numRef>
              <c:f>'rural income'!$B$3:$B$27</c:f>
              <c:numCache>
                <c:formatCode>General</c:formatCode>
                <c:ptCount val="25"/>
                <c:pt idx="0">
                  <c:v>352</c:v>
                </c:pt>
                <c:pt idx="5">
                  <c:v>649</c:v>
                </c:pt>
                <c:pt idx="10">
                  <c:v>1200</c:v>
                </c:pt>
                <c:pt idx="15">
                  <c:v>1330</c:v>
                </c:pt>
                <c:pt idx="24">
                  <c:v>3532</c:v>
                </c:pt>
              </c:numCache>
            </c:numRef>
          </c:val>
          <c:smooth val="0"/>
        </c:ser>
        <c:ser>
          <c:idx val="1"/>
          <c:order val="1"/>
          <c:tx>
            <c:strRef>
              <c:f>'rural income'!$C$2</c:f>
              <c:strCache>
                <c:ptCount val="1"/>
                <c:pt idx="0">
                  <c:v>PRC</c:v>
                </c:pt>
              </c:strCache>
            </c:strRef>
          </c:tx>
          <c:marker>
            <c:symbol val="none"/>
          </c:marker>
          <c:cat>
            <c:numRef>
              <c:f>'rural income'!$A$3:$A$27</c:f>
              <c:numCache>
                <c:formatCode>General</c:formatCode>
                <c:ptCount val="25"/>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numCache>
            </c:numRef>
          </c:cat>
          <c:val>
            <c:numRef>
              <c:f>'rural income'!$C$3:$C$27</c:f>
              <c:numCache>
                <c:formatCode>General</c:formatCode>
                <c:ptCount val="25"/>
                <c:pt idx="0">
                  <c:v>397</c:v>
                </c:pt>
                <c:pt idx="5">
                  <c:v>686</c:v>
                </c:pt>
                <c:pt idx="10">
                  <c:v>1577</c:v>
                </c:pt>
                <c:pt idx="15">
                  <c:v>2253</c:v>
                </c:pt>
                <c:pt idx="24">
                  <c:v>5153</c:v>
                </c:pt>
              </c:numCache>
            </c:numRef>
          </c:val>
          <c:smooth val="0"/>
        </c:ser>
        <c:dLbls>
          <c:showLegendKey val="0"/>
          <c:showVal val="0"/>
          <c:showCatName val="0"/>
          <c:showSerName val="0"/>
          <c:showPercent val="0"/>
          <c:showBubbleSize val="0"/>
        </c:dLbls>
        <c:smooth val="0"/>
        <c:axId val="184811112"/>
        <c:axId val="185754368"/>
      </c:lineChart>
      <c:catAx>
        <c:axId val="184811112"/>
        <c:scaling>
          <c:orientation val="minMax"/>
        </c:scaling>
        <c:delete val="0"/>
        <c:axPos val="b"/>
        <c:numFmt formatCode="General" sourceLinked="1"/>
        <c:majorTickMark val="out"/>
        <c:minorTickMark val="none"/>
        <c:tickLblPos val="nextTo"/>
        <c:crossAx val="185754368"/>
        <c:crosses val="autoZero"/>
        <c:auto val="1"/>
        <c:lblAlgn val="ctr"/>
        <c:lblOffset val="100"/>
        <c:noMultiLvlLbl val="0"/>
      </c:catAx>
      <c:valAx>
        <c:axId val="185754368"/>
        <c:scaling>
          <c:orientation val="minMax"/>
        </c:scaling>
        <c:delete val="0"/>
        <c:axPos val="l"/>
        <c:majorGridlines/>
        <c:numFmt formatCode="General" sourceLinked="1"/>
        <c:majorTickMark val="out"/>
        <c:minorTickMark val="none"/>
        <c:tickLblPos val="nextTo"/>
        <c:crossAx val="184811112"/>
        <c:crosses val="autoZero"/>
        <c:crossBetween val="between"/>
      </c:valAx>
    </c:plotArea>
    <c:legend>
      <c:legendPos val="r"/>
      <c:layout>
        <c:manualLayout>
          <c:xMode val="edge"/>
          <c:yMode val="edge"/>
          <c:x val="0.90681944444444462"/>
          <c:y val="0.29984645669291338"/>
          <c:w val="8.4847222222222268E-2"/>
          <c:h val="0.23364041994750656"/>
        </c:manualLayout>
      </c:layout>
      <c:overlay val="0"/>
    </c:legend>
    <c:plotVisOnly val="1"/>
    <c:dispBlanksAs val="span"/>
    <c:showDLblsOverMax val="0"/>
  </c:chart>
  <c:txPr>
    <a:bodyPr/>
    <a:lstStyle/>
    <a:p>
      <a:pPr>
        <a:defRPr sz="1800"/>
      </a:pPr>
      <a:endParaRPr lang="en-US"/>
    </a:p>
  </c:tx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0"/>
    <c:plotArea>
      <c:layout>
        <c:manualLayout>
          <c:layoutTarget val="inner"/>
          <c:xMode val="edge"/>
          <c:yMode val="edge"/>
          <c:x val="7.6941929133858264E-2"/>
          <c:y val="2.3213181685622628E-2"/>
          <c:w val="0.91708535326534035"/>
          <c:h val="0.83923892287128043"/>
        </c:manualLayout>
      </c:layout>
      <c:lineChart>
        <c:grouping val="standard"/>
        <c:varyColors val="0"/>
        <c:ser>
          <c:idx val="0"/>
          <c:order val="0"/>
          <c:tx>
            <c:strRef>
              <c:f>Sheet1!$B$4</c:f>
              <c:strCache>
                <c:ptCount val="1"/>
                <c:pt idx="0">
                  <c:v>Per Capita Net Income of Rural Residents </c:v>
                </c:pt>
              </c:strCache>
            </c:strRef>
          </c:tx>
          <c:marker>
            <c:symbol val="none"/>
          </c:marker>
          <c:cat>
            <c:strRef>
              <c:f>Sheet1!$A$5:$A$37</c:f>
              <c:strCache>
                <c:ptCount val="33"/>
                <c:pt idx="0">
                  <c:v>Year </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strCache>
            </c:strRef>
          </c:cat>
          <c:val>
            <c:numRef>
              <c:f>Sheet1!$B$5:$B$37</c:f>
              <c:numCache>
                <c:formatCode>General</c:formatCode>
                <c:ptCount val="33"/>
                <c:pt idx="1">
                  <c:v>175</c:v>
                </c:pt>
                <c:pt idx="2">
                  <c:v>233</c:v>
                </c:pt>
                <c:pt idx="3">
                  <c:v>274</c:v>
                </c:pt>
                <c:pt idx="4">
                  <c:v>296</c:v>
                </c:pt>
                <c:pt idx="5">
                  <c:v>324</c:v>
                </c:pt>
                <c:pt idx="6">
                  <c:v>318</c:v>
                </c:pt>
                <c:pt idx="7">
                  <c:v>446</c:v>
                </c:pt>
                <c:pt idx="8">
                  <c:v>535</c:v>
                </c:pt>
                <c:pt idx="9">
                  <c:v>492</c:v>
                </c:pt>
                <c:pt idx="10">
                  <c:v>519</c:v>
                </c:pt>
                <c:pt idx="11">
                  <c:v>573</c:v>
                </c:pt>
                <c:pt idx="12">
                  <c:v>555</c:v>
                </c:pt>
                <c:pt idx="13">
                  <c:v>582</c:v>
                </c:pt>
                <c:pt idx="14">
                  <c:v>617</c:v>
                </c:pt>
                <c:pt idx="15">
                  <c:v>653</c:v>
                </c:pt>
                <c:pt idx="16">
                  <c:v>706</c:v>
                </c:pt>
                <c:pt idx="17">
                  <c:v>817</c:v>
                </c:pt>
                <c:pt idx="18">
                  <c:v>878</c:v>
                </c:pt>
                <c:pt idx="19">
                  <c:v>975</c:v>
                </c:pt>
                <c:pt idx="20">
                  <c:v>1085</c:v>
                </c:pt>
                <c:pt idx="21">
                  <c:v>1158</c:v>
                </c:pt>
                <c:pt idx="22">
                  <c:v>1258</c:v>
                </c:pt>
                <c:pt idx="23">
                  <c:v>1331</c:v>
                </c:pt>
                <c:pt idx="24">
                  <c:v>1404</c:v>
                </c:pt>
                <c:pt idx="25">
                  <c:v>1521</c:v>
                </c:pt>
                <c:pt idx="26">
                  <c:v>1691</c:v>
                </c:pt>
                <c:pt idx="27">
                  <c:v>1861</c:v>
                </c:pt>
                <c:pt idx="28">
                  <c:v>2078</c:v>
                </c:pt>
                <c:pt idx="29">
                  <c:v>2435</c:v>
                </c:pt>
                <c:pt idx="30">
                  <c:v>2788</c:v>
                </c:pt>
                <c:pt idx="31">
                  <c:v>3176</c:v>
                </c:pt>
                <c:pt idx="32">
                  <c:v>3532</c:v>
                </c:pt>
              </c:numCache>
            </c:numRef>
          </c:val>
          <c:smooth val="0"/>
        </c:ser>
        <c:ser>
          <c:idx val="1"/>
          <c:order val="1"/>
          <c:tx>
            <c:strRef>
              <c:f>Sheet1!$C$4</c:f>
              <c:strCache>
                <c:ptCount val="1"/>
                <c:pt idx="0">
                  <c:v>Per Capita Annual Disposable Income of Urban Areas</c:v>
                </c:pt>
              </c:strCache>
            </c:strRef>
          </c:tx>
          <c:marker>
            <c:symbol val="none"/>
          </c:marker>
          <c:cat>
            <c:strRef>
              <c:f>Sheet1!$A$5:$A$37</c:f>
              <c:strCache>
                <c:ptCount val="33"/>
                <c:pt idx="0">
                  <c:v>Year </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strCache>
            </c:strRef>
          </c:cat>
          <c:val>
            <c:numRef>
              <c:f>Sheet1!$C$5:$C$37</c:f>
              <c:numCache>
                <c:formatCode>General</c:formatCode>
                <c:ptCount val="33"/>
                <c:pt idx="1">
                  <c:v>565</c:v>
                </c:pt>
                <c:pt idx="2">
                  <c:v>625</c:v>
                </c:pt>
                <c:pt idx="3">
                  <c:v>683</c:v>
                </c:pt>
                <c:pt idx="4">
                  <c:v>715</c:v>
                </c:pt>
                <c:pt idx="5">
                  <c:v>768</c:v>
                </c:pt>
                <c:pt idx="6">
                  <c:v>840</c:v>
                </c:pt>
                <c:pt idx="7">
                  <c:v>915</c:v>
                </c:pt>
                <c:pt idx="8">
                  <c:v>984</c:v>
                </c:pt>
                <c:pt idx="9">
                  <c:v>1026</c:v>
                </c:pt>
                <c:pt idx="10">
                  <c:v>1229</c:v>
                </c:pt>
                <c:pt idx="11">
                  <c:v>1376</c:v>
                </c:pt>
                <c:pt idx="12">
                  <c:v>1477</c:v>
                </c:pt>
                <c:pt idx="13">
                  <c:v>1613</c:v>
                </c:pt>
                <c:pt idx="14">
                  <c:v>1995</c:v>
                </c:pt>
                <c:pt idx="15">
                  <c:v>2083</c:v>
                </c:pt>
                <c:pt idx="16">
                  <c:v>2348</c:v>
                </c:pt>
                <c:pt idx="17">
                  <c:v>3330</c:v>
                </c:pt>
                <c:pt idx="18">
                  <c:v>4000</c:v>
                </c:pt>
                <c:pt idx="19">
                  <c:v>5030</c:v>
                </c:pt>
                <c:pt idx="20">
                  <c:v>5135</c:v>
                </c:pt>
                <c:pt idx="21">
                  <c:v>5439</c:v>
                </c:pt>
                <c:pt idx="22">
                  <c:v>5998</c:v>
                </c:pt>
                <c:pt idx="23">
                  <c:v>6448</c:v>
                </c:pt>
                <c:pt idx="24">
                  <c:v>7119</c:v>
                </c:pt>
                <c:pt idx="25">
                  <c:v>7762</c:v>
                </c:pt>
                <c:pt idx="26">
                  <c:v>8058</c:v>
                </c:pt>
                <c:pt idx="27">
                  <c:v>8200</c:v>
                </c:pt>
                <c:pt idx="28">
                  <c:v>8411</c:v>
                </c:pt>
                <c:pt idx="29">
                  <c:v>8941</c:v>
                </c:pt>
                <c:pt idx="30">
                  <c:v>11131</c:v>
                </c:pt>
                <c:pt idx="31">
                  <c:v>12482</c:v>
                </c:pt>
                <c:pt idx="32">
                  <c:v>13544</c:v>
                </c:pt>
              </c:numCache>
            </c:numRef>
          </c:val>
          <c:smooth val="0"/>
        </c:ser>
        <c:ser>
          <c:idx val="2"/>
          <c:order val="2"/>
          <c:tx>
            <c:strRef>
              <c:f>Sheet1!$D$4</c:f>
              <c:strCache>
                <c:ptCount val="1"/>
                <c:pt idx="0">
                  <c:v>Urban-rural gap</c:v>
                </c:pt>
              </c:strCache>
            </c:strRef>
          </c:tx>
          <c:marker>
            <c:symbol val="none"/>
          </c:marker>
          <c:cat>
            <c:strRef>
              <c:f>Sheet1!$A$5:$A$37</c:f>
              <c:strCache>
                <c:ptCount val="33"/>
                <c:pt idx="0">
                  <c:v>Year </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strCache>
            </c:strRef>
          </c:cat>
          <c:val>
            <c:numRef>
              <c:f>Sheet1!$D$5:$D$37</c:f>
              <c:numCache>
                <c:formatCode>General</c:formatCode>
                <c:ptCount val="33"/>
                <c:pt idx="1">
                  <c:v>390</c:v>
                </c:pt>
                <c:pt idx="2">
                  <c:v>392</c:v>
                </c:pt>
                <c:pt idx="3">
                  <c:v>409</c:v>
                </c:pt>
                <c:pt idx="4">
                  <c:v>419</c:v>
                </c:pt>
                <c:pt idx="5">
                  <c:v>444</c:v>
                </c:pt>
                <c:pt idx="6">
                  <c:v>522</c:v>
                </c:pt>
                <c:pt idx="7">
                  <c:v>469</c:v>
                </c:pt>
                <c:pt idx="8">
                  <c:v>449</c:v>
                </c:pt>
                <c:pt idx="9">
                  <c:v>534</c:v>
                </c:pt>
                <c:pt idx="10">
                  <c:v>710</c:v>
                </c:pt>
                <c:pt idx="11">
                  <c:v>803</c:v>
                </c:pt>
                <c:pt idx="12">
                  <c:v>922</c:v>
                </c:pt>
                <c:pt idx="13">
                  <c:v>1031</c:v>
                </c:pt>
                <c:pt idx="14">
                  <c:v>1378</c:v>
                </c:pt>
                <c:pt idx="15">
                  <c:v>1430</c:v>
                </c:pt>
                <c:pt idx="16">
                  <c:v>1642</c:v>
                </c:pt>
                <c:pt idx="17">
                  <c:v>2513</c:v>
                </c:pt>
                <c:pt idx="18">
                  <c:v>3122</c:v>
                </c:pt>
                <c:pt idx="19">
                  <c:v>4055</c:v>
                </c:pt>
                <c:pt idx="20">
                  <c:v>4050</c:v>
                </c:pt>
                <c:pt idx="21">
                  <c:v>4281</c:v>
                </c:pt>
                <c:pt idx="22">
                  <c:v>4740</c:v>
                </c:pt>
                <c:pt idx="23">
                  <c:v>5117</c:v>
                </c:pt>
                <c:pt idx="24">
                  <c:v>5715</c:v>
                </c:pt>
                <c:pt idx="25">
                  <c:v>6241</c:v>
                </c:pt>
                <c:pt idx="26">
                  <c:v>6367</c:v>
                </c:pt>
                <c:pt idx="27">
                  <c:v>6339</c:v>
                </c:pt>
                <c:pt idx="28">
                  <c:v>6333</c:v>
                </c:pt>
                <c:pt idx="29">
                  <c:v>6506</c:v>
                </c:pt>
                <c:pt idx="30">
                  <c:v>8343</c:v>
                </c:pt>
                <c:pt idx="31">
                  <c:v>9306</c:v>
                </c:pt>
                <c:pt idx="32">
                  <c:v>10012</c:v>
                </c:pt>
              </c:numCache>
            </c:numRef>
          </c:val>
          <c:smooth val="0"/>
        </c:ser>
        <c:dLbls>
          <c:showLegendKey val="0"/>
          <c:showVal val="0"/>
          <c:showCatName val="0"/>
          <c:showSerName val="0"/>
          <c:showPercent val="0"/>
          <c:showBubbleSize val="0"/>
        </c:dLbls>
        <c:smooth val="0"/>
        <c:axId val="185756328"/>
        <c:axId val="185756720"/>
      </c:lineChart>
      <c:catAx>
        <c:axId val="185756328"/>
        <c:scaling>
          <c:orientation val="minMax"/>
        </c:scaling>
        <c:delete val="0"/>
        <c:axPos val="b"/>
        <c:numFmt formatCode="General" sourceLinked="0"/>
        <c:majorTickMark val="out"/>
        <c:minorTickMark val="none"/>
        <c:tickLblPos val="nextTo"/>
        <c:crossAx val="185756720"/>
        <c:crosses val="autoZero"/>
        <c:auto val="1"/>
        <c:lblAlgn val="ctr"/>
        <c:lblOffset val="100"/>
        <c:noMultiLvlLbl val="0"/>
      </c:catAx>
      <c:valAx>
        <c:axId val="185756720"/>
        <c:scaling>
          <c:orientation val="minMax"/>
        </c:scaling>
        <c:delete val="0"/>
        <c:axPos val="l"/>
        <c:majorGridlines/>
        <c:numFmt formatCode="General" sourceLinked="1"/>
        <c:majorTickMark val="out"/>
        <c:minorTickMark val="none"/>
        <c:tickLblPos val="nextTo"/>
        <c:crossAx val="185756328"/>
        <c:crosses val="autoZero"/>
        <c:crossBetween val="between"/>
      </c:valAx>
    </c:plotArea>
    <c:legend>
      <c:legendPos val="b"/>
      <c:overlay val="0"/>
      <c:txPr>
        <a:bodyPr/>
        <a:lstStyle/>
        <a:p>
          <a:pPr>
            <a:defRPr sz="1100"/>
          </a:pPr>
          <a:endParaRPr lang="en-US"/>
        </a:p>
      </c:txPr>
    </c:legend>
    <c:plotVisOnly val="1"/>
    <c:dispBlanksAs val="gap"/>
    <c:showDLblsOverMax val="0"/>
  </c:chart>
  <c:externalData r:id="rId1">
    <c:autoUpdate val="0"/>
  </c:externalData>
  <c:userShapes r:id="rId2"/>
</c:chartSpace>
</file>

<file path=ppt/drawings/_rels/drawing4.x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1.emf"/></Relationships>
</file>

<file path=ppt/drawings/drawing1.xml><?xml version="1.0" encoding="utf-8"?>
<c:userShapes xmlns:c="http://schemas.openxmlformats.org/drawingml/2006/chart">
  <cdr:relSizeAnchor xmlns:cdr="http://schemas.openxmlformats.org/drawingml/2006/chartDrawing">
    <cdr:from>
      <cdr:x>0.44206</cdr:x>
      <cdr:y>0.27005</cdr:y>
    </cdr:from>
    <cdr:to>
      <cdr:x>0.88681</cdr:x>
      <cdr:y>0.53638</cdr:y>
    </cdr:to>
    <cdr:sp macro="" textlink="">
      <cdr:nvSpPr>
        <cdr:cNvPr id="4" name="Straight Connector 3"/>
        <cdr:cNvSpPr/>
      </cdr:nvSpPr>
      <cdr:spPr>
        <a:xfrm xmlns:a="http://schemas.openxmlformats.org/drawingml/2006/main" flipH="1">
          <a:off x="3831665" y="1700213"/>
          <a:ext cx="3855009" cy="1676849"/>
        </a:xfrm>
        <a:prstGeom xmlns:a="http://schemas.openxmlformats.org/drawingml/2006/main" prst="line">
          <a:avLst/>
        </a:prstGeom>
        <a:ln xmlns:a="http://schemas.openxmlformats.org/drawingml/2006/main">
          <a:solidFill>
            <a:srgbClr val="00B0F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0.59441</cdr:x>
      <cdr:y>0.27005</cdr:y>
    </cdr:from>
    <cdr:to>
      <cdr:x>0.8956</cdr:x>
      <cdr:y>0.5295</cdr:y>
    </cdr:to>
    <cdr:sp macro="" textlink="">
      <cdr:nvSpPr>
        <cdr:cNvPr id="5" name="Straight Connector 4"/>
        <cdr:cNvSpPr/>
      </cdr:nvSpPr>
      <cdr:spPr>
        <a:xfrm xmlns:a="http://schemas.openxmlformats.org/drawingml/2006/main" flipH="1">
          <a:off x="5152196" y="1700213"/>
          <a:ext cx="2610678" cy="1633532"/>
        </a:xfrm>
        <a:prstGeom xmlns:a="http://schemas.openxmlformats.org/drawingml/2006/main" prst="line">
          <a:avLst/>
        </a:prstGeom>
        <a:ln xmlns:a="http://schemas.openxmlformats.org/drawingml/2006/main">
          <a:solidFill>
            <a:srgbClr val="00B0F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0.82524</cdr:x>
      <cdr:y>0.12273</cdr:y>
    </cdr:from>
    <cdr:to>
      <cdr:x>0.97473</cdr:x>
      <cdr:y>0.27129</cdr:y>
    </cdr:to>
    <cdr:sp macro="" textlink="">
      <cdr:nvSpPr>
        <cdr:cNvPr id="6" name="TextBox 1"/>
        <cdr:cNvSpPr txBox="1"/>
      </cdr:nvSpPr>
      <cdr:spPr>
        <a:xfrm xmlns:a="http://schemas.openxmlformats.org/drawingml/2006/main">
          <a:off x="7152933" y="772731"/>
          <a:ext cx="1295742" cy="935337"/>
        </a:xfrm>
        <a:prstGeom xmlns:a="http://schemas.openxmlformats.org/drawingml/2006/main" prst="rect">
          <a:avLst/>
        </a:prstGeom>
        <a:gradFill xmlns:a="http://schemas.openxmlformats.org/drawingml/2006/main"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xmlns:a="http://schemas.openxmlformats.org/drawingml/2006/main">
          <a:solidFill>
            <a:srgbClr val="FF0000"/>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dirty="0"/>
            <a:t>26% of</a:t>
          </a:r>
          <a:r>
            <a:rPr lang="en-US" sz="1800" baseline="0" dirty="0"/>
            <a:t> </a:t>
          </a:r>
          <a:r>
            <a:rPr lang="en-US" sz="1800" baseline="0" dirty="0" smtClean="0"/>
            <a:t>Chinas </a:t>
          </a:r>
          <a:r>
            <a:rPr lang="en-US" sz="1800" baseline="0" dirty="0"/>
            <a:t>territory</a:t>
          </a:r>
          <a:endParaRPr lang="en-US" sz="1800" dirty="0"/>
        </a:p>
      </cdr:txBody>
    </cdr:sp>
  </cdr:relSizeAnchor>
</c:userShapes>
</file>

<file path=ppt/drawings/drawing2.xml><?xml version="1.0" encoding="utf-8"?>
<c:userShapes xmlns:c="http://schemas.openxmlformats.org/drawingml/2006/chart">
  <cdr:relSizeAnchor xmlns:cdr="http://schemas.openxmlformats.org/drawingml/2006/chartDrawing">
    <cdr:from>
      <cdr:x>0.74779</cdr:x>
      <cdr:y>0.50391</cdr:y>
    </cdr:from>
    <cdr:to>
      <cdr:x>0.96849</cdr:x>
      <cdr:y>0.72421</cdr:y>
    </cdr:to>
    <cdr:sp macro="" textlink="">
      <cdr:nvSpPr>
        <cdr:cNvPr id="2" name="TextBox 1"/>
        <cdr:cNvSpPr txBox="1"/>
      </cdr:nvSpPr>
      <cdr:spPr>
        <a:xfrm xmlns:a="http://schemas.openxmlformats.org/drawingml/2006/main">
          <a:off x="6267967" y="3277064"/>
          <a:ext cx="1849958" cy="1432708"/>
        </a:xfrm>
        <a:prstGeom xmlns:a="http://schemas.openxmlformats.org/drawingml/2006/main" prst="rect">
          <a:avLst/>
        </a:prstGeom>
        <a:solidFill xmlns:a="http://schemas.openxmlformats.org/drawingml/2006/main">
          <a:schemeClr val="accent5">
            <a:lumMod val="60000"/>
            <a:lumOff val="40000"/>
          </a:schemeClr>
        </a:solidFill>
        <a:ln xmlns:a="http://schemas.openxmlformats.org/drawingml/2006/main">
          <a:solidFill>
            <a:srgbClr val="FF0000"/>
          </a:solidFill>
        </a:ln>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1800" b="1" dirty="0"/>
            <a:t>These four autonomous areas cover</a:t>
          </a:r>
        </a:p>
        <a:p xmlns:a="http://schemas.openxmlformats.org/drawingml/2006/main">
          <a:pPr algn="ctr"/>
          <a:r>
            <a:rPr lang="en-US" sz="1800" b="1" dirty="0"/>
            <a:t>55% of</a:t>
          </a:r>
          <a:r>
            <a:rPr lang="en-US" sz="1800" b="1" baseline="0" dirty="0"/>
            <a:t> </a:t>
          </a:r>
          <a:r>
            <a:rPr lang="en-US" sz="1800" b="1" baseline="0" dirty="0" smtClean="0"/>
            <a:t>China's territory</a:t>
          </a:r>
          <a:endParaRPr lang="en-US" sz="1800" b="1" dirty="0"/>
        </a:p>
      </cdr:txBody>
    </cdr:sp>
  </cdr:relSizeAnchor>
</c:userShapes>
</file>

<file path=ppt/drawings/drawing3.xml><?xml version="1.0" encoding="utf-8"?>
<c:userShapes xmlns:c="http://schemas.openxmlformats.org/drawingml/2006/chart">
  <cdr:relSizeAnchor xmlns:cdr="http://schemas.openxmlformats.org/drawingml/2006/chartDrawing">
    <cdr:from>
      <cdr:x>0.2</cdr:x>
      <cdr:y>0.02222</cdr:y>
    </cdr:from>
    <cdr:to>
      <cdr:x>0.79167</cdr:x>
      <cdr:y>0.16583</cdr:y>
    </cdr:to>
    <cdr:sp macro="" textlink="">
      <cdr:nvSpPr>
        <cdr:cNvPr id="2" name="Rectangle 1"/>
        <cdr:cNvSpPr/>
      </cdr:nvSpPr>
      <cdr:spPr>
        <a:xfrm xmlns:a="http://schemas.openxmlformats.org/drawingml/2006/main">
          <a:off x="1828800" y="152400"/>
          <a:ext cx="5410200" cy="984885"/>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en-US"/>
          </a:defPPr>
          <a:lvl1pPr algn="l" rtl="0" fontAlgn="base">
            <a:spcBef>
              <a:spcPct val="0"/>
            </a:spcBef>
            <a:spcAft>
              <a:spcPct val="0"/>
            </a:spcAft>
            <a:defRPr kern="1200">
              <a:solidFill>
                <a:sysClr val="windowText" lastClr="000000"/>
              </a:solidFill>
              <a:latin typeface="Arial" charset="0"/>
              <a:cs typeface="Arial" charset="0"/>
            </a:defRPr>
          </a:lvl1pPr>
          <a:lvl2pPr marL="457200" algn="l" rtl="0" fontAlgn="base">
            <a:spcBef>
              <a:spcPct val="0"/>
            </a:spcBef>
            <a:spcAft>
              <a:spcPct val="0"/>
            </a:spcAft>
            <a:defRPr kern="1200">
              <a:solidFill>
                <a:sysClr val="windowText" lastClr="000000"/>
              </a:solidFill>
              <a:latin typeface="Arial" charset="0"/>
              <a:cs typeface="Arial" charset="0"/>
            </a:defRPr>
          </a:lvl2pPr>
          <a:lvl3pPr marL="914400" algn="l" rtl="0" fontAlgn="base">
            <a:spcBef>
              <a:spcPct val="0"/>
            </a:spcBef>
            <a:spcAft>
              <a:spcPct val="0"/>
            </a:spcAft>
            <a:defRPr kern="1200">
              <a:solidFill>
                <a:sysClr val="windowText" lastClr="000000"/>
              </a:solidFill>
              <a:latin typeface="Arial" charset="0"/>
              <a:cs typeface="Arial" charset="0"/>
            </a:defRPr>
          </a:lvl3pPr>
          <a:lvl4pPr marL="1371600" algn="l" rtl="0" fontAlgn="base">
            <a:spcBef>
              <a:spcPct val="0"/>
            </a:spcBef>
            <a:spcAft>
              <a:spcPct val="0"/>
            </a:spcAft>
            <a:defRPr kern="1200">
              <a:solidFill>
                <a:sysClr val="windowText" lastClr="000000"/>
              </a:solidFill>
              <a:latin typeface="Arial" charset="0"/>
              <a:cs typeface="Arial" charset="0"/>
            </a:defRPr>
          </a:lvl4pPr>
          <a:lvl5pPr marL="1828800" algn="l" rtl="0" fontAlgn="base">
            <a:spcBef>
              <a:spcPct val="0"/>
            </a:spcBef>
            <a:spcAft>
              <a:spcPct val="0"/>
            </a:spcAft>
            <a:defRPr kern="1200">
              <a:solidFill>
                <a:sysClr val="windowText" lastClr="000000"/>
              </a:solidFill>
              <a:latin typeface="Arial" charset="0"/>
              <a:cs typeface="Arial" charset="0"/>
            </a:defRPr>
          </a:lvl5pPr>
          <a:lvl6pPr marL="2286000" algn="l" defTabSz="914400" rtl="0" eaLnBrk="1" latinLnBrk="0" hangingPunct="1">
            <a:defRPr kern="1200">
              <a:solidFill>
                <a:sysClr val="windowText" lastClr="000000"/>
              </a:solidFill>
              <a:latin typeface="Arial" charset="0"/>
              <a:cs typeface="Arial" charset="0"/>
            </a:defRPr>
          </a:lvl6pPr>
          <a:lvl7pPr marL="2743200" algn="l" defTabSz="914400" rtl="0" eaLnBrk="1" latinLnBrk="0" hangingPunct="1">
            <a:defRPr kern="1200">
              <a:solidFill>
                <a:sysClr val="windowText" lastClr="000000"/>
              </a:solidFill>
              <a:latin typeface="Arial" charset="0"/>
              <a:cs typeface="Arial" charset="0"/>
            </a:defRPr>
          </a:lvl7pPr>
          <a:lvl8pPr marL="3200400" algn="l" defTabSz="914400" rtl="0" eaLnBrk="1" latinLnBrk="0" hangingPunct="1">
            <a:defRPr kern="1200">
              <a:solidFill>
                <a:sysClr val="windowText" lastClr="000000"/>
              </a:solidFill>
              <a:latin typeface="Arial" charset="0"/>
              <a:cs typeface="Arial" charset="0"/>
            </a:defRPr>
          </a:lvl8pPr>
          <a:lvl9pPr marL="3657600" algn="l" defTabSz="914400" rtl="0" eaLnBrk="1" latinLnBrk="0" hangingPunct="1">
            <a:defRPr kern="1200">
              <a:solidFill>
                <a:sysClr val="windowText" lastClr="000000"/>
              </a:solidFill>
              <a:latin typeface="Arial" charset="0"/>
              <a:cs typeface="Arial" charset="0"/>
            </a:defRPr>
          </a:lvl9pPr>
        </a:lstStyle>
        <a:p xmlns:a="http://schemas.openxmlformats.org/drawingml/2006/main">
          <a:pPr algn="ctr"/>
          <a:r>
            <a:rPr lang="en-GB" sz="2000" b="1" dirty="0" smtClean="0">
              <a:solidFill>
                <a:srgbClr val="FF0000"/>
              </a:solidFill>
              <a:cs typeface="Times New Roman" pitchFamily="18" charset="0"/>
            </a:rPr>
            <a:t>Average per capital rural income in the TAR, 1985-2009</a:t>
          </a:r>
        </a:p>
        <a:p xmlns:a="http://schemas.openxmlformats.org/drawingml/2006/main">
          <a:pPr eaLnBrk="0" hangingPunct="0"/>
          <a:endParaRPr lang="en-GB" dirty="0"/>
        </a:p>
      </cdr:txBody>
    </cdr:sp>
  </cdr:relSizeAnchor>
</c:userShapes>
</file>

<file path=ppt/drawings/drawing4.xml><?xml version="1.0" encoding="utf-8"?>
<c:userShapes xmlns:c="http://schemas.openxmlformats.org/drawingml/2006/chart">
  <cdr:relSizeAnchor xmlns:cdr="http://schemas.openxmlformats.org/drawingml/2006/chartDrawing">
    <cdr:from>
      <cdr:x>0.33979</cdr:x>
      <cdr:y>0.01779</cdr:y>
    </cdr:from>
    <cdr:to>
      <cdr:x>0.6938</cdr:x>
      <cdr:y>0.11922</cdr:y>
    </cdr:to>
    <cdr:sp macro="" textlink="">
      <cdr:nvSpPr>
        <cdr:cNvPr id="2" name="TextBox 1"/>
        <cdr:cNvSpPr txBox="1"/>
      </cdr:nvSpPr>
      <cdr:spPr>
        <a:xfrm xmlns:a="http://schemas.openxmlformats.org/drawingml/2006/main">
          <a:off x="2947146" y="112059"/>
          <a:ext cx="3070412" cy="638735"/>
        </a:xfrm>
        <a:prstGeom xmlns:a="http://schemas.openxmlformats.org/drawingml/2006/main" prst="rect">
          <a:avLst/>
        </a:prstGeom>
        <a:solidFill xmlns:a="http://schemas.openxmlformats.org/drawingml/2006/main">
          <a:schemeClr val="bg2"/>
        </a:solidFill>
      </cdr:spPr>
      <cdr:txBody>
        <a:bodyPr xmlns:a="http://schemas.openxmlformats.org/drawingml/2006/main" vertOverflow="clip" wrap="square" rtlCol="0"/>
        <a:lstStyle xmlns:a="http://schemas.openxmlformats.org/drawingml/2006/main"/>
        <a:p xmlns:a="http://schemas.openxmlformats.org/drawingml/2006/main">
          <a:pPr algn="ctr"/>
          <a:r>
            <a:rPr lang="en-US" sz="1600" b="1" dirty="0">
              <a:solidFill>
                <a:schemeClr val="tx1">
                  <a:lumMod val="95000"/>
                  <a:lumOff val="5000"/>
                </a:schemeClr>
              </a:solidFill>
            </a:rPr>
            <a:t>Urban vs</a:t>
          </a:r>
          <a:r>
            <a:rPr lang="en-US" sz="1600" b="1" baseline="0" dirty="0">
              <a:solidFill>
                <a:schemeClr val="tx1">
                  <a:lumMod val="95000"/>
                  <a:lumOff val="5000"/>
                </a:schemeClr>
              </a:solidFill>
            </a:rPr>
            <a:t> Rural Income in the TAR 1978-2009</a:t>
          </a:r>
          <a:endParaRPr lang="en-US" sz="1100" b="1" dirty="0">
            <a:solidFill>
              <a:schemeClr val="tx1">
                <a:lumMod val="95000"/>
                <a:lumOff val="5000"/>
              </a:schemeClr>
            </a:solidFill>
          </a:endParaRPr>
        </a:p>
      </cdr:txBody>
    </cdr:sp>
  </cdr:relSizeAnchor>
  <cdr:relSizeAnchor xmlns:cdr="http://schemas.openxmlformats.org/drawingml/2006/chartDrawing">
    <cdr:from>
      <cdr:x>0.83333</cdr:x>
      <cdr:y>0.55556</cdr:y>
    </cdr:from>
    <cdr:to>
      <cdr:x>0.98508</cdr:x>
      <cdr:y>0.6</cdr:y>
    </cdr:to>
    <cdr:sp macro="" textlink="">
      <cdr:nvSpPr>
        <cdr:cNvPr id="3" name="TextBox 1"/>
        <cdr:cNvSpPr txBox="1"/>
      </cdr:nvSpPr>
      <cdr:spPr>
        <a:xfrm xmlns:a="http://schemas.openxmlformats.org/drawingml/2006/main">
          <a:off x="7620000" y="3810030"/>
          <a:ext cx="1387572" cy="304770"/>
        </a:xfrm>
        <a:prstGeom xmlns:a="http://schemas.openxmlformats.org/drawingml/2006/main" prst="rect">
          <a:avLst/>
        </a:prstGeom>
        <a:solidFill xmlns:a="http://schemas.openxmlformats.org/drawingml/2006/main">
          <a:schemeClr val="bg2"/>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dirty="0">
              <a:solidFill>
                <a:srgbClr val="FFFF00"/>
              </a:solidFill>
            </a:rPr>
            <a:t>wealth gap in </a:t>
          </a:r>
          <a:r>
            <a:rPr lang="en-US" sz="1050" dirty="0" err="1">
              <a:solidFill>
                <a:srgbClr val="FFFF00"/>
              </a:solidFill>
            </a:rPr>
            <a:t>yuan</a:t>
          </a:r>
          <a:endParaRPr lang="en-US" sz="800" dirty="0">
            <a:solidFill>
              <a:srgbClr val="FFFF00"/>
            </a:solidFill>
          </a:endParaRPr>
        </a:p>
      </cdr:txBody>
    </cdr:sp>
  </cdr:relSizeAnchor>
  <cdr:relSizeAnchor xmlns:cdr="http://schemas.openxmlformats.org/drawingml/2006/chartDrawing">
    <cdr:from>
      <cdr:x>0.825</cdr:x>
      <cdr:y>0.76868</cdr:y>
    </cdr:from>
    <cdr:to>
      <cdr:x>0.98708</cdr:x>
      <cdr:y>0.81111</cdr:y>
    </cdr:to>
    <cdr:sp macro="" textlink="">
      <cdr:nvSpPr>
        <cdr:cNvPr id="4" name="TextBox 1"/>
        <cdr:cNvSpPr txBox="1"/>
      </cdr:nvSpPr>
      <cdr:spPr>
        <a:xfrm xmlns:a="http://schemas.openxmlformats.org/drawingml/2006/main">
          <a:off x="7543800" y="5271607"/>
          <a:ext cx="1482060" cy="290993"/>
        </a:xfrm>
        <a:prstGeom xmlns:a="http://schemas.openxmlformats.org/drawingml/2006/main" prst="rect">
          <a:avLst/>
        </a:prstGeom>
        <a:solidFill xmlns:a="http://schemas.openxmlformats.org/drawingml/2006/main">
          <a:schemeClr val="bg2"/>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dirty="0">
              <a:solidFill>
                <a:srgbClr val="FFFF00"/>
              </a:solidFill>
            </a:rPr>
            <a:t>rural income in </a:t>
          </a:r>
          <a:r>
            <a:rPr lang="en-US" sz="1050" dirty="0" err="1">
              <a:solidFill>
                <a:srgbClr val="FFFF00"/>
              </a:solidFill>
            </a:rPr>
            <a:t>yuan</a:t>
          </a:r>
          <a:endParaRPr lang="en-US" sz="800" dirty="0">
            <a:solidFill>
              <a:srgbClr val="FFFF00"/>
            </a:solidFill>
          </a:endParaRPr>
        </a:p>
      </cdr:txBody>
    </cdr:sp>
  </cdr:relSizeAnchor>
  <cdr:relSizeAnchor xmlns:cdr="http://schemas.openxmlformats.org/drawingml/2006/chartDrawing">
    <cdr:from>
      <cdr:x>0</cdr:x>
      <cdr:y>0</cdr:y>
    </cdr:from>
    <cdr:to>
      <cdr:x>0.01835</cdr:x>
      <cdr:y>0.02439</cdr:y>
    </cdr:to>
    <cdr:pic>
      <cdr:nvPicPr>
        <cdr:cNvPr id="5"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152381" cy="152381"/>
        </a:xfrm>
        <a:prstGeom xmlns:a="http://schemas.openxmlformats.org/drawingml/2006/main" prst="rect">
          <a:avLst/>
        </a:prstGeom>
      </cdr:spPr>
    </cdr:pic>
  </cdr:relSizeAnchor>
  <cdr:relSizeAnchor xmlns:cdr="http://schemas.openxmlformats.org/drawingml/2006/chartDrawing">
    <cdr:from>
      <cdr:x>0</cdr:x>
      <cdr:y>0</cdr:y>
    </cdr:from>
    <cdr:to>
      <cdr:x>0.01835</cdr:x>
      <cdr:y>0.02439</cdr:y>
    </cdr:to>
    <cdr:pic>
      <cdr:nvPicPr>
        <cdr:cNvPr id="6"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152381" cy="152381"/>
        </a:xfrm>
        <a:prstGeom xmlns:a="http://schemas.openxmlformats.org/drawingml/2006/main" prst="rect">
          <a:avLst/>
        </a:prstGeom>
      </cdr:spPr>
    </cdr:pic>
  </cdr:relSizeAnchor>
  <cdr:relSizeAnchor xmlns:cdr="http://schemas.openxmlformats.org/drawingml/2006/chartDrawing">
    <cdr:from>
      <cdr:x>0.80833</cdr:x>
      <cdr:y>0.1</cdr:y>
    </cdr:from>
    <cdr:to>
      <cdr:x>0.97347</cdr:x>
      <cdr:y>0.14444</cdr:y>
    </cdr:to>
    <cdr:sp macro="" textlink="">
      <cdr:nvSpPr>
        <cdr:cNvPr id="8" name="TextBox 1"/>
        <cdr:cNvSpPr txBox="1"/>
      </cdr:nvSpPr>
      <cdr:spPr>
        <a:xfrm xmlns:a="http://schemas.openxmlformats.org/drawingml/2006/main">
          <a:off x="7391400" y="685800"/>
          <a:ext cx="1510018" cy="304800"/>
        </a:xfrm>
        <a:prstGeom xmlns:a="http://schemas.openxmlformats.org/drawingml/2006/main" prst="rect">
          <a:avLst/>
        </a:prstGeom>
        <a:solidFill xmlns:a="http://schemas.openxmlformats.org/drawingml/2006/main">
          <a:srgbClr val="EEECE1"/>
        </a:solidFill>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1050" dirty="0" smtClean="0"/>
            <a:t>Urban income </a:t>
          </a:r>
          <a:r>
            <a:rPr lang="en-US" sz="1050" dirty="0"/>
            <a:t>in </a:t>
          </a:r>
          <a:r>
            <a:rPr lang="en-US" sz="1050" dirty="0" err="1"/>
            <a:t>yuan</a:t>
          </a:r>
          <a:endParaRPr lang="en-US" sz="8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1806B7-7F64-4EBA-96F7-9E210877BC87}" type="datetimeFigureOut">
              <a:rPr lang="en-US" smtClean="0"/>
              <a:t>2/23/2015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6C2676-1DAB-4654-93AC-66B083E99FEF}" type="slidenum">
              <a:rPr lang="en-US" smtClean="0"/>
              <a:t>‹#›</a:t>
            </a:fld>
            <a:endParaRPr lang="en-US"/>
          </a:p>
        </p:txBody>
      </p:sp>
    </p:spTree>
    <p:extLst>
      <p:ext uri="{BB962C8B-B14F-4D97-AF65-F5344CB8AC3E}">
        <p14:creationId xmlns:p14="http://schemas.microsoft.com/office/powerpoint/2010/main" val="2272315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fld id="{4F2D6A75-4894-4B4E-BAB8-BB8CDAE442E9}" type="slidenum">
              <a:rPr lang="en-US" altLang="en-US"/>
              <a:pPr eaLnBrk="1" hangingPunct="1"/>
              <a:t>3</a:t>
            </a:fld>
            <a:endParaRPr lang="en-US" altLang="en-US"/>
          </a:p>
        </p:txBody>
      </p:sp>
      <p:sp>
        <p:nvSpPr>
          <p:cNvPr id="152579" name="Rectangle 2"/>
          <p:cNvSpPr>
            <a:spLocks noGrp="1" noRot="1" noChangeAspect="1" noChangeArrowheads="1" noTextEdit="1"/>
          </p:cNvSpPr>
          <p:nvPr>
            <p:ph type="sldImg"/>
          </p:nvPr>
        </p:nvSpPr>
        <p:spPr>
          <a:xfrm>
            <a:off x="382588" y="685800"/>
            <a:ext cx="6094412" cy="3429000"/>
          </a:xfrm>
          <a:custGeom>
            <a:avLst/>
            <a:gdLst>
              <a:gd name="T0" fmla="*/ 0 w 120000"/>
              <a:gd name="T1" fmla="*/ 0 h 120000"/>
              <a:gd name="T2" fmla="*/ 174314227 w 120000"/>
              <a:gd name="T3" fmla="*/ 0 h 120000"/>
              <a:gd name="T4" fmla="*/ 174314227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solidFill>
            <a:srgbClr val="FFFFFF"/>
          </a:solidFill>
          <a:ln>
            <a:miter lim="800000"/>
            <a:headEnd/>
            <a:tailEnd/>
          </a:ln>
        </p:spPr>
      </p:sp>
      <p:sp>
        <p:nvSpPr>
          <p:cNvPr id="152580" name="Rectangle 3"/>
          <p:cNvSpPr>
            <a:spLocks noGrp="1" noChangeArrowheads="1"/>
          </p:cNvSpPr>
          <p:nvPr>
            <p:ph type="body" idx="1"/>
          </p:nvPr>
        </p:nvSpPr>
        <p:spPr bwMode="auto">
          <a:solidFill>
            <a:srgbClr val="FFFFFF"/>
          </a:solidFill>
          <a:ln>
            <a:solidFill>
              <a:srgbClr val="000000"/>
            </a:solidFill>
            <a:miter lim="800000"/>
            <a:headEnd/>
            <a:tailEnd/>
          </a:ln>
        </p:spPr>
        <p:txBody>
          <a:bodyPr vert="horz" wrap="square" lIns="91438" tIns="45719" rIns="91438" bIns="45719" numCol="1"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930579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8962" name="Shape 11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eaLnBrk="1" hangingPunct="1">
              <a:spcBef>
                <a:spcPct val="0"/>
              </a:spcBef>
            </a:pPr>
            <a:endParaRPr lang="en-US" altLang="en-US" smtClean="0"/>
          </a:p>
        </p:txBody>
      </p:sp>
      <p:sp>
        <p:nvSpPr>
          <p:cNvPr id="168963" name="Shape 118"/>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2735445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43" tIns="45222" rIns="90443" bIns="45222"/>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fld id="{4B123A9A-B7B1-452B-951F-6CCD4DDB73F2}" type="slidenum">
              <a:rPr lang="en-US" altLang="en-US" sz="1200">
                <a:solidFill>
                  <a:schemeClr val="tx1"/>
                </a:solidFill>
              </a:rPr>
              <a:pPr eaLnBrk="1" hangingPunct="1"/>
              <a:t>26</a:t>
            </a:fld>
            <a:endParaRPr lang="en-US" altLang="en-US" sz="1200">
              <a:solidFill>
                <a:schemeClr val="tx1"/>
              </a:solidFill>
            </a:endParaRPr>
          </a:p>
        </p:txBody>
      </p:sp>
      <p:sp>
        <p:nvSpPr>
          <p:cNvPr id="159747" name="Rectangle 2"/>
          <p:cNvSpPr>
            <a:spLocks noGrp="1" noRot="1" noChangeAspect="1" noChangeArrowheads="1" noTextEdit="1"/>
          </p:cNvSpPr>
          <p:nvPr>
            <p:ph type="sldImg"/>
          </p:nvPr>
        </p:nvSpPr>
        <p:spPr>
          <a:ln>
            <a:headEnd/>
            <a:tailEnd/>
          </a:ln>
        </p:spPr>
      </p:sp>
      <p:sp>
        <p:nvSpPr>
          <p:cNvPr id="159748" name="Rectangle 3"/>
          <p:cNvSpPr>
            <a:spLocks noGrp="1" noChangeArrowheads="1"/>
          </p:cNvSpPr>
          <p:nvPr>
            <p:ph type="body" idx="1"/>
          </p:nvPr>
        </p:nvSpPr>
        <p:spPr bwMode="auto">
          <a:xfrm>
            <a:off x="685800" y="4343400"/>
            <a:ext cx="5486400" cy="369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356596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43" tIns="45222" rIns="90443" bIns="45222"/>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fld id="{F0FFB9B9-7FC4-405A-A379-C187501B7275}" type="slidenum">
              <a:rPr lang="en-US" altLang="en-US" sz="1200">
                <a:solidFill>
                  <a:schemeClr val="tx1"/>
                </a:solidFill>
              </a:rPr>
              <a:pPr eaLnBrk="1" hangingPunct="1"/>
              <a:t>27</a:t>
            </a:fld>
            <a:endParaRPr lang="en-US" altLang="en-US" sz="1200">
              <a:solidFill>
                <a:schemeClr val="tx1"/>
              </a:solidFill>
            </a:endParaRPr>
          </a:p>
        </p:txBody>
      </p:sp>
      <p:sp>
        <p:nvSpPr>
          <p:cNvPr id="160771" name="Rectangle 2"/>
          <p:cNvSpPr>
            <a:spLocks noGrp="1" noRot="1" noChangeAspect="1" noChangeArrowheads="1" noTextEdit="1"/>
          </p:cNvSpPr>
          <p:nvPr>
            <p:ph type="sldImg"/>
          </p:nvPr>
        </p:nvSpPr>
        <p:spPr>
          <a:ln>
            <a:headEnd/>
            <a:tailEnd/>
          </a:ln>
        </p:spPr>
      </p:sp>
      <p:sp>
        <p:nvSpPr>
          <p:cNvPr id="160772" name="Rectangle 3"/>
          <p:cNvSpPr>
            <a:spLocks noGrp="1" noChangeArrowheads="1"/>
          </p:cNvSpPr>
          <p:nvPr>
            <p:ph type="body" idx="1"/>
          </p:nvPr>
        </p:nvSpPr>
        <p:spPr bwMode="auto">
          <a:xfrm>
            <a:off x="685800" y="4343400"/>
            <a:ext cx="5486400" cy="369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748384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2034" name="Shape 11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eaLnBrk="1" hangingPunct="1">
              <a:spcBef>
                <a:spcPct val="0"/>
              </a:spcBef>
            </a:pPr>
            <a:endParaRPr lang="en-US" altLang="en-US" smtClean="0"/>
          </a:p>
        </p:txBody>
      </p:sp>
      <p:sp>
        <p:nvSpPr>
          <p:cNvPr id="172035" name="Shape 118"/>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1830095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3058" name="Shape 11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eaLnBrk="1" hangingPunct="1">
              <a:spcBef>
                <a:spcPct val="0"/>
              </a:spcBef>
            </a:pPr>
            <a:endParaRPr lang="en-US" altLang="en-US" smtClean="0"/>
          </a:p>
        </p:txBody>
      </p:sp>
      <p:sp>
        <p:nvSpPr>
          <p:cNvPr id="173059" name="Shape 118"/>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1995152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4082" name="Shape 11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eaLnBrk="1" hangingPunct="1">
              <a:spcBef>
                <a:spcPct val="0"/>
              </a:spcBef>
            </a:pPr>
            <a:endParaRPr lang="en-US" altLang="en-US" smtClean="0"/>
          </a:p>
        </p:txBody>
      </p:sp>
      <p:sp>
        <p:nvSpPr>
          <p:cNvPr id="174083" name="Shape 118"/>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2325969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a:headEnd/>
            <a:tailEnd/>
          </a:ln>
        </p:spPr>
      </p:sp>
      <p:sp>
        <p:nvSpPr>
          <p:cNvPr id="175107" name="Notes Placeholder 2"/>
          <p:cNvSpPr>
            <a:spLocks noGrp="1"/>
          </p:cNvSpPr>
          <p:nvPr>
            <p:ph type="body" idx="1"/>
          </p:nvPr>
        </p:nvSpPr>
        <p:spPr bwMode="auto">
          <a:xfrm>
            <a:off x="685800" y="4343400"/>
            <a:ext cx="5486400" cy="369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p>
        </p:txBody>
      </p:sp>
      <p:sp>
        <p:nvSpPr>
          <p:cNvPr id="175108"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43" tIns="45222" rIns="90443" bIns="45222"/>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fld id="{7C945E33-79CF-45C8-B7A8-3BD232A1419A}" type="slidenum">
              <a:rPr lang="en-US" altLang="en-US" sz="1200">
                <a:solidFill>
                  <a:schemeClr val="tx1"/>
                </a:solidFill>
              </a:rPr>
              <a:pPr eaLnBrk="1" hangingPunct="1"/>
              <a:t>31</a:t>
            </a:fld>
            <a:endParaRPr lang="en-US" altLang="en-US" sz="1200">
              <a:solidFill>
                <a:schemeClr val="tx1"/>
              </a:solidFill>
            </a:endParaRPr>
          </a:p>
        </p:txBody>
      </p:sp>
    </p:spTree>
    <p:extLst>
      <p:ext uri="{BB962C8B-B14F-4D97-AF65-F5344CB8AC3E}">
        <p14:creationId xmlns:p14="http://schemas.microsoft.com/office/powerpoint/2010/main" val="3080738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fld id="{196EA26C-540D-4D37-A634-999DEE1A8FB6}" type="slidenum">
              <a:rPr lang="en-US" altLang="en-US" sz="1200"/>
              <a:pPr eaLnBrk="1" hangingPunct="1"/>
              <a:t>39</a:t>
            </a:fld>
            <a:endParaRPr lang="en-US" altLang="en-US" sz="1200"/>
          </a:p>
        </p:txBody>
      </p:sp>
      <p:sp>
        <p:nvSpPr>
          <p:cNvPr id="84995" name="Rectangle 2"/>
          <p:cNvSpPr>
            <a:spLocks noGrp="1" noRot="1" noChangeAspect="1" noChangeArrowheads="1" noTextEdit="1"/>
          </p:cNvSpPr>
          <p:nvPr>
            <p:ph type="sldImg"/>
          </p:nvPr>
        </p:nvSpPr>
        <p:spPr>
          <a:solidFill>
            <a:srgbClr val="FFFFFF"/>
          </a:solidFill>
          <a:ln/>
        </p:spPr>
      </p:sp>
      <p:sp>
        <p:nvSpPr>
          <p:cNvPr id="849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7485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fld id="{93FC1944-CB18-49C4-BFDA-1F1DA496B0C8}" type="slidenum">
              <a:rPr lang="en-US" altLang="en-US" sz="1200"/>
              <a:pPr eaLnBrk="1" hangingPunct="1"/>
              <a:t>40</a:t>
            </a:fld>
            <a:endParaRPr lang="en-US" altLang="en-US" sz="1200"/>
          </a:p>
        </p:txBody>
      </p:sp>
      <p:sp>
        <p:nvSpPr>
          <p:cNvPr id="86019" name="Rectangle 2"/>
          <p:cNvSpPr>
            <a:spLocks noGrp="1" noRot="1" noChangeAspect="1" noChangeArrowheads="1" noTextEdit="1"/>
          </p:cNvSpPr>
          <p:nvPr>
            <p:ph type="sldImg"/>
          </p:nvPr>
        </p:nvSpPr>
        <p:spPr>
          <a:solidFill>
            <a:srgbClr val="FFFFFF"/>
          </a:solidFill>
          <a:ln/>
        </p:spPr>
      </p:sp>
      <p:sp>
        <p:nvSpPr>
          <p:cNvPr id="860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2982824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fld id="{0A1D3095-E16A-4661-AD7C-BFF6B671381E}" type="slidenum">
              <a:rPr lang="en-US" altLang="en-US" sz="1200"/>
              <a:pPr eaLnBrk="1" hangingPunct="1"/>
              <a:t>41</a:t>
            </a:fld>
            <a:endParaRPr lang="en-US" altLang="en-US" sz="1200"/>
          </a:p>
        </p:txBody>
      </p:sp>
      <p:sp>
        <p:nvSpPr>
          <p:cNvPr id="87043" name="Rectangle 2"/>
          <p:cNvSpPr>
            <a:spLocks noGrp="1" noRot="1" noChangeAspect="1" noChangeArrowheads="1" noTextEdit="1"/>
          </p:cNvSpPr>
          <p:nvPr>
            <p:ph type="sldImg"/>
          </p:nvPr>
        </p:nvSpPr>
        <p:spPr>
          <a:solidFill>
            <a:srgbClr val="FFFFFF"/>
          </a:solidFill>
          <a:ln/>
        </p:spPr>
      </p:sp>
      <p:sp>
        <p:nvSpPr>
          <p:cNvPr id="8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4242018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a:miter lim="800000"/>
            <a:headEnd/>
            <a:tailEnd/>
          </a:ln>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p>
        </p:txBody>
      </p:sp>
      <p:sp>
        <p:nvSpPr>
          <p:cNvPr id="153604"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fld id="{C48C89AB-E1CB-49DA-B422-1D614C78F044}" type="slidenum">
              <a:rPr lang="en-US" altLang="en-US"/>
              <a:pPr eaLnBrk="1" hangingPunct="1"/>
              <a:t>4</a:t>
            </a:fld>
            <a:endParaRPr lang="en-US" altLang="en-US"/>
          </a:p>
        </p:txBody>
      </p:sp>
    </p:spTree>
    <p:extLst>
      <p:ext uri="{BB962C8B-B14F-4D97-AF65-F5344CB8AC3E}">
        <p14:creationId xmlns:p14="http://schemas.microsoft.com/office/powerpoint/2010/main" val="12805159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fld id="{382FCD0E-D594-46B0-9275-248976A6B118}" type="slidenum">
              <a:rPr lang="en-US" altLang="en-US" sz="1200"/>
              <a:pPr eaLnBrk="1" hangingPunct="1"/>
              <a:t>42</a:t>
            </a:fld>
            <a:endParaRPr lang="en-US" altLang="en-US" sz="1200"/>
          </a:p>
        </p:txBody>
      </p:sp>
      <p:sp>
        <p:nvSpPr>
          <p:cNvPr id="88067" name="Rectangle 2"/>
          <p:cNvSpPr>
            <a:spLocks noGrp="1" noRot="1" noChangeAspect="1" noChangeArrowheads="1" noTextEdit="1"/>
          </p:cNvSpPr>
          <p:nvPr>
            <p:ph type="sldImg"/>
          </p:nvPr>
        </p:nvSpPr>
        <p:spPr>
          <a:solidFill>
            <a:srgbClr val="FFFFFF"/>
          </a:solidFill>
          <a:ln/>
        </p:spPr>
      </p:sp>
      <p:sp>
        <p:nvSpPr>
          <p:cNvPr id="880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3996795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fld id="{4889AC24-EB33-4D41-949D-37B5DA33A953}" type="slidenum">
              <a:rPr lang="en-US" altLang="en-US" sz="1200"/>
              <a:pPr eaLnBrk="1" hangingPunct="1"/>
              <a:t>43</a:t>
            </a:fld>
            <a:endParaRPr lang="en-US" altLang="en-US" sz="1200"/>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3229028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C89B4C8-9F4C-48CD-9B8C-9DE264950B6F}" type="slidenum">
              <a:rPr lang="en-US"/>
              <a:pPr fontAlgn="base">
                <a:spcBef>
                  <a:spcPct val="0"/>
                </a:spcBef>
                <a:spcAft>
                  <a:spcPct val="0"/>
                </a:spcAft>
              </a:pPr>
              <a:t>46</a:t>
            </a:fld>
            <a:endParaRPr lang="en-US"/>
          </a:p>
        </p:txBody>
      </p:sp>
      <p:sp>
        <p:nvSpPr>
          <p:cNvPr id="1095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95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3569197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5E68B14-CC57-4D18-82C9-9790235A9236}" type="slidenum">
              <a:rPr lang="en-US"/>
              <a:pPr fontAlgn="base">
                <a:spcBef>
                  <a:spcPct val="0"/>
                </a:spcBef>
                <a:spcAft>
                  <a:spcPct val="0"/>
                </a:spcAft>
              </a:pPr>
              <a:t>47</a:t>
            </a:fld>
            <a:endParaRPr lang="en-US"/>
          </a:p>
        </p:txBody>
      </p:sp>
      <p:sp>
        <p:nvSpPr>
          <p:cNvPr id="1105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05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596750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059F1E-4BD9-4702-8CBA-BCEFA92C40E3}" type="slidenum">
              <a:rPr lang="en-US"/>
              <a:pPr fontAlgn="base">
                <a:spcBef>
                  <a:spcPct val="0"/>
                </a:spcBef>
                <a:spcAft>
                  <a:spcPct val="0"/>
                </a:spcAft>
              </a:pPr>
              <a:t>48</a:t>
            </a:fld>
            <a:endParaRPr lang="en-US"/>
          </a:p>
        </p:txBody>
      </p:sp>
      <p:sp>
        <p:nvSpPr>
          <p:cNvPr id="1116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16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36275452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2C8F1A-7E99-400A-B543-213CE7E4BDBB}" type="slidenum">
              <a:rPr lang="en-US" altLang="en-US"/>
              <a:pPr/>
              <a:t>51</a:t>
            </a:fld>
            <a:endParaRPr lang="en-US" altLang="en-US"/>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87249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534A05-F132-4A4A-9493-10B86AC8B1AF}" type="slidenum">
              <a:rPr lang="en-US"/>
              <a:pPr/>
              <a:t>52</a:t>
            </a:fld>
            <a:endParaRPr lang="en-US"/>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758305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
        <p:nvSpPr>
          <p:cNvPr id="30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CB4CA84-27B6-47A7-94A7-A774B5B6E8BE}" type="slidenum">
              <a:rPr lang="en-US" smtClean="0"/>
              <a:pPr fontAlgn="base">
                <a:spcBef>
                  <a:spcPct val="0"/>
                </a:spcBef>
                <a:spcAft>
                  <a:spcPct val="0"/>
                </a:spcAft>
                <a:defRPr/>
              </a:pPr>
              <a:t>55</a:t>
            </a:fld>
            <a:endParaRPr lang="en-US" smtClean="0"/>
          </a:p>
        </p:txBody>
      </p:sp>
    </p:spTree>
    <p:extLst>
      <p:ext uri="{BB962C8B-B14F-4D97-AF65-F5344CB8AC3E}">
        <p14:creationId xmlns:p14="http://schemas.microsoft.com/office/powerpoint/2010/main" val="1502867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146359E-E199-4402-8E07-390B9F6F8EEB}" type="slidenum">
              <a:rPr lang="en-US" smtClean="0"/>
              <a:pPr fontAlgn="base">
                <a:spcBef>
                  <a:spcPct val="0"/>
                </a:spcBef>
                <a:spcAft>
                  <a:spcPct val="0"/>
                </a:spcAft>
                <a:defRPr/>
              </a:pPr>
              <a:t>57</a:t>
            </a:fld>
            <a:endParaRPr lang="en-US" smtClean="0"/>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77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3986349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146359E-E199-4402-8E07-390B9F6F8EEB}" type="slidenum">
              <a:rPr lang="en-US" smtClean="0"/>
              <a:pPr fontAlgn="base">
                <a:spcBef>
                  <a:spcPct val="0"/>
                </a:spcBef>
                <a:spcAft>
                  <a:spcPct val="0"/>
                </a:spcAft>
                <a:defRPr/>
              </a:pPr>
              <a:t>58</a:t>
            </a:fld>
            <a:endParaRPr lang="en-US" smtClean="0"/>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77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60490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a:miter lim="800000"/>
            <a:headEnd/>
            <a:tailEnd/>
          </a:ln>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p>
        </p:txBody>
      </p:sp>
      <p:sp>
        <p:nvSpPr>
          <p:cNvPr id="153604"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fld id="{C48C89AB-E1CB-49DA-B422-1D614C78F044}" type="slidenum">
              <a:rPr lang="en-US" altLang="en-US"/>
              <a:pPr eaLnBrk="1" hangingPunct="1"/>
              <a:t>5</a:t>
            </a:fld>
            <a:endParaRPr lang="en-US" altLang="en-US"/>
          </a:p>
        </p:txBody>
      </p:sp>
    </p:spTree>
    <p:extLst>
      <p:ext uri="{BB962C8B-B14F-4D97-AF65-F5344CB8AC3E}">
        <p14:creationId xmlns:p14="http://schemas.microsoft.com/office/powerpoint/2010/main" val="40202656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146359E-E199-4402-8E07-390B9F6F8EEB}" type="slidenum">
              <a:rPr lang="en-US" smtClean="0"/>
              <a:pPr fontAlgn="base">
                <a:spcBef>
                  <a:spcPct val="0"/>
                </a:spcBef>
                <a:spcAft>
                  <a:spcPct val="0"/>
                </a:spcAft>
                <a:defRPr/>
              </a:pPr>
              <a:t>59</a:t>
            </a:fld>
            <a:endParaRPr lang="en-US" smtClean="0"/>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77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7225605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E5255-DC56-4329-A887-08D59CEDE938}" type="slidenum">
              <a:rPr lang="en-US"/>
              <a:pPr/>
              <a:t>61</a:t>
            </a:fld>
            <a:endParaRPr lang="en-US"/>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458748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243336-142B-4048-83ED-9774A18A4AC2}" type="slidenum">
              <a:rPr lang="en-US"/>
              <a:pPr/>
              <a:t>62</a:t>
            </a:fld>
            <a:endParaRPr lang="en-US"/>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020099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13BAFB-EB30-4363-8001-07746001B16F}" type="slidenum">
              <a:rPr lang="en-US"/>
              <a:pPr/>
              <a:t>63</a:t>
            </a:fld>
            <a:endParaRPr lang="en-US"/>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197753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3347833-E733-4241-9F15-9133116CD081}" type="slidenum">
              <a:rPr lang="en-US">
                <a:latin typeface="Arial" pitchFamily="34" charset="0"/>
              </a:rPr>
              <a:pPr fontAlgn="base">
                <a:spcBef>
                  <a:spcPct val="0"/>
                </a:spcBef>
                <a:spcAft>
                  <a:spcPct val="0"/>
                </a:spcAft>
              </a:pPr>
              <a:t>64</a:t>
            </a:fld>
            <a:endParaRPr lang="en-US">
              <a:latin typeface="Arial" pitchFamily="34" charset="0"/>
            </a:endParaRPr>
          </a:p>
        </p:txBody>
      </p:sp>
      <p:sp>
        <p:nvSpPr>
          <p:cNvPr id="73731" name="Rectangle 2"/>
          <p:cNvSpPr>
            <a:spLocks noGrp="1" noRot="1" noChangeAspect="1" noChangeArrowheads="1" noTextEdit="1"/>
          </p:cNvSpPr>
          <p:nvPr>
            <p:ph type="sldImg"/>
          </p:nvPr>
        </p:nvSpPr>
        <p:spPr bwMode="auto">
          <a:xfrm>
            <a:off x="382588" y="685800"/>
            <a:ext cx="6094412" cy="3429000"/>
          </a:xfrm>
          <a:solidFill>
            <a:srgbClr val="FFFFFF"/>
          </a:solidFill>
          <a:ln>
            <a:solidFill>
              <a:srgbClr val="000000"/>
            </a:solidFill>
            <a:miter lim="800000"/>
            <a:headEnd/>
            <a:tailEnd/>
          </a:ln>
        </p:spPr>
      </p:sp>
      <p:sp>
        <p:nvSpPr>
          <p:cNvPr id="73732"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en-US" smtClean="0">
              <a:latin typeface="Arial" pitchFamily="34" charset="0"/>
            </a:endParaRPr>
          </a:p>
        </p:txBody>
      </p:sp>
    </p:spTree>
    <p:extLst>
      <p:ext uri="{BB962C8B-B14F-4D97-AF65-F5344CB8AC3E}">
        <p14:creationId xmlns:p14="http://schemas.microsoft.com/office/powerpoint/2010/main" val="16122978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bwMode="auto">
          <a:ln>
            <a:miter lim="800000"/>
            <a:headEnd/>
            <a:tailEnd/>
          </a:ln>
        </p:spPr>
        <p:txBody>
          <a:bodyPr/>
          <a:lstStyle/>
          <a:p>
            <a:fld id="{826324AC-BBE2-47E9-900E-86FC7E69EFED}" type="slidenum">
              <a:rPr lang="en-US"/>
              <a:pPr/>
              <a:t>65</a:t>
            </a:fld>
            <a:endParaRPr lang="en-US"/>
          </a:p>
        </p:txBody>
      </p:sp>
      <p:sp>
        <p:nvSpPr>
          <p:cNvPr id="141315" name="Rectangle 2"/>
          <p:cNvSpPr>
            <a:spLocks noGrp="1" noRot="1" noChangeAspect="1" noChangeArrowheads="1" noTextEdit="1"/>
          </p:cNvSpPr>
          <p:nvPr>
            <p:ph type="sldImg"/>
          </p:nvPr>
        </p:nvSpPr>
        <p:spPr bwMode="auto">
          <a:xfrm>
            <a:off x="382588" y="685800"/>
            <a:ext cx="6094412" cy="3429000"/>
          </a:xfrm>
          <a:solidFill>
            <a:srgbClr val="FFFFFF"/>
          </a:solidFill>
          <a:ln>
            <a:solidFill>
              <a:srgbClr val="000000"/>
            </a:solidFill>
            <a:miter lim="800000"/>
            <a:headEnd/>
            <a:tailEnd/>
          </a:ln>
        </p:spPr>
      </p:sp>
      <p:sp>
        <p:nvSpPr>
          <p:cNvPr id="141316"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lIns="91438" tIns="45719" rIns="91438" bIns="45719" numCol="1" anchor="t" anchorCtr="0" compatLnSpc="1">
            <a:prstTxWarp prst="textNoShape">
              <a:avLst/>
            </a:prstTxWarp>
          </a:bodyPr>
          <a:lstStyle/>
          <a:p>
            <a:pPr eaLnBrk="1" hangingPunct="1">
              <a:spcBef>
                <a:spcPct val="0"/>
              </a:spcBef>
            </a:pPr>
            <a:endParaRPr lang="en-US" smtClean="0">
              <a:latin typeface="Arial" pitchFamily="34" charset="0"/>
            </a:endParaRPr>
          </a:p>
        </p:txBody>
      </p:sp>
    </p:spTree>
    <p:extLst>
      <p:ext uri="{BB962C8B-B14F-4D97-AF65-F5344CB8AC3E}">
        <p14:creationId xmlns:p14="http://schemas.microsoft.com/office/powerpoint/2010/main" val="484562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bwMode="auto">
          <a:ln>
            <a:miter lim="800000"/>
            <a:headEnd/>
            <a:tailEnd/>
          </a:ln>
        </p:spPr>
        <p:txBody>
          <a:bodyPr/>
          <a:lstStyle/>
          <a:p>
            <a:fld id="{826324AC-BBE2-47E9-900E-86FC7E69EFED}" type="slidenum">
              <a:rPr lang="en-US"/>
              <a:pPr/>
              <a:t>66</a:t>
            </a:fld>
            <a:endParaRPr lang="en-US"/>
          </a:p>
        </p:txBody>
      </p:sp>
      <p:sp>
        <p:nvSpPr>
          <p:cNvPr id="141315" name="Rectangle 2"/>
          <p:cNvSpPr>
            <a:spLocks noGrp="1" noRot="1" noChangeAspect="1" noChangeArrowheads="1" noTextEdit="1"/>
          </p:cNvSpPr>
          <p:nvPr>
            <p:ph type="sldImg"/>
          </p:nvPr>
        </p:nvSpPr>
        <p:spPr bwMode="auto">
          <a:xfrm>
            <a:off x="382588" y="685800"/>
            <a:ext cx="6094412" cy="3429000"/>
          </a:xfrm>
          <a:solidFill>
            <a:srgbClr val="FFFFFF"/>
          </a:solidFill>
          <a:ln>
            <a:solidFill>
              <a:srgbClr val="000000"/>
            </a:solidFill>
            <a:miter lim="800000"/>
            <a:headEnd/>
            <a:tailEnd/>
          </a:ln>
        </p:spPr>
      </p:sp>
      <p:sp>
        <p:nvSpPr>
          <p:cNvPr id="141316"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lIns="91438" tIns="45719" rIns="91438" bIns="45719" numCol="1" anchor="t" anchorCtr="0" compatLnSpc="1">
            <a:prstTxWarp prst="textNoShape">
              <a:avLst/>
            </a:prstTxWarp>
          </a:bodyPr>
          <a:lstStyle/>
          <a:p>
            <a:pPr eaLnBrk="1" hangingPunct="1">
              <a:spcBef>
                <a:spcPct val="0"/>
              </a:spcBef>
            </a:pPr>
            <a:endParaRPr lang="en-US" smtClean="0">
              <a:latin typeface="Arial" pitchFamily="34" charset="0"/>
            </a:endParaRPr>
          </a:p>
        </p:txBody>
      </p:sp>
    </p:spTree>
    <p:extLst>
      <p:ext uri="{BB962C8B-B14F-4D97-AF65-F5344CB8AC3E}">
        <p14:creationId xmlns:p14="http://schemas.microsoft.com/office/powerpoint/2010/main" val="35561883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bwMode="auto">
          <a:ln>
            <a:miter lim="800000"/>
            <a:headEnd/>
            <a:tailEnd/>
          </a:ln>
        </p:spPr>
        <p:txBody>
          <a:bodyPr/>
          <a:lstStyle/>
          <a:p>
            <a:fld id="{1A177B4A-802F-4968-896B-8D07658229D4}" type="slidenum">
              <a:rPr lang="en-US"/>
              <a:pPr/>
              <a:t>67</a:t>
            </a:fld>
            <a:endParaRPr lang="en-US"/>
          </a:p>
        </p:txBody>
      </p:sp>
      <p:sp>
        <p:nvSpPr>
          <p:cNvPr id="145411" name="Rectangle 2"/>
          <p:cNvSpPr>
            <a:spLocks noGrp="1" noRot="1" noChangeAspect="1" noChangeArrowheads="1" noTextEdit="1"/>
          </p:cNvSpPr>
          <p:nvPr>
            <p:ph type="sldImg"/>
          </p:nvPr>
        </p:nvSpPr>
        <p:spPr bwMode="auto">
          <a:xfrm>
            <a:off x="382588" y="685800"/>
            <a:ext cx="6094412" cy="3429000"/>
          </a:xfrm>
          <a:solidFill>
            <a:srgbClr val="FFFFFF"/>
          </a:solidFill>
          <a:ln>
            <a:solidFill>
              <a:srgbClr val="000000"/>
            </a:solidFill>
            <a:miter lim="800000"/>
            <a:headEnd/>
            <a:tailEnd/>
          </a:ln>
        </p:spPr>
      </p:sp>
      <p:sp>
        <p:nvSpPr>
          <p:cNvPr id="145412"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lIns="91438" tIns="45719" rIns="91438" bIns="45719" numCol="1" anchor="t" anchorCtr="0" compatLnSpc="1">
            <a:prstTxWarp prst="textNoShape">
              <a:avLst/>
            </a:prstTxWarp>
          </a:bodyPr>
          <a:lstStyle/>
          <a:p>
            <a:pPr eaLnBrk="1" hangingPunct="1">
              <a:spcBef>
                <a:spcPct val="0"/>
              </a:spcBef>
            </a:pPr>
            <a:endParaRPr lang="en-US" smtClean="0">
              <a:latin typeface="Arial" pitchFamily="34" charset="0"/>
            </a:endParaRPr>
          </a:p>
        </p:txBody>
      </p:sp>
    </p:spTree>
    <p:extLst>
      <p:ext uri="{BB962C8B-B14F-4D97-AF65-F5344CB8AC3E}">
        <p14:creationId xmlns:p14="http://schemas.microsoft.com/office/powerpoint/2010/main" val="38366477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bwMode="auto">
          <a:ln>
            <a:miter lim="800000"/>
            <a:headEnd/>
            <a:tailEnd/>
          </a:ln>
        </p:spPr>
        <p:txBody>
          <a:bodyPr/>
          <a:lstStyle/>
          <a:p>
            <a:fld id="{9BF36FDB-4828-49A1-81A6-36CBD90195E0}" type="slidenum">
              <a:rPr lang="en-US"/>
              <a:pPr/>
              <a:t>69</a:t>
            </a:fld>
            <a:endParaRPr lang="en-US"/>
          </a:p>
        </p:txBody>
      </p:sp>
      <p:sp>
        <p:nvSpPr>
          <p:cNvPr id="146435" name="Rectangle 2"/>
          <p:cNvSpPr>
            <a:spLocks noGrp="1" noRot="1" noChangeAspect="1" noChangeArrowheads="1" noTextEdit="1"/>
          </p:cNvSpPr>
          <p:nvPr>
            <p:ph type="sldImg"/>
          </p:nvPr>
        </p:nvSpPr>
        <p:spPr bwMode="auto">
          <a:xfrm>
            <a:off x="382588" y="685800"/>
            <a:ext cx="6094412" cy="3429000"/>
          </a:xfrm>
          <a:solidFill>
            <a:srgbClr val="FFFFFF"/>
          </a:solidFill>
          <a:ln>
            <a:solidFill>
              <a:srgbClr val="000000"/>
            </a:solidFill>
            <a:miter lim="800000"/>
            <a:headEnd/>
            <a:tailEnd/>
          </a:ln>
        </p:spPr>
      </p:sp>
      <p:sp>
        <p:nvSpPr>
          <p:cNvPr id="146436"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lIns="91438" tIns="45719" rIns="91438" bIns="45719" numCol="1" anchor="t" anchorCtr="0" compatLnSpc="1">
            <a:prstTxWarp prst="textNoShape">
              <a:avLst/>
            </a:prstTxWarp>
          </a:bodyPr>
          <a:lstStyle/>
          <a:p>
            <a:pPr eaLnBrk="1" hangingPunct="1">
              <a:spcBef>
                <a:spcPct val="0"/>
              </a:spcBef>
            </a:pPr>
            <a:endParaRPr lang="en-US" smtClean="0">
              <a:latin typeface="Arial" pitchFamily="34" charset="0"/>
            </a:endParaRPr>
          </a:p>
        </p:txBody>
      </p:sp>
    </p:spTree>
    <p:extLst>
      <p:ext uri="{BB962C8B-B14F-4D97-AF65-F5344CB8AC3E}">
        <p14:creationId xmlns:p14="http://schemas.microsoft.com/office/powerpoint/2010/main" val="34446351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bwMode="auto">
          <a:ln>
            <a:miter lim="800000"/>
            <a:headEnd/>
            <a:tailEnd/>
          </a:ln>
        </p:spPr>
        <p:txBody>
          <a:bodyPr/>
          <a:lstStyle/>
          <a:p>
            <a:fld id="{3166872C-1339-4386-ACC8-D932FB265ADB}" type="slidenum">
              <a:rPr lang="en-US"/>
              <a:pPr/>
              <a:t>70</a:t>
            </a:fld>
            <a:endParaRPr lang="en-US"/>
          </a:p>
        </p:txBody>
      </p:sp>
      <p:sp>
        <p:nvSpPr>
          <p:cNvPr id="147459" name="Rectangle 2"/>
          <p:cNvSpPr>
            <a:spLocks noGrp="1" noRot="1" noChangeAspect="1" noChangeArrowheads="1" noTextEdit="1"/>
          </p:cNvSpPr>
          <p:nvPr>
            <p:ph type="sldImg"/>
          </p:nvPr>
        </p:nvSpPr>
        <p:spPr bwMode="auto">
          <a:xfrm>
            <a:off x="382588" y="685800"/>
            <a:ext cx="6094412" cy="3429000"/>
          </a:xfrm>
          <a:solidFill>
            <a:srgbClr val="FFFFFF"/>
          </a:solidFill>
          <a:ln>
            <a:solidFill>
              <a:srgbClr val="000000"/>
            </a:solidFill>
            <a:miter lim="800000"/>
            <a:headEnd/>
            <a:tailEnd/>
          </a:ln>
        </p:spPr>
      </p:sp>
      <p:sp>
        <p:nvSpPr>
          <p:cNvPr id="147460"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lIns="91438" tIns="45719" rIns="91438" bIns="45719" numCol="1" anchor="t" anchorCtr="0" compatLnSpc="1">
            <a:prstTxWarp prst="textNoShape">
              <a:avLst/>
            </a:prstTxWarp>
          </a:bodyPr>
          <a:lstStyle/>
          <a:p>
            <a:pPr eaLnBrk="1" hangingPunct="1">
              <a:spcBef>
                <a:spcPct val="0"/>
              </a:spcBef>
            </a:pPr>
            <a:endParaRPr lang="en-US" smtClean="0">
              <a:latin typeface="Arial" pitchFamily="34" charset="0"/>
            </a:endParaRPr>
          </a:p>
        </p:txBody>
      </p:sp>
    </p:spTree>
    <p:extLst>
      <p:ext uri="{BB962C8B-B14F-4D97-AF65-F5344CB8AC3E}">
        <p14:creationId xmlns:p14="http://schemas.microsoft.com/office/powerpoint/2010/main" val="768102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a:miter lim="800000"/>
            <a:headEnd/>
            <a:tailEnd/>
          </a:ln>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p>
        </p:txBody>
      </p:sp>
      <p:sp>
        <p:nvSpPr>
          <p:cNvPr id="153604"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fld id="{C48C89AB-E1CB-49DA-B422-1D614C78F044}" type="slidenum">
              <a:rPr lang="en-US" altLang="en-US"/>
              <a:pPr eaLnBrk="1" hangingPunct="1"/>
              <a:t>7</a:t>
            </a:fld>
            <a:endParaRPr lang="en-US" altLang="en-US"/>
          </a:p>
        </p:txBody>
      </p:sp>
    </p:spTree>
    <p:extLst>
      <p:ext uri="{BB962C8B-B14F-4D97-AF65-F5344CB8AC3E}">
        <p14:creationId xmlns:p14="http://schemas.microsoft.com/office/powerpoint/2010/main" val="11272629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243336-142B-4048-83ED-9774A18A4AC2}" type="slidenum">
              <a:rPr lang="en-US"/>
              <a:pPr/>
              <a:t>71</a:t>
            </a:fld>
            <a:endParaRPr lang="en-US"/>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0069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C23CB4-897D-4F48-A449-F0978292C3F6}" type="slidenum">
              <a:rPr lang="en-US"/>
              <a:pPr/>
              <a:t>72</a:t>
            </a:fld>
            <a:endParaRPr lang="en-US"/>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152566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9D2090-C2EB-4238-81E3-4082F57F7628}" type="slidenum">
              <a:rPr lang="en-US"/>
              <a:pPr/>
              <a:t>73</a:t>
            </a:fld>
            <a:endParaRPr lang="en-US"/>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834457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E9C815-1392-4B3B-863D-3F4731BBDAA8}" type="slidenum">
              <a:rPr lang="en-US"/>
              <a:pPr/>
              <a:t>74</a:t>
            </a:fld>
            <a:endParaRPr lang="en-US"/>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262471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bwMode="auto">
          <a:ln>
            <a:miter lim="800000"/>
            <a:headEnd/>
            <a:tailEnd/>
          </a:ln>
        </p:spPr>
        <p:txBody>
          <a:bodyPr/>
          <a:lstStyle/>
          <a:p>
            <a:pPr>
              <a:defRPr/>
            </a:pPr>
            <a:fld id="{21F0EF46-966F-4738-A505-74E1BB16B400}" type="slidenum">
              <a:rPr lang="en-US"/>
              <a:pPr>
                <a:defRPr/>
              </a:pPr>
              <a:t>82</a:t>
            </a:fld>
            <a:endParaRPr lang="en-US"/>
          </a:p>
        </p:txBody>
      </p:sp>
      <p:sp>
        <p:nvSpPr>
          <p:cNvPr id="104451" name="Rectangle 2"/>
          <p:cNvSpPr>
            <a:spLocks noGrp="1" noRot="1" noChangeAspect="1" noChangeArrowheads="1" noTextEdit="1"/>
          </p:cNvSpPr>
          <p:nvPr>
            <p:ph type="sldImg"/>
          </p:nvPr>
        </p:nvSpPr>
        <p:spPr bwMode="auto">
          <a:xfrm>
            <a:off x="382588" y="685800"/>
            <a:ext cx="6094412" cy="3429000"/>
          </a:xfrm>
          <a:solidFill>
            <a:srgbClr val="FFFFFF"/>
          </a:solidFill>
          <a:ln>
            <a:solidFill>
              <a:srgbClr val="000000"/>
            </a:solidFill>
            <a:miter lim="800000"/>
            <a:headEnd/>
            <a:tailEnd/>
          </a:ln>
        </p:spPr>
      </p:sp>
      <p:sp>
        <p:nvSpPr>
          <p:cNvPr id="104452"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lIns="91438" tIns="45719" rIns="91438" bIns="45719" numCol="1" anchor="t" anchorCtr="0" compatLnSpc="1">
            <a:prstTxWarp prst="textNoShape">
              <a:avLst/>
            </a:prstTxWarp>
          </a:bodyPr>
          <a:lstStyle/>
          <a:p>
            <a:pPr eaLnBrk="1" hangingPunct="1">
              <a:spcBef>
                <a:spcPct val="0"/>
              </a:spcBef>
            </a:pPr>
            <a:endParaRPr lang="en-US" smtClean="0">
              <a:latin typeface="Arial" charset="0"/>
            </a:endParaRPr>
          </a:p>
        </p:txBody>
      </p:sp>
    </p:spTree>
    <p:extLst>
      <p:ext uri="{BB962C8B-B14F-4D97-AF65-F5344CB8AC3E}">
        <p14:creationId xmlns:p14="http://schemas.microsoft.com/office/powerpoint/2010/main" val="13567785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3D1918-44DB-4B05-9AA3-952A4CA1043C}" type="slidenum">
              <a:rPr lang="en-US"/>
              <a:pPr>
                <a:defRPr/>
              </a:pPr>
              <a:t>83</a:t>
            </a:fld>
            <a:endParaRPr lang="en-US"/>
          </a:p>
        </p:txBody>
      </p:sp>
      <p:sp>
        <p:nvSpPr>
          <p:cNvPr id="1054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547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8962315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716A9BF-494C-4AE3-ACF9-BA23EC4F3DFE}" type="slidenum">
              <a:rPr lang="en-US"/>
              <a:pPr>
                <a:defRPr/>
              </a:pPr>
              <a:t>85</a:t>
            </a:fld>
            <a:endParaRPr lang="en-US"/>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650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16028122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A46E3E-57CA-479F-852F-38BC0C9C867D}" type="slidenum">
              <a:rPr lang="en-US">
                <a:latin typeface="Arial" pitchFamily="34" charset="0"/>
              </a:rPr>
              <a:pPr fontAlgn="base">
                <a:spcBef>
                  <a:spcPct val="0"/>
                </a:spcBef>
                <a:spcAft>
                  <a:spcPct val="0"/>
                </a:spcAft>
                <a:defRPr/>
              </a:pPr>
              <a:t>87</a:t>
            </a:fld>
            <a:endParaRPr lang="en-US">
              <a:latin typeface="Arial" pitchFamily="34" charset="0"/>
            </a:endParaRPr>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75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ndParaRPr>
          </a:p>
        </p:txBody>
      </p:sp>
    </p:spTree>
    <p:extLst>
      <p:ext uri="{BB962C8B-B14F-4D97-AF65-F5344CB8AC3E}">
        <p14:creationId xmlns:p14="http://schemas.microsoft.com/office/powerpoint/2010/main" val="25507307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1A5EA79-38F4-4089-A49E-3336808B661E}" type="slidenum">
              <a:rPr lang="en-US">
                <a:latin typeface="Arial" pitchFamily="34" charset="0"/>
              </a:rPr>
              <a:pPr fontAlgn="base">
                <a:spcBef>
                  <a:spcPct val="0"/>
                </a:spcBef>
                <a:spcAft>
                  <a:spcPct val="0"/>
                </a:spcAft>
                <a:defRPr/>
              </a:pPr>
              <a:t>88</a:t>
            </a:fld>
            <a:endParaRPr lang="en-US">
              <a:latin typeface="Arial" pitchFamily="34" charset="0"/>
            </a:endParaRPr>
          </a:p>
        </p:txBody>
      </p:sp>
      <p:sp>
        <p:nvSpPr>
          <p:cNvPr id="1085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85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ndParaRPr>
          </a:p>
        </p:txBody>
      </p:sp>
    </p:spTree>
    <p:extLst>
      <p:ext uri="{BB962C8B-B14F-4D97-AF65-F5344CB8AC3E}">
        <p14:creationId xmlns:p14="http://schemas.microsoft.com/office/powerpoint/2010/main" val="15150115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BE43AEA-7AFD-4C4D-BA77-0501B9B62F5B}" type="slidenum">
              <a:rPr lang="en-US">
                <a:latin typeface="Arial" pitchFamily="34" charset="0"/>
              </a:rPr>
              <a:pPr fontAlgn="base">
                <a:spcBef>
                  <a:spcPct val="0"/>
                </a:spcBef>
                <a:spcAft>
                  <a:spcPct val="0"/>
                </a:spcAft>
                <a:defRPr/>
              </a:pPr>
              <a:t>89</a:t>
            </a:fld>
            <a:endParaRPr lang="en-US">
              <a:latin typeface="Arial" pitchFamily="34" charset="0"/>
            </a:endParaRPr>
          </a:p>
        </p:txBody>
      </p:sp>
      <p:sp>
        <p:nvSpPr>
          <p:cNvPr id="1095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95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ndParaRPr>
          </a:p>
        </p:txBody>
      </p:sp>
    </p:spTree>
    <p:extLst>
      <p:ext uri="{BB962C8B-B14F-4D97-AF65-F5344CB8AC3E}">
        <p14:creationId xmlns:p14="http://schemas.microsoft.com/office/powerpoint/2010/main" val="3741252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a:miter lim="800000"/>
            <a:headEnd/>
            <a:tailEnd/>
          </a:ln>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p>
        </p:txBody>
      </p:sp>
      <p:sp>
        <p:nvSpPr>
          <p:cNvPr id="154628"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fld id="{3C96C685-E427-4CFB-B4D0-6D9F63CB7DB1}" type="slidenum">
              <a:rPr lang="en-US" altLang="en-US"/>
              <a:pPr eaLnBrk="1" hangingPunct="1"/>
              <a:t>8</a:t>
            </a:fld>
            <a:endParaRPr lang="en-US" altLang="en-US"/>
          </a:p>
        </p:txBody>
      </p:sp>
    </p:spTree>
    <p:extLst>
      <p:ext uri="{BB962C8B-B14F-4D97-AF65-F5344CB8AC3E}">
        <p14:creationId xmlns:p14="http://schemas.microsoft.com/office/powerpoint/2010/main" val="7131211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A5CCBAB-D03F-4919-8978-6A98FA71DFD5}" type="slidenum">
              <a:rPr lang="en-US">
                <a:latin typeface="Arial" pitchFamily="34" charset="0"/>
              </a:rPr>
              <a:pPr fontAlgn="base">
                <a:spcBef>
                  <a:spcPct val="0"/>
                </a:spcBef>
                <a:spcAft>
                  <a:spcPct val="0"/>
                </a:spcAft>
                <a:defRPr/>
              </a:pPr>
              <a:t>90</a:t>
            </a:fld>
            <a:endParaRPr lang="en-US">
              <a:latin typeface="Arial" pitchFamily="34" charset="0"/>
            </a:endParaRPr>
          </a:p>
        </p:txBody>
      </p:sp>
      <p:sp>
        <p:nvSpPr>
          <p:cNvPr id="111619" name="Rectangle 2"/>
          <p:cNvSpPr>
            <a:spLocks noGrp="1" noRot="1" noChangeAspect="1" noChangeArrowheads="1" noTextEdit="1"/>
          </p:cNvSpPr>
          <p:nvPr>
            <p:ph type="sldImg"/>
          </p:nvPr>
        </p:nvSpPr>
        <p:spPr bwMode="auto">
          <a:xfrm>
            <a:off x="382588" y="685800"/>
            <a:ext cx="6094412" cy="3429000"/>
          </a:xfrm>
          <a:solidFill>
            <a:srgbClr val="FFFFFF"/>
          </a:solidFill>
          <a:ln>
            <a:solidFill>
              <a:srgbClr val="000000"/>
            </a:solidFill>
            <a:miter lim="800000"/>
            <a:headEnd/>
            <a:tailEnd/>
          </a:ln>
        </p:spPr>
      </p:sp>
      <p:sp>
        <p:nvSpPr>
          <p:cNvPr id="111620"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en-US" smtClean="0">
              <a:latin typeface="Arial" charset="0"/>
            </a:endParaRPr>
          </a:p>
        </p:txBody>
      </p:sp>
    </p:spTree>
    <p:extLst>
      <p:ext uri="{BB962C8B-B14F-4D97-AF65-F5344CB8AC3E}">
        <p14:creationId xmlns:p14="http://schemas.microsoft.com/office/powerpoint/2010/main" val="39033317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p:txBody>
          <a:bodyPr/>
          <a:lstStyle/>
          <a:p>
            <a:pPr>
              <a:defRPr/>
            </a:pPr>
            <a:fld id="{08046058-CBDD-4A30-8C5F-0165A37E71C6}" type="slidenum">
              <a:rPr lang="en-US"/>
              <a:pPr>
                <a:defRPr/>
              </a:pPr>
              <a:t>91</a:t>
            </a:fld>
            <a:endParaRPr lang="en-US"/>
          </a:p>
        </p:txBody>
      </p:sp>
      <p:sp>
        <p:nvSpPr>
          <p:cNvPr id="11264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264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34665700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ln>
            <a:miter lim="800000"/>
            <a:headEnd/>
            <a:tailEnd/>
          </a:ln>
        </p:spPr>
        <p:txBody>
          <a:bodyPr/>
          <a:lstStyle/>
          <a:p>
            <a:pPr>
              <a:defRPr/>
            </a:pPr>
            <a:fld id="{B26780B4-0E2C-4D7D-85F5-707F219ECB4D}" type="slidenum">
              <a:rPr lang="en-US"/>
              <a:pPr>
                <a:defRPr/>
              </a:pPr>
              <a:t>92</a:t>
            </a:fld>
            <a:endParaRPr lang="en-US"/>
          </a:p>
        </p:txBody>
      </p:sp>
      <p:sp>
        <p:nvSpPr>
          <p:cNvPr id="1136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36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extLst>
      <p:ext uri="{BB962C8B-B14F-4D97-AF65-F5344CB8AC3E}">
        <p14:creationId xmlns:p14="http://schemas.microsoft.com/office/powerpoint/2010/main" val="41806636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bwMode="auto">
          <a:ln>
            <a:miter lim="800000"/>
            <a:headEnd/>
            <a:tailEnd/>
          </a:ln>
        </p:spPr>
        <p:txBody>
          <a:bodyPr/>
          <a:lstStyle/>
          <a:p>
            <a:pPr>
              <a:defRPr/>
            </a:pPr>
            <a:fld id="{20C82055-A9B8-4FC5-911B-9729D96DF48B}" type="slidenum">
              <a:rPr lang="en-US"/>
              <a:pPr>
                <a:defRPr/>
              </a:pPr>
              <a:t>99</a:t>
            </a:fld>
            <a:endParaRPr lang="en-US"/>
          </a:p>
        </p:txBody>
      </p:sp>
      <p:sp>
        <p:nvSpPr>
          <p:cNvPr id="114691" name="Rectangle 2"/>
          <p:cNvSpPr>
            <a:spLocks noGrp="1" noRot="1" noChangeAspect="1" noChangeArrowheads="1" noTextEdit="1"/>
          </p:cNvSpPr>
          <p:nvPr>
            <p:ph type="sldImg"/>
          </p:nvPr>
        </p:nvSpPr>
        <p:spPr bwMode="auto">
          <a:xfrm>
            <a:off x="382588" y="685800"/>
            <a:ext cx="6094412" cy="3429000"/>
          </a:xfrm>
          <a:solidFill>
            <a:srgbClr val="FFFFFF"/>
          </a:solidFill>
          <a:ln>
            <a:solidFill>
              <a:srgbClr val="000000"/>
            </a:solidFill>
            <a:miter lim="800000"/>
            <a:headEnd/>
            <a:tailEnd/>
          </a:ln>
        </p:spPr>
      </p:sp>
      <p:sp>
        <p:nvSpPr>
          <p:cNvPr id="114692"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extLst>
      <p:ext uri="{BB962C8B-B14F-4D97-AF65-F5344CB8AC3E}">
        <p14:creationId xmlns:p14="http://schemas.microsoft.com/office/powerpoint/2010/main" val="6649636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p:txBody>
          <a:bodyPr/>
          <a:lstStyle/>
          <a:p>
            <a:pPr>
              <a:defRPr/>
            </a:pPr>
            <a:fld id="{D485B699-EC07-4FD0-9C82-50360EE4F126}" type="slidenum">
              <a:rPr lang="en-US"/>
              <a:pPr>
                <a:defRPr/>
              </a:pPr>
              <a:t>101</a:t>
            </a:fld>
            <a:endParaRPr lang="en-US"/>
          </a:p>
        </p:txBody>
      </p:sp>
      <p:sp>
        <p:nvSpPr>
          <p:cNvPr id="115715" name="Rectangle 2"/>
          <p:cNvSpPr>
            <a:spLocks noGrp="1" noRot="1" noChangeAspect="1" noChangeArrowheads="1" noTextEdit="1"/>
          </p:cNvSpPr>
          <p:nvPr>
            <p:ph type="sldImg"/>
          </p:nvPr>
        </p:nvSpPr>
        <p:spPr bwMode="auto">
          <a:xfrm>
            <a:off x="382588" y="685800"/>
            <a:ext cx="6094412" cy="3429000"/>
          </a:xfrm>
          <a:solidFill>
            <a:srgbClr val="FFFFFF"/>
          </a:solidFill>
          <a:ln>
            <a:solidFill>
              <a:srgbClr val="000000"/>
            </a:solidFill>
            <a:miter lim="800000"/>
            <a:headEnd/>
            <a:tailEnd/>
          </a:ln>
        </p:spPr>
      </p:sp>
      <p:sp>
        <p:nvSpPr>
          <p:cNvPr id="115716"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91438" tIns="45719" rIns="91438" bIns="45719" numCol="1" anchor="t" anchorCtr="0" compatLnSpc="1">
            <a:prstTxWarp prst="textNoShape">
              <a:avLst/>
            </a:prstTxWarp>
          </a:bodyPr>
          <a:lstStyle/>
          <a:p>
            <a:pPr eaLnBrk="1" hangingPunct="1">
              <a:spcBef>
                <a:spcPct val="0"/>
              </a:spcBef>
            </a:pPr>
            <a:endParaRPr lang="en-US" smtClean="0">
              <a:latin typeface="Arial" charset="0"/>
            </a:endParaRPr>
          </a:p>
        </p:txBody>
      </p:sp>
    </p:spTree>
    <p:extLst>
      <p:ext uri="{BB962C8B-B14F-4D97-AF65-F5344CB8AC3E}">
        <p14:creationId xmlns:p14="http://schemas.microsoft.com/office/powerpoint/2010/main" val="6004874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754700-E3E5-414C-A938-FA67B8EF43E5}" type="slidenum">
              <a:rPr lang="en-US" altLang="en-US"/>
              <a:pPr/>
              <a:t>103</a:t>
            </a:fld>
            <a:endParaRPr lang="en-US" altLang="en-US"/>
          </a:p>
        </p:txBody>
      </p:sp>
      <p:sp>
        <p:nvSpPr>
          <p:cNvPr id="430082" name="Rectangle 2"/>
          <p:cNvSpPr>
            <a:spLocks noGrp="1" noRot="1" noChangeAspect="1" noChangeArrowheads="1" noTextEdit="1"/>
          </p:cNvSpPr>
          <p:nvPr>
            <p:ph type="sldImg"/>
          </p:nvPr>
        </p:nvSpPr>
        <p:spPr>
          <a:ln/>
        </p:spPr>
      </p:sp>
      <p:sp>
        <p:nvSpPr>
          <p:cNvPr id="4300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8506052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B90420-C831-4F80-AA85-E35561B2CE79}" type="slidenum">
              <a:rPr lang="en-US" altLang="en-US"/>
              <a:pPr/>
              <a:t>104</a:t>
            </a:fld>
            <a:endParaRPr lang="en-US" altLang="en-US"/>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8976004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9461A6-0FEE-474D-ACCF-D7D46E30D03E}" type="slidenum">
              <a:rPr lang="en-US" altLang="en-US"/>
              <a:pPr/>
              <a:t>107</a:t>
            </a:fld>
            <a:endParaRPr lang="en-US" altLang="en-US"/>
          </a:p>
        </p:txBody>
      </p:sp>
      <p:sp>
        <p:nvSpPr>
          <p:cNvPr id="428034" name="Rectangle 2"/>
          <p:cNvSpPr>
            <a:spLocks noGrp="1" noRot="1" noChangeAspect="1" noChangeArrowheads="1" noTextEdit="1"/>
          </p:cNvSpPr>
          <p:nvPr>
            <p:ph type="sldImg"/>
          </p:nvPr>
        </p:nvSpPr>
        <p:spPr>
          <a:ln/>
        </p:spPr>
      </p:sp>
      <p:sp>
        <p:nvSpPr>
          <p:cNvPr id="4280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691749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46E8CF-B1F2-4519-9CC3-69DB2FD8FD74}" type="slidenum">
              <a:rPr lang="en-US" altLang="en-US"/>
              <a:pPr/>
              <a:t>108</a:t>
            </a:fld>
            <a:endParaRPr lang="en-US" altLang="en-US"/>
          </a:p>
        </p:txBody>
      </p:sp>
      <p:sp>
        <p:nvSpPr>
          <p:cNvPr id="429058"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5506725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a:miter lim="800000"/>
            <a:headEnd/>
            <a:tailEnd/>
          </a:ln>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p>
        </p:txBody>
      </p:sp>
      <p:sp>
        <p:nvSpPr>
          <p:cNvPr id="161796"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fld id="{CF942106-0BFC-4FE3-99F9-2D8C3E8BC57F}" type="slidenum">
              <a:rPr lang="en-US" altLang="en-US">
                <a:solidFill>
                  <a:schemeClr val="tx1"/>
                </a:solidFill>
                <a:latin typeface="Calibri" pitchFamily="34" charset="0"/>
              </a:rPr>
              <a:pPr eaLnBrk="1" hangingPunct="1"/>
              <a:t>110</a:t>
            </a:fld>
            <a:endParaRPr lang="en-US" altLang="en-US">
              <a:solidFill>
                <a:schemeClr val="tx1"/>
              </a:solidFill>
              <a:latin typeface="Calibri" pitchFamily="34" charset="0"/>
            </a:endParaRPr>
          </a:p>
        </p:txBody>
      </p:sp>
    </p:spTree>
    <p:extLst>
      <p:ext uri="{BB962C8B-B14F-4D97-AF65-F5344CB8AC3E}">
        <p14:creationId xmlns:p14="http://schemas.microsoft.com/office/powerpoint/2010/main" val="1302673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latin typeface="Arial" pitchFamily="34" charset="0"/>
            </a:endParaRPr>
          </a:p>
        </p:txBody>
      </p:sp>
      <p:sp>
        <p:nvSpPr>
          <p:cNvPr id="114692" name="Slide Number Placeholder 3"/>
          <p:cNvSpPr>
            <a:spLocks noGrp="1"/>
          </p:cNvSpPr>
          <p:nvPr>
            <p:ph type="sldNum" sz="quarter" idx="5"/>
          </p:nvPr>
        </p:nvSpPr>
        <p:spPr bwMode="auto">
          <a:noFill/>
          <a:ln>
            <a:miter lim="800000"/>
            <a:headEnd/>
            <a:tailEnd/>
          </a:ln>
        </p:spPr>
        <p:txBody>
          <a:bodyPr/>
          <a:lstStyle/>
          <a:p>
            <a:fld id="{D19503DC-E94C-4116-B9A8-12E764A2B0C0}" type="slidenum">
              <a:rPr lang="en-US"/>
              <a:pPr/>
              <a:t>11</a:t>
            </a:fld>
            <a:endParaRPr lang="en-US"/>
          </a:p>
        </p:txBody>
      </p:sp>
    </p:spTree>
    <p:extLst>
      <p:ext uri="{BB962C8B-B14F-4D97-AF65-F5344CB8AC3E}">
        <p14:creationId xmlns:p14="http://schemas.microsoft.com/office/powerpoint/2010/main" val="40592953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146359E-E199-4402-8E07-390B9F6F8EEB}" type="slidenum">
              <a:rPr lang="en-US" smtClean="0"/>
              <a:pPr fontAlgn="base">
                <a:spcBef>
                  <a:spcPct val="0"/>
                </a:spcBef>
                <a:spcAft>
                  <a:spcPct val="0"/>
                </a:spcAft>
                <a:defRPr/>
              </a:pPr>
              <a:t>112</a:t>
            </a:fld>
            <a:endParaRPr lang="en-US" smtClean="0"/>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77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1623897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E3BF4D-CA3E-4EF1-8D75-60F0FF7AD6A1}" type="slidenum">
              <a:rPr lang="en-US" smtClean="0"/>
              <a:pPr fontAlgn="base">
                <a:spcBef>
                  <a:spcPct val="0"/>
                </a:spcBef>
                <a:spcAft>
                  <a:spcPct val="0"/>
                </a:spcAft>
                <a:defRPr/>
              </a:pPr>
              <a:t>113</a:t>
            </a:fld>
            <a:endParaRPr lang="en-US" smtClean="0"/>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8286790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58C69E2-6CAE-4124-B2DC-378D120323E4}" type="slidenum">
              <a:rPr lang="en-US" smtClean="0"/>
              <a:pPr fontAlgn="base">
                <a:spcBef>
                  <a:spcPct val="0"/>
                </a:spcBef>
                <a:spcAft>
                  <a:spcPct val="0"/>
                </a:spcAft>
                <a:defRPr/>
              </a:pPr>
              <a:t>115</a:t>
            </a:fld>
            <a:endParaRPr lang="en-US" smtClean="0"/>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98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7751900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58C69E2-6CAE-4124-B2DC-378D120323E4}" type="slidenum">
              <a:rPr lang="en-US" smtClean="0"/>
              <a:pPr fontAlgn="base">
                <a:spcBef>
                  <a:spcPct val="0"/>
                </a:spcBef>
                <a:spcAft>
                  <a:spcPct val="0"/>
                </a:spcAft>
                <a:defRPr/>
              </a:pPr>
              <a:t>116</a:t>
            </a:fld>
            <a:endParaRPr lang="en-US" smtClean="0"/>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98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2533132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7874" name="Shape 11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eaLnBrk="1" hangingPunct="1">
              <a:spcBef>
                <a:spcPct val="0"/>
              </a:spcBef>
            </a:pPr>
            <a:endParaRPr lang="en-US" altLang="en-US" smtClean="0"/>
          </a:p>
        </p:txBody>
      </p:sp>
      <p:sp>
        <p:nvSpPr>
          <p:cNvPr id="207875" name="Shape 118"/>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13742292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6D4C5A-1828-4C4F-97A3-091F43BDE2D9}" type="slidenum">
              <a:rPr lang="en-US" altLang="en-US"/>
              <a:pPr/>
              <a:t>154</a:t>
            </a:fld>
            <a:endParaRPr lang="en-US" altLang="en-US"/>
          </a:p>
        </p:txBody>
      </p:sp>
      <p:sp>
        <p:nvSpPr>
          <p:cNvPr id="425986" name="Rectangle 2"/>
          <p:cNvSpPr>
            <a:spLocks noGrp="1" noRot="1" noChangeAspect="1" noChangeArrowheads="1" noTextEdit="1"/>
          </p:cNvSpPr>
          <p:nvPr>
            <p:ph type="sldImg"/>
          </p:nvPr>
        </p:nvSpPr>
        <p:spPr>
          <a:ln/>
        </p:spPr>
      </p:sp>
      <p:sp>
        <p:nvSpPr>
          <p:cNvPr id="4259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764250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11594B-C0AB-4F6C-8BEA-C6463DA12735}" type="slidenum">
              <a:rPr lang="en-US" altLang="en-US"/>
              <a:pPr/>
              <a:t>155</a:t>
            </a:fld>
            <a:endParaRPr lang="en-US" altLang="en-US"/>
          </a:p>
        </p:txBody>
      </p:sp>
      <p:sp>
        <p:nvSpPr>
          <p:cNvPr id="427010" name="Rectangle 2"/>
          <p:cNvSpPr>
            <a:spLocks noGrp="1" noRot="1" noChangeAspect="1" noChangeArrowheads="1" noTextEdit="1"/>
          </p:cNvSpPr>
          <p:nvPr>
            <p:ph type="sldImg"/>
          </p:nvPr>
        </p:nvSpPr>
        <p:spPr>
          <a:ln/>
        </p:spPr>
      </p:sp>
      <p:sp>
        <p:nvSpPr>
          <p:cNvPr id="42701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5875417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3347833-E733-4241-9F15-9133116CD081}" type="slidenum">
              <a:rPr lang="en-US">
                <a:latin typeface="Arial" pitchFamily="34" charset="0"/>
              </a:rPr>
              <a:pPr fontAlgn="base">
                <a:spcBef>
                  <a:spcPct val="0"/>
                </a:spcBef>
                <a:spcAft>
                  <a:spcPct val="0"/>
                </a:spcAft>
              </a:pPr>
              <a:t>162</a:t>
            </a:fld>
            <a:endParaRPr lang="en-US">
              <a:latin typeface="Arial" pitchFamily="34" charset="0"/>
            </a:endParaRPr>
          </a:p>
        </p:txBody>
      </p:sp>
      <p:sp>
        <p:nvSpPr>
          <p:cNvPr id="73731" name="Rectangle 2"/>
          <p:cNvSpPr>
            <a:spLocks noGrp="1" noRot="1" noChangeAspect="1" noChangeArrowheads="1" noTextEdit="1"/>
          </p:cNvSpPr>
          <p:nvPr>
            <p:ph type="sldImg"/>
          </p:nvPr>
        </p:nvSpPr>
        <p:spPr bwMode="auto">
          <a:xfrm>
            <a:off x="382588" y="685800"/>
            <a:ext cx="6094412" cy="3429000"/>
          </a:xfrm>
          <a:solidFill>
            <a:srgbClr val="FFFFFF"/>
          </a:solidFill>
          <a:ln>
            <a:solidFill>
              <a:srgbClr val="000000"/>
            </a:solidFill>
            <a:miter lim="800000"/>
            <a:headEnd/>
            <a:tailEnd/>
          </a:ln>
        </p:spPr>
      </p:sp>
      <p:sp>
        <p:nvSpPr>
          <p:cNvPr id="73732"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en-US" smtClean="0">
              <a:latin typeface="Arial" pitchFamily="34" charset="0"/>
            </a:endParaRPr>
          </a:p>
        </p:txBody>
      </p:sp>
    </p:spTree>
    <p:extLst>
      <p:ext uri="{BB962C8B-B14F-4D97-AF65-F5344CB8AC3E}">
        <p14:creationId xmlns:p14="http://schemas.microsoft.com/office/powerpoint/2010/main" val="30649115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3347833-E733-4241-9F15-9133116CD081}" type="slidenum">
              <a:rPr lang="en-US">
                <a:latin typeface="Arial" pitchFamily="34" charset="0"/>
              </a:rPr>
              <a:pPr fontAlgn="base">
                <a:spcBef>
                  <a:spcPct val="0"/>
                </a:spcBef>
                <a:spcAft>
                  <a:spcPct val="0"/>
                </a:spcAft>
              </a:pPr>
              <a:t>163</a:t>
            </a:fld>
            <a:endParaRPr lang="en-US">
              <a:latin typeface="Arial" pitchFamily="34" charset="0"/>
            </a:endParaRPr>
          </a:p>
        </p:txBody>
      </p:sp>
      <p:sp>
        <p:nvSpPr>
          <p:cNvPr id="73731" name="Rectangle 2"/>
          <p:cNvSpPr>
            <a:spLocks noGrp="1" noRot="1" noChangeAspect="1" noChangeArrowheads="1" noTextEdit="1"/>
          </p:cNvSpPr>
          <p:nvPr>
            <p:ph type="sldImg"/>
          </p:nvPr>
        </p:nvSpPr>
        <p:spPr bwMode="auto">
          <a:xfrm>
            <a:off x="382588" y="685800"/>
            <a:ext cx="6094412" cy="3429000"/>
          </a:xfrm>
          <a:solidFill>
            <a:srgbClr val="FFFFFF"/>
          </a:solidFill>
          <a:ln>
            <a:solidFill>
              <a:srgbClr val="000000"/>
            </a:solidFill>
            <a:miter lim="800000"/>
            <a:headEnd/>
            <a:tailEnd/>
          </a:ln>
        </p:spPr>
      </p:sp>
      <p:sp>
        <p:nvSpPr>
          <p:cNvPr id="73732"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en-US" smtClean="0">
              <a:latin typeface="Arial" pitchFamily="34" charset="0"/>
            </a:endParaRPr>
          </a:p>
        </p:txBody>
      </p:sp>
    </p:spTree>
    <p:extLst>
      <p:ext uri="{BB962C8B-B14F-4D97-AF65-F5344CB8AC3E}">
        <p14:creationId xmlns:p14="http://schemas.microsoft.com/office/powerpoint/2010/main" val="40341945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3347833-E733-4241-9F15-9133116CD081}" type="slidenum">
              <a:rPr lang="en-US">
                <a:latin typeface="Arial" pitchFamily="34" charset="0"/>
              </a:rPr>
              <a:pPr fontAlgn="base">
                <a:spcBef>
                  <a:spcPct val="0"/>
                </a:spcBef>
                <a:spcAft>
                  <a:spcPct val="0"/>
                </a:spcAft>
              </a:pPr>
              <a:t>167</a:t>
            </a:fld>
            <a:endParaRPr lang="en-US">
              <a:latin typeface="Arial" pitchFamily="34" charset="0"/>
            </a:endParaRPr>
          </a:p>
        </p:txBody>
      </p:sp>
      <p:sp>
        <p:nvSpPr>
          <p:cNvPr id="73731" name="Rectangle 2"/>
          <p:cNvSpPr>
            <a:spLocks noGrp="1" noRot="1" noChangeAspect="1" noChangeArrowheads="1" noTextEdit="1"/>
          </p:cNvSpPr>
          <p:nvPr>
            <p:ph type="sldImg"/>
          </p:nvPr>
        </p:nvSpPr>
        <p:spPr bwMode="auto">
          <a:xfrm>
            <a:off x="382588" y="685800"/>
            <a:ext cx="6094412" cy="3429000"/>
          </a:xfrm>
          <a:solidFill>
            <a:srgbClr val="FFFFFF"/>
          </a:solidFill>
          <a:ln>
            <a:solidFill>
              <a:srgbClr val="000000"/>
            </a:solidFill>
            <a:miter lim="800000"/>
            <a:headEnd/>
            <a:tailEnd/>
          </a:ln>
        </p:spPr>
      </p:sp>
      <p:sp>
        <p:nvSpPr>
          <p:cNvPr id="73732"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en-US" smtClean="0">
              <a:latin typeface="Arial" pitchFamily="34" charset="0"/>
            </a:endParaRPr>
          </a:p>
        </p:txBody>
      </p:sp>
    </p:spTree>
    <p:extLst>
      <p:ext uri="{BB962C8B-B14F-4D97-AF65-F5344CB8AC3E}">
        <p14:creationId xmlns:p14="http://schemas.microsoft.com/office/powerpoint/2010/main" val="2377595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fld id="{D07A6326-E53C-41B0-BEF9-23FC3712511A}" type="slidenum">
              <a:rPr lang="en-US" altLang="en-US"/>
              <a:pPr eaLnBrk="1" hangingPunct="1"/>
              <a:t>12</a:t>
            </a:fld>
            <a:endParaRPr lang="en-US" altLang="en-US"/>
          </a:p>
        </p:txBody>
      </p:sp>
      <p:sp>
        <p:nvSpPr>
          <p:cNvPr id="155651" name="Rectangle 2"/>
          <p:cNvSpPr>
            <a:spLocks noGrp="1" noRot="1" noChangeAspect="1" noChangeArrowheads="1" noTextEdit="1"/>
          </p:cNvSpPr>
          <p:nvPr>
            <p:ph type="sldImg"/>
          </p:nvPr>
        </p:nvSpPr>
        <p:spPr>
          <a:xfrm>
            <a:off x="382588" y="685800"/>
            <a:ext cx="6094412" cy="3429000"/>
          </a:xfrm>
          <a:custGeom>
            <a:avLst/>
            <a:gdLst>
              <a:gd name="T0" fmla="*/ 0 w 120000"/>
              <a:gd name="T1" fmla="*/ 0 h 120000"/>
              <a:gd name="T2" fmla="*/ 174314227 w 120000"/>
              <a:gd name="T3" fmla="*/ 0 h 120000"/>
              <a:gd name="T4" fmla="*/ 174314227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solidFill>
            <a:srgbClr val="FFFFFF"/>
          </a:solidFill>
          <a:ln>
            <a:miter lim="800000"/>
            <a:headEnd/>
            <a:tailEnd/>
          </a:ln>
        </p:spPr>
      </p:sp>
      <p:sp>
        <p:nvSpPr>
          <p:cNvPr id="155652"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vert="horz" wrap="square" lIns="91438" tIns="45719" rIns="91438" bIns="45719" numCol="1"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40543737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9986" name="Shape 11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eaLnBrk="1" hangingPunct="1">
              <a:spcBef>
                <a:spcPct val="0"/>
              </a:spcBef>
            </a:pPr>
            <a:endParaRPr lang="en-US" altLang="en-US" smtClean="0"/>
          </a:p>
        </p:txBody>
      </p:sp>
      <p:sp>
        <p:nvSpPr>
          <p:cNvPr id="169987" name="Shape 118"/>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23050612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1010" name="Shape 11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eaLnBrk="1" hangingPunct="1">
              <a:spcBef>
                <a:spcPct val="0"/>
              </a:spcBef>
            </a:pPr>
            <a:endParaRPr lang="en-US" altLang="en-US" smtClean="0"/>
          </a:p>
        </p:txBody>
      </p:sp>
      <p:sp>
        <p:nvSpPr>
          <p:cNvPr id="171011" name="Shape 118"/>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3210462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fld id="{2901CDC4-C1FF-47A4-BE5B-07A881BABC10}" type="slidenum">
              <a:rPr lang="en-US" altLang="en-US">
                <a:solidFill>
                  <a:schemeClr val="tx1"/>
                </a:solidFill>
                <a:latin typeface="Calibri" pitchFamily="34" charset="0"/>
              </a:rPr>
              <a:pPr eaLnBrk="1" hangingPunct="1"/>
              <a:t>13</a:t>
            </a:fld>
            <a:endParaRPr lang="en-US" altLang="en-US">
              <a:solidFill>
                <a:schemeClr val="tx1"/>
              </a:solidFill>
              <a:latin typeface="Calibri" pitchFamily="34" charset="0"/>
            </a:endParaRPr>
          </a:p>
        </p:txBody>
      </p:sp>
      <p:sp>
        <p:nvSpPr>
          <p:cNvPr id="156675" name="Rectangle 2"/>
          <p:cNvSpPr>
            <a:spLocks noGrp="1" noRot="1" noChangeAspect="1" noChangeArrowheads="1" noTextEdit="1"/>
          </p:cNvSpPr>
          <p:nvPr>
            <p:ph type="sldImg"/>
          </p:nvPr>
        </p:nvSpPr>
        <p:spPr>
          <a:xfrm>
            <a:off x="382588" y="685800"/>
            <a:ext cx="6094412" cy="3429000"/>
          </a:xfrm>
          <a:custGeom>
            <a:avLst/>
            <a:gdLst>
              <a:gd name="T0" fmla="*/ 0 w 120000"/>
              <a:gd name="T1" fmla="*/ 0 h 120000"/>
              <a:gd name="T2" fmla="*/ 174314227 w 120000"/>
              <a:gd name="T3" fmla="*/ 0 h 120000"/>
              <a:gd name="T4" fmla="*/ 174314227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solidFill>
            <a:srgbClr val="FFFFFF"/>
          </a:solidFill>
          <a:ln>
            <a:miter lim="800000"/>
            <a:headEnd/>
            <a:tailEnd/>
          </a:ln>
        </p:spPr>
      </p:sp>
      <p:sp>
        <p:nvSpPr>
          <p:cNvPr id="156676"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vert="horz" wrap="square" lIns="91438" tIns="45719" rIns="91438" bIns="45719" numCol="1"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618041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fld id="{980F3BA3-7708-4909-800C-53729BE19917}" type="slidenum">
              <a:rPr lang="en-US" altLang="en-US">
                <a:solidFill>
                  <a:schemeClr val="tx1"/>
                </a:solidFill>
                <a:latin typeface="Calibri" pitchFamily="34" charset="0"/>
              </a:rPr>
              <a:pPr eaLnBrk="1" hangingPunct="1"/>
              <a:t>24</a:t>
            </a:fld>
            <a:endParaRPr lang="en-US" altLang="en-US">
              <a:solidFill>
                <a:schemeClr val="tx1"/>
              </a:solidFill>
              <a:latin typeface="Calibri" pitchFamily="34" charset="0"/>
            </a:endParaRPr>
          </a:p>
        </p:txBody>
      </p:sp>
      <p:sp>
        <p:nvSpPr>
          <p:cNvPr id="157699" name="Rectangle 2"/>
          <p:cNvSpPr>
            <a:spLocks noGrp="1" noRot="1" noChangeAspect="1" noChangeArrowheads="1" noTextEdit="1"/>
          </p:cNvSpPr>
          <p:nvPr>
            <p:ph type="sldImg"/>
          </p:nvPr>
        </p:nvSpPr>
        <p:spPr>
          <a:xfrm>
            <a:off x="382588" y="685800"/>
            <a:ext cx="6094412" cy="3429000"/>
          </a:xfrm>
          <a:custGeom>
            <a:avLst/>
            <a:gdLst>
              <a:gd name="T0" fmla="*/ 0 w 120000"/>
              <a:gd name="T1" fmla="*/ 0 h 120000"/>
              <a:gd name="T2" fmla="*/ 174314227 w 120000"/>
              <a:gd name="T3" fmla="*/ 0 h 120000"/>
              <a:gd name="T4" fmla="*/ 174314227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solidFill>
            <a:srgbClr val="FFFFFF"/>
          </a:solidFill>
          <a:ln>
            <a:miter lim="800000"/>
            <a:headEnd/>
            <a:tailEnd/>
          </a:ln>
        </p:spPr>
      </p:sp>
      <p:sp>
        <p:nvSpPr>
          <p:cNvPr id="157700"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vert="horz" wrap="square" lIns="91438" tIns="45719" rIns="91438" bIns="45719" numCol="1"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879113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A5783E6-FD21-4BE6-B989-F5F480247F35}" type="datetimeFigureOut">
              <a:rPr lang="en-US" smtClean="0"/>
              <a:t>2/23/2015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C7FB9-225D-4AF0-9A13-79A7C699DCCD}" type="slidenum">
              <a:rPr lang="en-US" smtClean="0"/>
              <a:t>‹#›</a:t>
            </a:fld>
            <a:endParaRPr lang="en-US"/>
          </a:p>
        </p:txBody>
      </p:sp>
    </p:spTree>
    <p:extLst>
      <p:ext uri="{BB962C8B-B14F-4D97-AF65-F5344CB8AC3E}">
        <p14:creationId xmlns:p14="http://schemas.microsoft.com/office/powerpoint/2010/main" val="3517863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5783E6-FD21-4BE6-B989-F5F480247F35}" type="datetimeFigureOut">
              <a:rPr lang="en-US" smtClean="0"/>
              <a:t>2/23/2015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C7FB9-225D-4AF0-9A13-79A7C699DCCD}" type="slidenum">
              <a:rPr lang="en-US" smtClean="0"/>
              <a:t>‹#›</a:t>
            </a:fld>
            <a:endParaRPr lang="en-US"/>
          </a:p>
        </p:txBody>
      </p:sp>
    </p:spTree>
    <p:extLst>
      <p:ext uri="{BB962C8B-B14F-4D97-AF65-F5344CB8AC3E}">
        <p14:creationId xmlns:p14="http://schemas.microsoft.com/office/powerpoint/2010/main" val="4257090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5783E6-FD21-4BE6-B989-F5F480247F35}" type="datetimeFigureOut">
              <a:rPr lang="en-US" smtClean="0"/>
              <a:t>2/23/2015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C7FB9-225D-4AF0-9A13-79A7C699DCCD}" type="slidenum">
              <a:rPr lang="en-US" smtClean="0"/>
              <a:t>‹#›</a:t>
            </a:fld>
            <a:endParaRPr lang="en-US"/>
          </a:p>
        </p:txBody>
      </p:sp>
    </p:spTree>
    <p:extLst>
      <p:ext uri="{BB962C8B-B14F-4D97-AF65-F5344CB8AC3E}">
        <p14:creationId xmlns:p14="http://schemas.microsoft.com/office/powerpoint/2010/main" val="295711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5783E6-FD21-4BE6-B989-F5F480247F35}" type="datetimeFigureOut">
              <a:rPr lang="en-US" smtClean="0"/>
              <a:t>2/23/2015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C7FB9-225D-4AF0-9A13-79A7C699DCCD}" type="slidenum">
              <a:rPr lang="en-US" smtClean="0"/>
              <a:t>‹#›</a:t>
            </a:fld>
            <a:endParaRPr lang="en-US"/>
          </a:p>
        </p:txBody>
      </p:sp>
    </p:spTree>
    <p:extLst>
      <p:ext uri="{BB962C8B-B14F-4D97-AF65-F5344CB8AC3E}">
        <p14:creationId xmlns:p14="http://schemas.microsoft.com/office/powerpoint/2010/main" val="1704218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5783E6-FD21-4BE6-B989-F5F480247F35}" type="datetimeFigureOut">
              <a:rPr lang="en-US" smtClean="0"/>
              <a:t>2/23/2015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C7FB9-225D-4AF0-9A13-79A7C699DCCD}" type="slidenum">
              <a:rPr lang="en-US" smtClean="0"/>
              <a:t>‹#›</a:t>
            </a:fld>
            <a:endParaRPr lang="en-US"/>
          </a:p>
        </p:txBody>
      </p:sp>
    </p:spTree>
    <p:extLst>
      <p:ext uri="{BB962C8B-B14F-4D97-AF65-F5344CB8AC3E}">
        <p14:creationId xmlns:p14="http://schemas.microsoft.com/office/powerpoint/2010/main" val="2385140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A5783E6-FD21-4BE6-B989-F5F480247F35}" type="datetimeFigureOut">
              <a:rPr lang="en-US" smtClean="0"/>
              <a:t>2/23/2015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C7FB9-225D-4AF0-9A13-79A7C699DCCD}" type="slidenum">
              <a:rPr lang="en-US" smtClean="0"/>
              <a:t>‹#›</a:t>
            </a:fld>
            <a:endParaRPr lang="en-US"/>
          </a:p>
        </p:txBody>
      </p:sp>
    </p:spTree>
    <p:extLst>
      <p:ext uri="{BB962C8B-B14F-4D97-AF65-F5344CB8AC3E}">
        <p14:creationId xmlns:p14="http://schemas.microsoft.com/office/powerpoint/2010/main" val="3915684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A5783E6-FD21-4BE6-B989-F5F480247F35}" type="datetimeFigureOut">
              <a:rPr lang="en-US" smtClean="0"/>
              <a:t>2/23/2015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4C7FB9-225D-4AF0-9A13-79A7C699DCCD}" type="slidenum">
              <a:rPr lang="en-US" smtClean="0"/>
              <a:t>‹#›</a:t>
            </a:fld>
            <a:endParaRPr lang="en-US"/>
          </a:p>
        </p:txBody>
      </p:sp>
    </p:spTree>
    <p:extLst>
      <p:ext uri="{BB962C8B-B14F-4D97-AF65-F5344CB8AC3E}">
        <p14:creationId xmlns:p14="http://schemas.microsoft.com/office/powerpoint/2010/main" val="3154554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5783E6-FD21-4BE6-B989-F5F480247F35}" type="datetimeFigureOut">
              <a:rPr lang="en-US" smtClean="0"/>
              <a:t>2/23/2015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4C7FB9-225D-4AF0-9A13-79A7C699DCCD}" type="slidenum">
              <a:rPr lang="en-US" smtClean="0"/>
              <a:t>‹#›</a:t>
            </a:fld>
            <a:endParaRPr lang="en-US"/>
          </a:p>
        </p:txBody>
      </p:sp>
    </p:spTree>
    <p:extLst>
      <p:ext uri="{BB962C8B-B14F-4D97-AF65-F5344CB8AC3E}">
        <p14:creationId xmlns:p14="http://schemas.microsoft.com/office/powerpoint/2010/main" val="2890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5783E6-FD21-4BE6-B989-F5F480247F35}" type="datetimeFigureOut">
              <a:rPr lang="en-US" smtClean="0"/>
              <a:t>2/23/2015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4C7FB9-225D-4AF0-9A13-79A7C699DCCD}" type="slidenum">
              <a:rPr lang="en-US" smtClean="0"/>
              <a:t>‹#›</a:t>
            </a:fld>
            <a:endParaRPr lang="en-US"/>
          </a:p>
        </p:txBody>
      </p:sp>
    </p:spTree>
    <p:extLst>
      <p:ext uri="{BB962C8B-B14F-4D97-AF65-F5344CB8AC3E}">
        <p14:creationId xmlns:p14="http://schemas.microsoft.com/office/powerpoint/2010/main" val="3797104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5783E6-FD21-4BE6-B989-F5F480247F35}" type="datetimeFigureOut">
              <a:rPr lang="en-US" smtClean="0"/>
              <a:t>2/23/2015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C7FB9-225D-4AF0-9A13-79A7C699DCCD}" type="slidenum">
              <a:rPr lang="en-US" smtClean="0"/>
              <a:t>‹#›</a:t>
            </a:fld>
            <a:endParaRPr lang="en-US"/>
          </a:p>
        </p:txBody>
      </p:sp>
    </p:spTree>
    <p:extLst>
      <p:ext uri="{BB962C8B-B14F-4D97-AF65-F5344CB8AC3E}">
        <p14:creationId xmlns:p14="http://schemas.microsoft.com/office/powerpoint/2010/main" val="705160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5783E6-FD21-4BE6-B989-F5F480247F35}" type="datetimeFigureOut">
              <a:rPr lang="en-US" smtClean="0"/>
              <a:t>2/23/2015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C7FB9-225D-4AF0-9A13-79A7C699DCCD}" type="slidenum">
              <a:rPr lang="en-US" smtClean="0"/>
              <a:t>‹#›</a:t>
            </a:fld>
            <a:endParaRPr lang="en-US"/>
          </a:p>
        </p:txBody>
      </p:sp>
    </p:spTree>
    <p:extLst>
      <p:ext uri="{BB962C8B-B14F-4D97-AF65-F5344CB8AC3E}">
        <p14:creationId xmlns:p14="http://schemas.microsoft.com/office/powerpoint/2010/main" val="1315101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5783E6-FD21-4BE6-B989-F5F480247F35}" type="datetimeFigureOut">
              <a:rPr lang="en-US" smtClean="0"/>
              <a:t>2/23/2015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4C7FB9-225D-4AF0-9A13-79A7C699DCCD}" type="slidenum">
              <a:rPr lang="en-US" smtClean="0"/>
              <a:t>‹#›</a:t>
            </a:fld>
            <a:endParaRPr lang="en-US"/>
          </a:p>
        </p:txBody>
      </p:sp>
    </p:spTree>
    <p:extLst>
      <p:ext uri="{BB962C8B-B14F-4D97-AF65-F5344CB8AC3E}">
        <p14:creationId xmlns:p14="http://schemas.microsoft.com/office/powerpoint/2010/main" val="3206760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51.emf"/><Relationship Id="rId5" Type="http://schemas.openxmlformats.org/officeDocument/2006/relationships/oleObject" Target="../embeddings/Microsoft_Excel_97-2003_Worksheet4.xls"/><Relationship Id="rId4" Type="http://schemas.openxmlformats.org/officeDocument/2006/relationships/oleObject" Target="../embeddings/oleObject5.bin"/></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56.jpeg"/><Relationship Id="rId4" Type="http://schemas.microsoft.com/office/2007/relationships/hdphoto" Target="../media/hdphoto1.wdp"/></Relationships>
</file>

<file path=ppt/slides/_rels/slide10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5.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http://www.tibet.cn/english/zt/history/..\history/pic/ls03_287.jp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http://www.tibet.cn/english/zt/history/..\history/pic/ls03_288.jp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http://www.tibet.cn/english/zt/history/..\history/pic/ls03_289.jpg"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tibet.cn/english/index.asp"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http://www.tibet.cn/english/zt/history/..\history/pic/ls03_290.jpg" TargetMode="External"/><Relationship Id="rId5" Type="http://schemas.openxmlformats.org/officeDocument/2006/relationships/image" Target="../media/image21.jpeg"/><Relationship Id="rId4" Type="http://schemas.openxmlformats.org/officeDocument/2006/relationships/hyperlink" Target="mailto:e-editor@tibetinfor.co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http://www.tibet.cn/english/zt/history/..\history/pic/ls03_286.jpg"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2.emf"/><Relationship Id="rId4" Type="http://schemas.openxmlformats.org/officeDocument/2006/relationships/oleObject" Target="../embeddings/Microsoft_Excel_97-2003_Worksheet2.xls"/></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40.png"/><Relationship Id="rId4" Type="http://schemas.openxmlformats.org/officeDocument/2006/relationships/oleObject" Target="../embeddings/oleObject3.bin"/></Relationships>
</file>

<file path=ppt/slides/_rels/slide7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44.emf"/><Relationship Id="rId5" Type="http://schemas.openxmlformats.org/officeDocument/2006/relationships/oleObject" Target="../embeddings/Microsoft_Excel_97-2003_Worksheet3.xls"/><Relationship Id="rId4" Type="http://schemas.openxmlformats.org/officeDocument/2006/relationships/oleObject" Target="../embeddings/oleObject4.bin"/></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1" y="304800"/>
            <a:ext cx="8050685" cy="4343400"/>
          </a:xfrm>
          <a:ln>
            <a:solidFill>
              <a:srgbClr val="00B0F0"/>
            </a:solidFill>
          </a:ln>
        </p:spPr>
        <p:txBody>
          <a:bodyPr>
            <a:normAutofit/>
          </a:bodyPr>
          <a:lstStyle/>
          <a:p>
            <a:pPr algn="ctr"/>
            <a:r>
              <a:rPr lang="en-US" b="1" dirty="0" smtClean="0"/>
              <a:t>Ten Things We Think We Know about Tibet Today</a:t>
            </a:r>
            <a:br>
              <a:rPr lang="en-US" b="1" dirty="0" smtClean="0"/>
            </a:br>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smtClean="0"/>
              <a:t>But are Wrong</a:t>
            </a:r>
            <a:endParaRPr lang="en-US" b="1" dirty="0"/>
          </a:p>
        </p:txBody>
      </p:sp>
      <p:sp>
        <p:nvSpPr>
          <p:cNvPr id="3" name="Content Placeholder 2"/>
          <p:cNvSpPr>
            <a:spLocks noGrp="1"/>
          </p:cNvSpPr>
          <p:nvPr>
            <p:ph idx="1"/>
          </p:nvPr>
        </p:nvSpPr>
        <p:spPr>
          <a:xfrm>
            <a:off x="2160115" y="4712862"/>
            <a:ext cx="8229600" cy="1625667"/>
          </a:xfrm>
        </p:spPr>
        <p:txBody>
          <a:bodyPr>
            <a:normAutofit fontScale="62500" lnSpcReduction="20000"/>
          </a:bodyPr>
          <a:lstStyle/>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r>
              <a:rPr lang="en-US" b="1" dirty="0" smtClean="0">
                <a:solidFill>
                  <a:schemeClr val="bg1">
                    <a:lumMod val="50000"/>
                  </a:schemeClr>
                </a:solidFill>
              </a:rPr>
              <a:t>Robbie Barnett 		Columbia University 	February 2015</a:t>
            </a:r>
            <a:endParaRPr lang="en-US" b="1" dirty="0">
              <a:solidFill>
                <a:schemeClr val="bg1">
                  <a:lumMod val="50000"/>
                </a:schemeClr>
              </a:solidFill>
            </a:endParaRPr>
          </a:p>
        </p:txBody>
      </p:sp>
      <p:pic>
        <p:nvPicPr>
          <p:cNvPr id="4" name="Picture 2" descr="child dalai lama"/>
          <p:cNvPicPr>
            <a:picLocks noChangeAspect="1" noChangeArrowheads="1"/>
          </p:cNvPicPr>
          <p:nvPr/>
        </p:nvPicPr>
        <p:blipFill>
          <a:blip r:embed="rId2" cstate="print"/>
          <a:srcRect/>
          <a:stretch>
            <a:fillRect/>
          </a:stretch>
        </p:blipFill>
        <p:spPr bwMode="auto">
          <a:xfrm>
            <a:off x="5726585" y="1981524"/>
            <a:ext cx="864715" cy="989951"/>
          </a:xfrm>
          <a:prstGeom prst="rect">
            <a:avLst/>
          </a:prstGeom>
          <a:noFill/>
          <a:ln w="9525">
            <a:noFill/>
            <a:miter lim="800000"/>
            <a:headEnd/>
            <a:tailEnd/>
          </a:ln>
        </p:spPr>
      </p:pic>
    </p:spTree>
    <p:extLst>
      <p:ext uri="{BB962C8B-B14F-4D97-AF65-F5344CB8AC3E}">
        <p14:creationId xmlns:p14="http://schemas.microsoft.com/office/powerpoint/2010/main" val="26971403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spcBef>
                <a:spcPct val="0"/>
              </a:spcBef>
              <a:buClr>
                <a:srgbClr val="000000"/>
              </a:buClr>
            </a:pPr>
            <a:endParaRPr lang="en-US" altLang="en-US" smtClean="0">
              <a:solidFill>
                <a:srgbClr val="000000"/>
              </a:solidFill>
              <a:latin typeface="Arial" charset="0"/>
              <a:cs typeface="Arial" charset="0"/>
            </a:endParaRPr>
          </a:p>
        </p:txBody>
      </p:sp>
      <p:pic>
        <p:nvPicPr>
          <p:cNvPr id="9219" name="Content Placeholder 3" descr="TAR-Xinjiang-IMARcrude2.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1503363"/>
            <a:ext cx="12725400" cy="8970963"/>
          </a:xfrm>
        </p:spPr>
      </p:pic>
      <p:sp>
        <p:nvSpPr>
          <p:cNvPr id="4" name="Text Box 4"/>
          <p:cNvSpPr txBox="1">
            <a:spLocks noChangeArrowheads="1"/>
          </p:cNvSpPr>
          <p:nvPr/>
        </p:nvSpPr>
        <p:spPr bwMode="auto">
          <a:xfrm>
            <a:off x="2286000" y="6227763"/>
            <a:ext cx="6781800" cy="584200"/>
          </a:xfrm>
          <a:prstGeom prst="rect">
            <a:avLst/>
          </a:prstGeom>
          <a:solidFill>
            <a:srgbClr val="11C1FF"/>
          </a:solidFill>
          <a:ln w="9525">
            <a:solidFill>
              <a:srgbClr val="FF0000"/>
            </a:solidFill>
            <a:miter lim="800000"/>
            <a:headEnd/>
            <a:tailEnd/>
          </a:ln>
        </p:spPr>
        <p:txBody>
          <a:bodyPr>
            <a:spAutoFit/>
          </a:bodyPr>
          <a:lstStyle/>
          <a:p>
            <a:pPr algn="ctr">
              <a:spcBef>
                <a:spcPct val="50000"/>
              </a:spcBef>
              <a:defRPr/>
            </a:pPr>
            <a:r>
              <a:rPr lang="en-US" sz="1600" kern="0" dirty="0">
                <a:latin typeface="Garamond" pitchFamily="18" charset="0"/>
                <a:ea typeface="Arial"/>
                <a:sym typeface="Arial"/>
              </a:rPr>
              <a:t>The areas that are home to major nationalities that are not ethnically Chinese – the Tibetan, Uighur and Inner Mongolian areas. </a:t>
            </a:r>
          </a:p>
        </p:txBody>
      </p:sp>
      <p:sp>
        <p:nvSpPr>
          <p:cNvPr id="5" name="Rectangle 4"/>
          <p:cNvSpPr/>
          <p:nvPr/>
        </p:nvSpPr>
        <p:spPr>
          <a:xfrm>
            <a:off x="2286000" y="5469951"/>
            <a:ext cx="6705600" cy="584775"/>
          </a:xfrm>
          <a:prstGeom prst="rect">
            <a:avLst/>
          </a:prstGeom>
          <a:solidFill>
            <a:srgbClr val="FFFF00"/>
          </a:solidFill>
        </p:spPr>
        <p:txBody>
          <a:bodyPr wrap="square">
            <a:spAutoFit/>
          </a:bodyPr>
          <a:lstStyle/>
          <a:p>
            <a:pPr algn="ctr"/>
            <a:r>
              <a:rPr lang="en-US" sz="1600" dirty="0">
                <a:latin typeface="Times New Roman" panose="02020603050405020304" pitchFamily="18" charset="0"/>
                <a:cs typeface="Times New Roman" panose="02020603050405020304" pitchFamily="18" charset="0"/>
              </a:rPr>
              <a:t>Chinese Inner </a:t>
            </a:r>
            <a:r>
              <a:rPr lang="en-US" sz="1600" dirty="0" smtClean="0">
                <a:latin typeface="Times New Roman" panose="02020603050405020304" pitchFamily="18" charset="0"/>
                <a:cs typeface="Times New Roman" panose="02020603050405020304" pitchFamily="18" charset="0"/>
              </a:rPr>
              <a:t>Asia: over </a:t>
            </a:r>
            <a:r>
              <a:rPr lang="en-US" sz="1600" dirty="0">
                <a:latin typeface="Times New Roman" panose="02020603050405020304" pitchFamily="18" charset="0"/>
                <a:cs typeface="Times New Roman" panose="02020603050405020304" pitchFamily="18" charset="0"/>
              </a:rPr>
              <a:t>2m </a:t>
            </a:r>
            <a:r>
              <a:rPr lang="en-US" sz="1600" dirty="0" err="1">
                <a:latin typeface="Times New Roman" panose="02020603050405020304" pitchFamily="18" charset="0"/>
                <a:cs typeface="Times New Roman" panose="02020603050405020304" pitchFamily="18" charset="0"/>
              </a:rPr>
              <a:t>sq</a:t>
            </a:r>
            <a:r>
              <a:rPr lang="en-US" sz="1600" dirty="0">
                <a:latin typeface="Times New Roman" panose="02020603050405020304" pitchFamily="18" charset="0"/>
                <a:cs typeface="Times New Roman" panose="02020603050405020304" pitchFamily="18" charset="0"/>
              </a:rPr>
              <a:t> miles (5.3m </a:t>
            </a:r>
            <a:r>
              <a:rPr lang="en-US" sz="1600" dirty="0" err="1">
                <a:latin typeface="Times New Roman" panose="02020603050405020304" pitchFamily="18" charset="0"/>
                <a:cs typeface="Times New Roman" panose="02020603050405020304" pitchFamily="18" charset="0"/>
              </a:rPr>
              <a:t>sq</a:t>
            </a:r>
            <a:r>
              <a:rPr lang="en-US" sz="1600" dirty="0">
                <a:latin typeface="Times New Roman" panose="02020603050405020304" pitchFamily="18" charset="0"/>
                <a:cs typeface="Times New Roman" panose="02020603050405020304" pitchFamily="18" charset="0"/>
              </a:rPr>
              <a:t> km) in </a:t>
            </a:r>
            <a:r>
              <a:rPr lang="en-US" sz="1600" dirty="0" smtClean="0">
                <a:latin typeface="Times New Roman" panose="02020603050405020304" pitchFamily="18" charset="0"/>
                <a:cs typeface="Times New Roman" panose="02020603050405020304" pitchFamily="18" charset="0"/>
              </a:rPr>
              <a:t>area and over </a:t>
            </a:r>
            <a:r>
              <a:rPr lang="en-US" sz="1600" dirty="0">
                <a:latin typeface="Times New Roman" panose="02020603050405020304" pitchFamily="18" charset="0"/>
                <a:cs typeface="Times New Roman" panose="02020603050405020304" pitchFamily="18" charset="0"/>
              </a:rPr>
              <a:t>one third of the size of Russia</a:t>
            </a:r>
          </a:p>
        </p:txBody>
      </p:sp>
    </p:spTree>
    <p:extLst>
      <p:ext uri="{BB962C8B-B14F-4D97-AF65-F5344CB8AC3E}">
        <p14:creationId xmlns:p14="http://schemas.microsoft.com/office/powerpoint/2010/main" val="388029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5" name="Content Placeholder 4"/>
          <p:cNvGraphicFramePr>
            <a:graphicFrameLocks noGrp="1"/>
          </p:cNvGraphicFramePr>
          <p:nvPr>
            <p:ph idx="1"/>
            <p:extLst/>
          </p:nvPr>
        </p:nvGraphicFramePr>
        <p:xfrm>
          <a:off x="1524000" y="0"/>
          <a:ext cx="9144000" cy="6858000"/>
        </p:xfrm>
        <a:graphic>
          <a:graphicData uri="http://schemas.openxmlformats.org/drawingml/2006/chart">
            <c:chart xmlns:c="http://schemas.openxmlformats.org/drawingml/2006/chart" xmlns:r="http://schemas.openxmlformats.org/officeDocument/2006/relationships" r:id="rId2"/>
          </a:graphicData>
        </a:graphic>
      </p:graphicFrame>
      <p:pic>
        <p:nvPicPr>
          <p:cNvPr id="258050" name="Picture 2"/>
          <p:cNvPicPr>
            <a:picLocks noChangeAspect="1" noChangeArrowheads="1"/>
          </p:cNvPicPr>
          <p:nvPr/>
        </p:nvPicPr>
        <p:blipFill>
          <a:blip r:embed="rId3" cstate="print"/>
          <a:srcRect/>
          <a:stretch>
            <a:fillRect/>
          </a:stretch>
        </p:blipFill>
        <p:spPr bwMode="auto">
          <a:xfrm>
            <a:off x="6019800" y="3352800"/>
            <a:ext cx="152400" cy="152400"/>
          </a:xfrm>
          <a:prstGeom prst="rect">
            <a:avLst/>
          </a:prstGeom>
          <a:noFill/>
          <a:ln w="9525">
            <a:noFill/>
            <a:miter lim="800000"/>
            <a:headEnd/>
            <a:tailEnd/>
          </a:ln>
        </p:spPr>
      </p:pic>
    </p:spTree>
    <p:extLst>
      <p:ext uri="{BB962C8B-B14F-4D97-AF65-F5344CB8AC3E}">
        <p14:creationId xmlns:p14="http://schemas.microsoft.com/office/powerpoint/2010/main" val="274296340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4572000" y="3048000"/>
            <a:ext cx="5715000" cy="381000"/>
          </a:xfrm>
        </p:spPr>
        <p:txBody>
          <a:bodyPr rtlCol="0">
            <a:normAutofit fontScale="90000"/>
          </a:bodyPr>
          <a:lstStyle/>
          <a:p>
            <a:pPr>
              <a:defRPr/>
            </a:pPr>
            <a:r>
              <a:rPr lang="en-US" sz="3600"/>
              <a:t>TAR Subsidies</a:t>
            </a:r>
          </a:p>
        </p:txBody>
      </p:sp>
      <p:sp>
        <p:nvSpPr>
          <p:cNvPr id="3076" name="Rectangle 3"/>
          <p:cNvSpPr>
            <a:spLocks noGrp="1" noChangeArrowheads="1"/>
          </p:cNvSpPr>
          <p:nvPr>
            <p:ph idx="1"/>
          </p:nvPr>
        </p:nvSpPr>
        <p:spPr>
          <a:xfrm>
            <a:off x="1905000" y="0"/>
            <a:ext cx="7772400" cy="4114800"/>
          </a:xfrm>
        </p:spPr>
        <p:txBody>
          <a:bodyPr/>
          <a:lstStyle/>
          <a:p>
            <a:pPr eaLnBrk="1" hangingPunct="1"/>
            <a:r>
              <a:rPr lang="en-US" smtClean="0"/>
              <a:t>TAR Subsidies</a:t>
            </a:r>
            <a:endParaRPr lang="en-GB" smtClean="0"/>
          </a:p>
        </p:txBody>
      </p:sp>
      <p:graphicFrame>
        <p:nvGraphicFramePr>
          <p:cNvPr id="3074" name="Object 4"/>
          <p:cNvGraphicFramePr>
            <a:graphicFrameLocks noChangeAspect="1"/>
          </p:cNvGraphicFramePr>
          <p:nvPr/>
        </p:nvGraphicFramePr>
        <p:xfrm>
          <a:off x="1447800" y="284164"/>
          <a:ext cx="11734800" cy="6954837"/>
        </p:xfrm>
        <a:graphic>
          <a:graphicData uri="http://schemas.openxmlformats.org/presentationml/2006/ole">
            <mc:AlternateContent xmlns:mc="http://schemas.openxmlformats.org/markup-compatibility/2006">
              <mc:Choice xmlns:v="urn:schemas-microsoft-com:vml" Requires="v">
                <p:oleObj spid="_x0000_s9223" name="Chart" r:id="rId5" imgW="11475000" imgH="6277680" progId="Excel.Sheet.8">
                  <p:embed/>
                </p:oleObj>
              </mc:Choice>
              <mc:Fallback>
                <p:oleObj name="Chart" r:id="rId5" imgW="11475000" imgH="6277680"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284164"/>
                        <a:ext cx="11734800" cy="6954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7" name="Text Box 4"/>
          <p:cNvSpPr txBox="1">
            <a:spLocks noChangeArrowheads="1"/>
          </p:cNvSpPr>
          <p:nvPr/>
        </p:nvSpPr>
        <p:spPr bwMode="auto">
          <a:xfrm>
            <a:off x="3733800" y="2362201"/>
            <a:ext cx="4800600" cy="584775"/>
          </a:xfrm>
          <a:prstGeom prst="rect">
            <a:avLst/>
          </a:prstGeom>
          <a:solidFill>
            <a:srgbClr val="00CCFF"/>
          </a:solidFill>
          <a:ln w="9525">
            <a:solidFill>
              <a:schemeClr val="tx1"/>
            </a:solidFill>
            <a:miter lim="800000"/>
            <a:headEnd/>
            <a:tailEnd/>
          </a:ln>
        </p:spPr>
        <p:txBody>
          <a:bodyPr>
            <a:spAutoFit/>
          </a:bodyPr>
          <a:lstStyle/>
          <a:p>
            <a:pPr algn="ctr">
              <a:spcBef>
                <a:spcPct val="50000"/>
              </a:spcBef>
            </a:pPr>
            <a:r>
              <a:rPr lang="en-US" sz="1600" dirty="0">
                <a:latin typeface="Calibri" pitchFamily="34" charset="0"/>
              </a:rPr>
              <a:t>The new economy of Tibet expands rapidly because of massive subsidies from Beijing.</a:t>
            </a:r>
          </a:p>
        </p:txBody>
      </p:sp>
    </p:spTree>
    <p:extLst>
      <p:ext uri="{BB962C8B-B14F-4D97-AF65-F5344CB8AC3E}">
        <p14:creationId xmlns:p14="http://schemas.microsoft.com/office/powerpoint/2010/main" val="1189765504"/>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9700" y="2311400"/>
            <a:ext cx="6858000" cy="954107"/>
          </a:xfrm>
          <a:prstGeom prst="rect">
            <a:avLst/>
          </a:prstGeom>
        </p:spPr>
        <p:txBody>
          <a:bodyPr wrap="square">
            <a:spAutoFit/>
          </a:bodyPr>
          <a:lstStyle/>
          <a:p>
            <a:endParaRPr lang="en-US" sz="2800" u="sng" dirty="0">
              <a:latin typeface="Times New Roman" pitchFamily="18" charset="0"/>
              <a:cs typeface="Times New Roman" pitchFamily="18" charset="0"/>
            </a:endParaRPr>
          </a:p>
          <a:p>
            <a:endParaRPr lang="en-US" sz="2800" u="sng" dirty="0">
              <a:latin typeface="Times New Roman" pitchFamily="18" charset="0"/>
              <a:cs typeface="Times New Roman" pitchFamily="18" charset="0"/>
            </a:endParaRPr>
          </a:p>
        </p:txBody>
      </p:sp>
      <p:sp>
        <p:nvSpPr>
          <p:cNvPr id="3" name="TextBox 2"/>
          <p:cNvSpPr txBox="1"/>
          <p:nvPr/>
        </p:nvSpPr>
        <p:spPr>
          <a:xfrm>
            <a:off x="1954307" y="1636933"/>
            <a:ext cx="8767482" cy="3170099"/>
          </a:xfrm>
          <a:prstGeom prst="rect">
            <a:avLst/>
          </a:prstGeom>
          <a:solidFill>
            <a:srgbClr val="00B050"/>
          </a:solidFill>
          <a:ln>
            <a:solidFill>
              <a:schemeClr val="accent1">
                <a:lumMod val="75000"/>
              </a:schemeClr>
            </a:solidFill>
          </a:ln>
        </p:spPr>
        <p:txBody>
          <a:bodyPr wrap="square">
            <a:spAutoFit/>
          </a:bodyPr>
          <a:lstStyle/>
          <a:p>
            <a:pPr algn="ctr">
              <a:defRPr/>
            </a:pPr>
            <a:r>
              <a:rPr lang="en-US" sz="4000" dirty="0" smtClean="0">
                <a:latin typeface="Baskerville Old Face" panose="02020602080505020303" pitchFamily="18" charset="0"/>
              </a:rPr>
              <a:t>No. 9:</a:t>
            </a:r>
          </a:p>
          <a:p>
            <a:pPr algn="ctr">
              <a:defRPr/>
            </a:pPr>
            <a:r>
              <a:rPr lang="en-US" sz="4000" dirty="0" smtClean="0">
                <a:latin typeface="Baskerville Old Face" panose="02020602080505020303" pitchFamily="18" charset="0"/>
              </a:rPr>
              <a:t> </a:t>
            </a:r>
          </a:p>
          <a:p>
            <a:pPr algn="ctr">
              <a:defRPr/>
            </a:pPr>
            <a:r>
              <a:rPr lang="en-US" sz="4000" dirty="0" smtClean="0">
                <a:latin typeface="Baskerville Old Face" panose="02020602080505020303" pitchFamily="18" charset="0"/>
              </a:rPr>
              <a:t>Most Tibetans are in exile and cannot return to their home</a:t>
            </a:r>
          </a:p>
          <a:p>
            <a:pPr algn="ctr">
              <a:defRPr/>
            </a:pPr>
            <a:endParaRPr lang="en-US" sz="4000" dirty="0">
              <a:latin typeface="Baskerville Old Face" panose="02020602080505020303" pitchFamily="18" charset="0"/>
            </a:endParaRPr>
          </a:p>
        </p:txBody>
      </p:sp>
      <p:sp>
        <p:nvSpPr>
          <p:cNvPr id="4" name="TextBox 3"/>
          <p:cNvSpPr txBox="1"/>
          <p:nvPr/>
        </p:nvSpPr>
        <p:spPr>
          <a:xfrm rot="20553926">
            <a:off x="886215" y="1605556"/>
            <a:ext cx="5686874" cy="707886"/>
          </a:xfrm>
          <a:prstGeom prst="rect">
            <a:avLst/>
          </a:prstGeom>
          <a:solidFill>
            <a:srgbClr val="EFF5F3">
              <a:alpha val="78039"/>
            </a:srgbClr>
          </a:solidFill>
          <a:ln>
            <a:solidFill>
              <a:srgbClr val="FF0000"/>
            </a:solidFill>
          </a:ln>
        </p:spPr>
        <p:txBody>
          <a:bodyPr wrap="square">
            <a:spAutoFit/>
          </a:bodyPr>
          <a:lstStyle/>
          <a:p>
            <a:pPr algn="ctr">
              <a:defRPr/>
            </a:pPr>
            <a:r>
              <a:rPr lang="en-US" sz="4000" b="1" dirty="0" smtClean="0">
                <a:solidFill>
                  <a:srgbClr val="FF0000"/>
                </a:solidFill>
                <a:latin typeface="Baskerville Old Face" panose="02020602080505020303" pitchFamily="18" charset="0"/>
              </a:rPr>
              <a:t>Wrong!	</a:t>
            </a:r>
            <a:endParaRPr lang="en-US" sz="4000" b="1" dirty="0">
              <a:solidFill>
                <a:srgbClr val="FF0000"/>
              </a:solidFill>
              <a:latin typeface="Baskerville Old Face" panose="02020602080505020303" pitchFamily="18" charset="0"/>
            </a:endParaRPr>
          </a:p>
        </p:txBody>
      </p:sp>
    </p:spTree>
    <p:extLst>
      <p:ext uri="{BB962C8B-B14F-4D97-AF65-F5344CB8AC3E}">
        <p14:creationId xmlns:p14="http://schemas.microsoft.com/office/powerpoint/2010/main" val="48189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5" name="Picture 3" descr="C:\Documents and Settings\Robert Barnett\My Pictures\Tibet General\dalailamaflucht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609600"/>
            <a:ext cx="7086600" cy="5181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05156" name="Rectangle 4"/>
          <p:cNvSpPr>
            <a:spLocks noGrp="1" noChangeArrowheads="1"/>
          </p:cNvSpPr>
          <p:nvPr>
            <p:ph type="title" idx="4294967295"/>
          </p:nvPr>
        </p:nvSpPr>
        <p:spPr>
          <a:xfrm>
            <a:off x="4262510" y="6006902"/>
            <a:ext cx="4245244" cy="710418"/>
          </a:xfrm>
          <a:solidFill>
            <a:srgbClr val="00B0F0"/>
          </a:solidFill>
        </p:spPr>
        <p:txBody>
          <a:bodyPr>
            <a:normAutofit/>
          </a:bodyPr>
          <a:lstStyle/>
          <a:p>
            <a:pPr algn="ctr"/>
            <a:r>
              <a:rPr lang="en-US" altLang="en-US" sz="1800" b="1" dirty="0"/>
              <a:t>The Dalai Lama escaping from Tibet to India after the uprising of 1959</a:t>
            </a:r>
          </a:p>
        </p:txBody>
      </p:sp>
    </p:spTree>
    <p:extLst>
      <p:ext uri="{BB962C8B-B14F-4D97-AF65-F5344CB8AC3E}">
        <p14:creationId xmlns:p14="http://schemas.microsoft.com/office/powerpoint/2010/main" val="1743464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1" name="Picture 1027" descr="C:\Documents and Settings\Robert Barnett\My Pictures\Tibet General\dalailama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8926" y="146050"/>
            <a:ext cx="4511675" cy="6330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9834919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hild dalai lama"/>
          <p:cNvPicPr>
            <a:picLocks noChangeAspect="1" noChangeArrowheads="1"/>
          </p:cNvPicPr>
          <p:nvPr/>
        </p:nvPicPr>
        <p:blipFill>
          <a:blip r:embed="rId2" cstate="print"/>
          <a:srcRect/>
          <a:stretch>
            <a:fillRect/>
          </a:stretch>
        </p:blipFill>
        <p:spPr bwMode="auto">
          <a:xfrm>
            <a:off x="5726585" y="1981524"/>
            <a:ext cx="864715" cy="989951"/>
          </a:xfrm>
          <a:prstGeom prst="rect">
            <a:avLst/>
          </a:prstGeom>
          <a:noFill/>
          <a:ln w="9525">
            <a:noFill/>
            <a:miter lim="800000"/>
            <a:headEnd/>
            <a:tailEnd/>
          </a:ln>
        </p:spPr>
      </p:pic>
      <p:pic>
        <p:nvPicPr>
          <p:cNvPr id="3" name="Picture 2" descr="C:\Documents and Settings\Robert Barnett\My Pictures\Tibet General\14th Dalai Lama.jpg"/>
          <p:cNvPicPr>
            <a:picLocks noChangeAspect="1" noChangeArrowheads="1"/>
          </p:cNvPicPr>
          <p:nvPr/>
        </p:nvPicPr>
        <p:blipFill rotWithShape="1">
          <a:blip r:embed="rId3">
            <a:extLst>
              <a:ext uri="{28A0092B-C50C-407E-A947-70E740481C1C}">
                <a14:useLocalDpi xmlns:a14="http://schemas.microsoft.com/office/drawing/2010/main" val="0"/>
              </a:ext>
            </a:extLst>
          </a:blip>
          <a:srcRect l="-423" t="45282" r="7242" b="9616"/>
          <a:stretch/>
        </p:blipFill>
        <p:spPr bwMode="auto">
          <a:xfrm>
            <a:off x="1704620" y="562708"/>
            <a:ext cx="8100562" cy="5666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7623826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9700" y="2311400"/>
            <a:ext cx="6858000" cy="954107"/>
          </a:xfrm>
          <a:prstGeom prst="rect">
            <a:avLst/>
          </a:prstGeom>
        </p:spPr>
        <p:txBody>
          <a:bodyPr wrap="square">
            <a:spAutoFit/>
          </a:bodyPr>
          <a:lstStyle/>
          <a:p>
            <a:endParaRPr lang="en-US" sz="2800" u="sng" dirty="0">
              <a:latin typeface="Times New Roman" pitchFamily="18" charset="0"/>
              <a:cs typeface="Times New Roman" pitchFamily="18" charset="0"/>
            </a:endParaRPr>
          </a:p>
          <a:p>
            <a:endParaRPr lang="en-US" sz="2800" u="sng" dirty="0">
              <a:latin typeface="Times New Roman" pitchFamily="18" charset="0"/>
              <a:cs typeface="Times New Roman" pitchFamily="18" charset="0"/>
            </a:endParaRPr>
          </a:p>
        </p:txBody>
      </p:sp>
      <p:sp>
        <p:nvSpPr>
          <p:cNvPr id="3" name="TextBox 2"/>
          <p:cNvSpPr txBox="1"/>
          <p:nvPr/>
        </p:nvSpPr>
        <p:spPr>
          <a:xfrm>
            <a:off x="1954307" y="1636933"/>
            <a:ext cx="8767482" cy="3170099"/>
          </a:xfrm>
          <a:prstGeom prst="rect">
            <a:avLst/>
          </a:prstGeom>
          <a:solidFill>
            <a:srgbClr val="00B050"/>
          </a:solidFill>
          <a:ln>
            <a:solidFill>
              <a:schemeClr val="accent1">
                <a:lumMod val="75000"/>
              </a:schemeClr>
            </a:solidFill>
          </a:ln>
        </p:spPr>
        <p:txBody>
          <a:bodyPr wrap="square">
            <a:spAutoFit/>
          </a:bodyPr>
          <a:lstStyle/>
          <a:p>
            <a:pPr algn="ctr">
              <a:defRPr/>
            </a:pPr>
            <a:r>
              <a:rPr lang="en-US" sz="4000" dirty="0" smtClean="0">
                <a:latin typeface="Baskerville Old Face" panose="02020602080505020303" pitchFamily="18" charset="0"/>
              </a:rPr>
              <a:t>No. 10:</a:t>
            </a:r>
          </a:p>
          <a:p>
            <a:pPr algn="ctr">
              <a:defRPr/>
            </a:pPr>
            <a:r>
              <a:rPr lang="en-US" sz="4000" dirty="0" smtClean="0">
                <a:latin typeface="Baskerville Old Face" panose="02020602080505020303" pitchFamily="18" charset="0"/>
              </a:rPr>
              <a:t> </a:t>
            </a:r>
          </a:p>
          <a:p>
            <a:pPr algn="ctr">
              <a:defRPr/>
            </a:pPr>
            <a:r>
              <a:rPr lang="en-US" sz="4000" dirty="0" smtClean="0">
                <a:latin typeface="Baskerville Old Face" panose="02020602080505020303" pitchFamily="18" charset="0"/>
              </a:rPr>
              <a:t>The Tibet-China conflict is hopeless and can’t be solved</a:t>
            </a:r>
          </a:p>
          <a:p>
            <a:pPr algn="ctr">
              <a:defRPr/>
            </a:pPr>
            <a:endParaRPr lang="en-US" sz="4000" dirty="0">
              <a:latin typeface="Baskerville Old Face" panose="02020602080505020303" pitchFamily="18" charset="0"/>
            </a:endParaRPr>
          </a:p>
        </p:txBody>
      </p:sp>
      <p:sp>
        <p:nvSpPr>
          <p:cNvPr id="4" name="TextBox 3"/>
          <p:cNvSpPr txBox="1"/>
          <p:nvPr/>
        </p:nvSpPr>
        <p:spPr>
          <a:xfrm rot="20553926">
            <a:off x="886215" y="1605556"/>
            <a:ext cx="5686874" cy="707886"/>
          </a:xfrm>
          <a:prstGeom prst="rect">
            <a:avLst/>
          </a:prstGeom>
          <a:solidFill>
            <a:srgbClr val="EFF5F3">
              <a:alpha val="78039"/>
            </a:srgbClr>
          </a:solidFill>
          <a:ln>
            <a:solidFill>
              <a:srgbClr val="FF0000"/>
            </a:solidFill>
          </a:ln>
        </p:spPr>
        <p:txBody>
          <a:bodyPr wrap="square">
            <a:spAutoFit/>
          </a:bodyPr>
          <a:lstStyle/>
          <a:p>
            <a:pPr algn="ctr">
              <a:defRPr/>
            </a:pPr>
            <a:r>
              <a:rPr lang="en-US" sz="4000" b="1" dirty="0" smtClean="0">
                <a:solidFill>
                  <a:srgbClr val="FF0000"/>
                </a:solidFill>
                <a:latin typeface="Baskerville Old Face" panose="02020602080505020303" pitchFamily="18" charset="0"/>
              </a:rPr>
              <a:t>Wrong!	</a:t>
            </a:r>
            <a:endParaRPr lang="en-US" sz="4000" b="1" dirty="0">
              <a:solidFill>
                <a:srgbClr val="FF0000"/>
              </a:solidFill>
              <a:latin typeface="Baskerville Old Face" panose="02020602080505020303" pitchFamily="18" charset="0"/>
            </a:endParaRPr>
          </a:p>
        </p:txBody>
      </p:sp>
    </p:spTree>
    <p:extLst>
      <p:ext uri="{BB962C8B-B14F-4D97-AF65-F5344CB8AC3E}">
        <p14:creationId xmlns:p14="http://schemas.microsoft.com/office/powerpoint/2010/main" val="331637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Documents and Settings\Robert Barnett\My Pictures\Tibet General\200px-Mao.jpg"/>
          <p:cNvPicPr>
            <a:picLocks noChangeAspect="1" noChangeArrowheads="1"/>
          </p:cNvPicPr>
          <p:nvPr/>
        </p:nvPicPr>
        <p:blipFill>
          <a:blip r:embed="rId3">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4433851" y="254000"/>
            <a:ext cx="4272794" cy="56829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27" descr="C:\Documents and Settings\Robert Barnett\My Pictures\Tibet General\dlpanchenlamama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3851" y="254000"/>
            <a:ext cx="4635500" cy="6451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Rectangle 1028"/>
          <p:cNvSpPr txBox="1">
            <a:spLocks noChangeArrowheads="1"/>
          </p:cNvSpPr>
          <p:nvPr/>
        </p:nvSpPr>
        <p:spPr>
          <a:xfrm>
            <a:off x="2570891" y="5286103"/>
            <a:ext cx="1661476" cy="1419497"/>
          </a:xfrm>
          <a:prstGeom prst="rect">
            <a:avLst/>
          </a:prstGeom>
          <a:solidFill>
            <a:srgbClr val="00B0F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1800" b="1" smtClean="0"/>
              <a:t>The Dalai Lama and the Panchen Lama meet Mao, Beijing 1954</a:t>
            </a:r>
            <a:endParaRPr lang="en-US" altLang="en-US" sz="1800" b="1" dirty="0"/>
          </a:p>
        </p:txBody>
      </p:sp>
    </p:spTree>
    <p:extLst>
      <p:ext uri="{BB962C8B-B14F-4D97-AF65-F5344CB8AC3E}">
        <p14:creationId xmlns:p14="http://schemas.microsoft.com/office/powerpoint/2010/main" val="3400663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7" name="Picture 1027" descr="C:\Documents and Settings\Robert Barnett\My Pictures\Tibet General\mao with DL and P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936626"/>
            <a:ext cx="6781800" cy="4625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08228" name="Rectangle 1028"/>
          <p:cNvSpPr>
            <a:spLocks noGrp="1" noChangeArrowheads="1"/>
          </p:cNvSpPr>
          <p:nvPr>
            <p:ph type="title" idx="4294967295"/>
          </p:nvPr>
        </p:nvSpPr>
        <p:spPr>
          <a:xfrm>
            <a:off x="4421777" y="6126480"/>
            <a:ext cx="3298371" cy="411480"/>
          </a:xfrm>
          <a:solidFill>
            <a:srgbClr val="00B0F0"/>
          </a:solidFill>
        </p:spPr>
        <p:txBody>
          <a:bodyPr>
            <a:normAutofit/>
          </a:bodyPr>
          <a:lstStyle/>
          <a:p>
            <a:r>
              <a:rPr lang="en-US" altLang="en-US" sz="1800" b="1" dirty="0"/>
              <a:t>Banquet with Mao, </a:t>
            </a:r>
            <a:r>
              <a:rPr lang="en-US" altLang="en-US" sz="1800" b="1" dirty="0" err="1"/>
              <a:t>Beiing</a:t>
            </a:r>
            <a:r>
              <a:rPr lang="en-US" altLang="en-US" sz="1800" b="1" dirty="0"/>
              <a:t> 1954</a:t>
            </a:r>
          </a:p>
        </p:txBody>
      </p:sp>
    </p:spTree>
    <p:extLst>
      <p:ext uri="{BB962C8B-B14F-4D97-AF65-F5344CB8AC3E}">
        <p14:creationId xmlns:p14="http://schemas.microsoft.com/office/powerpoint/2010/main" val="823803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2246313" y="4406901"/>
            <a:ext cx="7772400" cy="1362075"/>
          </a:xfrm>
        </p:spPr>
        <p:txBody>
          <a:bodyPr/>
          <a:lstStyle/>
          <a:p>
            <a:pPr eaLnBrk="1" hangingPunct="1">
              <a:buClr>
                <a:srgbClr val="000000"/>
              </a:buClr>
            </a:pPr>
            <a:endParaRPr lang="en-US" altLang="en-US" cap="none" smtClean="0">
              <a:latin typeface="Arial" charset="0"/>
              <a:cs typeface="Arial" charset="0"/>
            </a:endParaRPr>
          </a:p>
        </p:txBody>
      </p:sp>
      <p:sp>
        <p:nvSpPr>
          <p:cNvPr id="17411" name="Text Placeholder 2"/>
          <p:cNvSpPr>
            <a:spLocks noGrp="1"/>
          </p:cNvSpPr>
          <p:nvPr>
            <p:ph type="body" idx="1"/>
          </p:nvPr>
        </p:nvSpPr>
        <p:spPr>
          <a:xfrm>
            <a:off x="2246313" y="2906714"/>
            <a:ext cx="7772400" cy="1500187"/>
          </a:xfrm>
        </p:spPr>
        <p:txBody>
          <a:bodyPr/>
          <a:lstStyle/>
          <a:p>
            <a:pPr>
              <a:spcBef>
                <a:spcPts val="638"/>
              </a:spcBef>
            </a:pPr>
            <a:endParaRPr lang="en-US" altLang="en-US" smtClean="0">
              <a:latin typeface="Arial" charset="0"/>
              <a:cs typeface="Arial" charset="0"/>
            </a:endParaRPr>
          </a:p>
        </p:txBody>
      </p:sp>
      <p:pic>
        <p:nvPicPr>
          <p:cNvPr id="17412" name="Picture 2" descr="C:\Users\Robbie\Documents\DOCS2\march 2008\2012\Majiamajia2012\5月28 拉萨附近.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3115" y="191064"/>
            <a:ext cx="5543459" cy="64758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7413" name="Text Box 1033"/>
          <p:cNvSpPr txBox="1">
            <a:spLocks noChangeArrowheads="1"/>
          </p:cNvSpPr>
          <p:nvPr/>
        </p:nvSpPr>
        <p:spPr bwMode="auto">
          <a:xfrm>
            <a:off x="2514600" y="6119814"/>
            <a:ext cx="6997700" cy="522287"/>
          </a:xfrm>
          <a:prstGeom prst="rect">
            <a:avLst/>
          </a:prstGeom>
          <a:solidFill>
            <a:srgbClr val="00CCFF"/>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dirty="0">
                <a:solidFill>
                  <a:schemeClr val="tx1"/>
                </a:solidFill>
                <a:latin typeface="Calibri" pitchFamily="34" charset="0"/>
              </a:rPr>
              <a:t>A tank on the main road near Lhasa on May 28 2008, possible evidence that military (PLA) as well as paramilitary (PAP) assets might have been mobilized in response to unrest at that time.</a:t>
            </a:r>
          </a:p>
        </p:txBody>
      </p:sp>
    </p:spTree>
    <p:extLst>
      <p:ext uri="{BB962C8B-B14F-4D97-AF65-F5344CB8AC3E}">
        <p14:creationId xmlns:p14="http://schemas.microsoft.com/office/powerpoint/2010/main" val="4079503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endParaRPr lang="en-US" dirty="0" smtClean="0"/>
          </a:p>
        </p:txBody>
      </p:sp>
      <p:sp>
        <p:nvSpPr>
          <p:cNvPr id="7" name="TextBox 1"/>
          <p:cNvSpPr txBox="1"/>
          <p:nvPr/>
        </p:nvSpPr>
        <p:spPr>
          <a:xfrm>
            <a:off x="7039428" y="3124200"/>
            <a:ext cx="1828800" cy="131633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a:solidFill>
              <a:srgbClr val="FF0000"/>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en-US" sz="2000" dirty="0"/>
          </a:p>
          <a:p>
            <a:pPr algn="ctr"/>
            <a:r>
              <a:rPr lang="en-US" sz="2000" dirty="0"/>
              <a:t>55% of China's territory</a:t>
            </a:r>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2191817240"/>
              </p:ext>
            </p:extLst>
          </p:nvPr>
        </p:nvGraphicFramePr>
        <p:xfrm>
          <a:off x="1828800" y="253536"/>
          <a:ext cx="8382000" cy="6503328"/>
        </p:xfrm>
        <a:graphic>
          <a:graphicData uri="http://schemas.openxmlformats.org/drawingml/2006/chart">
            <c:chart xmlns:c="http://schemas.openxmlformats.org/drawingml/2006/chart" xmlns:r="http://schemas.openxmlformats.org/officeDocument/2006/relationships" r:id="rId3"/>
          </a:graphicData>
        </a:graphic>
      </p:graphicFrame>
      <p:sp>
        <p:nvSpPr>
          <p:cNvPr id="5" name="Straight Connector 4"/>
          <p:cNvSpPr/>
          <p:nvPr/>
        </p:nvSpPr>
        <p:spPr>
          <a:xfrm flipH="1" flipV="1">
            <a:off x="5054598" y="3196285"/>
            <a:ext cx="3042171" cy="90581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6" name="Straight Connector 5"/>
          <p:cNvSpPr/>
          <p:nvPr/>
        </p:nvSpPr>
        <p:spPr>
          <a:xfrm flipH="1" flipV="1">
            <a:off x="5422900" y="4102101"/>
            <a:ext cx="2673870" cy="411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8" name="Straight Connector 7"/>
          <p:cNvSpPr/>
          <p:nvPr/>
        </p:nvSpPr>
        <p:spPr>
          <a:xfrm flipH="1" flipV="1">
            <a:off x="7985393" y="3530600"/>
            <a:ext cx="111374" cy="57150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9" name="Straight Connector 8"/>
          <p:cNvSpPr/>
          <p:nvPr/>
        </p:nvSpPr>
        <p:spPr>
          <a:xfrm flipH="1" flipV="1">
            <a:off x="7039427" y="3962400"/>
            <a:ext cx="1057341" cy="13970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368357090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981200" y="274638"/>
            <a:ext cx="8229600" cy="1143000"/>
          </a:xfrm>
        </p:spPr>
        <p:txBody>
          <a:bodyPr/>
          <a:lstStyle/>
          <a:p>
            <a:pPr eaLnBrk="1" hangingPunct="1">
              <a:spcBef>
                <a:spcPct val="0"/>
              </a:spcBef>
              <a:buClr>
                <a:srgbClr val="000000"/>
              </a:buClr>
            </a:pPr>
            <a:endParaRPr lang="en-US" altLang="en-US" smtClean="0">
              <a:solidFill>
                <a:srgbClr val="000000"/>
              </a:solidFill>
              <a:latin typeface="Arial" charset="0"/>
              <a:cs typeface="Arial" charset="0"/>
            </a:endParaRPr>
          </a:p>
        </p:txBody>
      </p:sp>
      <p:sp>
        <p:nvSpPr>
          <p:cNvPr id="22531" name="Content Placeholder 2"/>
          <p:cNvSpPr>
            <a:spLocks noGrp="1"/>
          </p:cNvSpPr>
          <p:nvPr>
            <p:ph idx="1"/>
          </p:nvPr>
        </p:nvSpPr>
        <p:spPr/>
        <p:txBody>
          <a:bodyPr/>
          <a:lstStyle/>
          <a:p>
            <a:pPr>
              <a:spcBef>
                <a:spcPts val="638"/>
              </a:spcBef>
              <a:buClr>
                <a:srgbClr val="000000"/>
              </a:buClr>
              <a:buFontTx/>
              <a:buChar char="•"/>
            </a:pPr>
            <a:endParaRPr lang="en-US" altLang="en-US" smtClean="0">
              <a:solidFill>
                <a:srgbClr val="000000"/>
              </a:solidFill>
              <a:latin typeface="Arial" charset="0"/>
              <a:cs typeface="Arial" charset="0"/>
            </a:endParaRPr>
          </a:p>
        </p:txBody>
      </p:sp>
      <p:pic>
        <p:nvPicPr>
          <p:cNvPr id="22532" name="Picture 2" descr="C:\Documents and Settings\Robbie Barnett\My Pictures\March 08\NYT 16 march - AFP-Getty-p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429" y="272954"/>
            <a:ext cx="9208907" cy="64428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ext Box 1033"/>
          <p:cNvSpPr txBox="1">
            <a:spLocks noChangeArrowheads="1"/>
          </p:cNvSpPr>
          <p:nvPr/>
        </p:nvSpPr>
        <p:spPr bwMode="auto">
          <a:xfrm>
            <a:off x="2410535" y="6449000"/>
            <a:ext cx="6997700" cy="307777"/>
          </a:xfrm>
          <a:prstGeom prst="rect">
            <a:avLst/>
          </a:prstGeom>
          <a:solidFill>
            <a:srgbClr val="00CCFF"/>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dirty="0" smtClean="0">
                <a:solidFill>
                  <a:schemeClr val="tx1"/>
                </a:solidFill>
                <a:latin typeface="Calibri" pitchFamily="34" charset="0"/>
              </a:rPr>
              <a:t>The </a:t>
            </a:r>
            <a:r>
              <a:rPr lang="en-US" altLang="en-US" i="1" dirty="0" smtClean="0">
                <a:solidFill>
                  <a:schemeClr val="tx1"/>
                </a:solidFill>
                <a:latin typeface="Calibri" pitchFamily="34" charset="0"/>
              </a:rPr>
              <a:t>New York Times</a:t>
            </a:r>
            <a:r>
              <a:rPr lang="en-US" altLang="en-US" dirty="0" smtClean="0">
                <a:solidFill>
                  <a:schemeClr val="tx1"/>
                </a:solidFill>
                <a:latin typeface="Calibri" pitchFamily="34" charset="0"/>
              </a:rPr>
              <a:t>, March 16, 2008</a:t>
            </a:r>
            <a:endParaRPr lang="en-US" altLang="en-US" dirty="0">
              <a:solidFill>
                <a:schemeClr val="tx1"/>
              </a:solidFill>
              <a:latin typeface="Calibri" pitchFamily="34" charset="0"/>
            </a:endParaRPr>
          </a:p>
        </p:txBody>
      </p:sp>
    </p:spTree>
    <p:extLst>
      <p:ext uri="{BB962C8B-B14F-4D97-AF65-F5344CB8AC3E}">
        <p14:creationId xmlns:p14="http://schemas.microsoft.com/office/powerpoint/2010/main" val="166694230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itle 1"/>
          <p:cNvSpPr txBox="1">
            <a:spLocks/>
          </p:cNvSpPr>
          <p:nvPr/>
        </p:nvSpPr>
        <p:spPr>
          <a:xfrm>
            <a:off x="1018902" y="258639"/>
            <a:ext cx="21058179" cy="32810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sz="3200" dirty="0" smtClean="0"/>
              <a:t>The Background</a:t>
            </a:r>
            <a:endParaRPr lang="en-US" sz="3200" dirty="0"/>
          </a:p>
        </p:txBody>
      </p:sp>
      <p:pic>
        <p:nvPicPr>
          <p:cNvPr id="1026" name="Chart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812" y="284765"/>
            <a:ext cx="10313307" cy="6351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6322422" y="679269"/>
            <a:ext cx="39189" cy="5492931"/>
          </a:xfrm>
          <a:prstGeom prst="line">
            <a:avLst/>
          </a:prstGeom>
          <a:ln w="76200">
            <a:solidFill>
              <a:srgbClr val="FF0000"/>
            </a:solidFill>
            <a:prstDash val="sysDot"/>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79694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1981200" y="152401"/>
            <a:ext cx="8305800" cy="366713"/>
          </a:xfrm>
          <a:prstGeom prst="rect">
            <a:avLst/>
          </a:prstGeom>
          <a:noFill/>
          <a:ln w="9525">
            <a:noFill/>
            <a:miter lim="800000"/>
            <a:headEnd/>
            <a:tailEnd/>
          </a:ln>
        </p:spPr>
        <p:txBody>
          <a:bodyPr>
            <a:spAutoFit/>
          </a:bodyPr>
          <a:lstStyle/>
          <a:p>
            <a:pPr algn="ctr">
              <a:spcBef>
                <a:spcPct val="50000"/>
              </a:spcBef>
            </a:pPr>
            <a:r>
              <a:rPr lang="en-US" b="1">
                <a:latin typeface="Papyrus" pitchFamily="66" charset="0"/>
              </a:rPr>
              <a:t>        </a:t>
            </a:r>
            <a:r>
              <a:rPr lang="en-US" b="1">
                <a:latin typeface="Calibri" pitchFamily="34" charset="0"/>
              </a:rPr>
              <a:t>Map of Tibetan Protests, 1980s </a:t>
            </a:r>
            <a:endParaRPr lang="en-US" sz="2000" b="1">
              <a:latin typeface="Calibri" pitchFamily="34" charset="0"/>
            </a:endParaRPr>
          </a:p>
        </p:txBody>
      </p:sp>
      <p:sp>
        <p:nvSpPr>
          <p:cNvPr id="32771" name="Text Box 3"/>
          <p:cNvSpPr txBox="1">
            <a:spLocks noChangeArrowheads="1"/>
          </p:cNvSpPr>
          <p:nvPr/>
        </p:nvSpPr>
        <p:spPr bwMode="auto">
          <a:xfrm>
            <a:off x="5943600" y="6324600"/>
            <a:ext cx="4419600" cy="304800"/>
          </a:xfrm>
          <a:prstGeom prst="rect">
            <a:avLst/>
          </a:prstGeom>
          <a:noFill/>
          <a:ln w="9525">
            <a:noFill/>
            <a:miter lim="800000"/>
            <a:headEnd/>
            <a:tailEnd/>
          </a:ln>
        </p:spPr>
        <p:txBody>
          <a:bodyPr>
            <a:spAutoFit/>
          </a:bodyPr>
          <a:lstStyle/>
          <a:p>
            <a:pPr>
              <a:spcBef>
                <a:spcPct val="50000"/>
              </a:spcBef>
            </a:pPr>
            <a:r>
              <a:rPr lang="en-US" sz="1400">
                <a:latin typeface="Papyrus" pitchFamily="66" charset="0"/>
              </a:rPr>
              <a:t>                                                      </a:t>
            </a:r>
          </a:p>
        </p:txBody>
      </p:sp>
      <p:sp>
        <p:nvSpPr>
          <p:cNvPr id="32772" name="Text Box 5"/>
          <p:cNvSpPr txBox="1">
            <a:spLocks noChangeArrowheads="1"/>
          </p:cNvSpPr>
          <p:nvPr/>
        </p:nvSpPr>
        <p:spPr bwMode="auto">
          <a:xfrm>
            <a:off x="8077200" y="3429001"/>
            <a:ext cx="1447800" cy="214313"/>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r>
              <a:rPr lang="en-US" sz="800" b="1">
                <a:latin typeface="Calibri" pitchFamily="34" charset="0"/>
              </a:rPr>
              <a:t>                    Kardze</a:t>
            </a:r>
          </a:p>
        </p:txBody>
      </p:sp>
      <p:sp>
        <p:nvSpPr>
          <p:cNvPr id="32773" name="Text Box 9"/>
          <p:cNvSpPr txBox="1">
            <a:spLocks noChangeArrowheads="1"/>
          </p:cNvSpPr>
          <p:nvPr/>
        </p:nvSpPr>
        <p:spPr bwMode="auto">
          <a:xfrm>
            <a:off x="8382000" y="4191001"/>
            <a:ext cx="15240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Lithang</a:t>
            </a:r>
          </a:p>
        </p:txBody>
      </p:sp>
      <p:sp>
        <p:nvSpPr>
          <p:cNvPr id="32774" name="Text Box 10"/>
          <p:cNvSpPr txBox="1">
            <a:spLocks noChangeArrowheads="1"/>
          </p:cNvSpPr>
          <p:nvPr/>
        </p:nvSpPr>
        <p:spPr bwMode="auto">
          <a:xfrm>
            <a:off x="8610600" y="2819401"/>
            <a:ext cx="685800" cy="214313"/>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p>
        </p:txBody>
      </p:sp>
      <p:sp>
        <p:nvSpPr>
          <p:cNvPr id="32775" name="Text Box 11"/>
          <p:cNvSpPr txBox="1">
            <a:spLocks noChangeArrowheads="1"/>
          </p:cNvSpPr>
          <p:nvPr/>
        </p:nvSpPr>
        <p:spPr bwMode="auto">
          <a:xfrm>
            <a:off x="9829800" y="685800"/>
            <a:ext cx="685800" cy="336550"/>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r>
            <a:br>
              <a:rPr lang="en-US" sz="800" b="1">
                <a:latin typeface="Times New Roman" pitchFamily="18" charset="0"/>
              </a:rPr>
            </a:br>
            <a:endParaRPr lang="en-US" sz="800" b="1">
              <a:latin typeface="Times New Roman" pitchFamily="18" charset="0"/>
            </a:endParaRPr>
          </a:p>
        </p:txBody>
      </p:sp>
      <p:sp>
        <p:nvSpPr>
          <p:cNvPr id="32776" name="Text Box 13"/>
          <p:cNvSpPr txBox="1">
            <a:spLocks noChangeArrowheads="1"/>
          </p:cNvSpPr>
          <p:nvPr/>
        </p:nvSpPr>
        <p:spPr bwMode="auto">
          <a:xfrm>
            <a:off x="8839200" y="-304800000"/>
            <a:ext cx="457200" cy="338554"/>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r>
              <a:rPr lang="en-US" sz="800" b="1">
                <a:latin typeface="Calibri" pitchFamily="34" charset="0"/>
              </a:rPr>
              <a:t>                     Ditsa</a:t>
            </a:r>
          </a:p>
        </p:txBody>
      </p:sp>
      <p:sp>
        <p:nvSpPr>
          <p:cNvPr id="32777" name="Text Box 14"/>
          <p:cNvSpPr txBox="1">
            <a:spLocks noChangeArrowheads="1"/>
          </p:cNvSpPr>
          <p:nvPr/>
        </p:nvSpPr>
        <p:spPr bwMode="auto">
          <a:xfrm>
            <a:off x="1981200" y="6096000"/>
            <a:ext cx="8458200" cy="692150"/>
          </a:xfrm>
          <a:prstGeom prst="rect">
            <a:avLst/>
          </a:prstGeom>
          <a:noFill/>
          <a:ln w="9525">
            <a:noFill/>
            <a:miter lim="800000"/>
            <a:headEnd/>
            <a:tailEnd/>
          </a:ln>
        </p:spPr>
        <p:txBody>
          <a:bodyPr>
            <a:spAutoFit/>
          </a:bodyPr>
          <a:lstStyle/>
          <a:p>
            <a:pPr>
              <a:spcBef>
                <a:spcPct val="50000"/>
              </a:spcBef>
            </a:pPr>
            <a:r>
              <a:rPr lang="en-US" sz="1000" b="1">
                <a:latin typeface="Calibri" pitchFamily="34" charset="0"/>
              </a:rPr>
              <a:t>Red</a:t>
            </a:r>
            <a:r>
              <a:rPr lang="en-US" sz="1100" b="1">
                <a:latin typeface="Calibri" pitchFamily="34" charset="0"/>
              </a:rPr>
              <a:t> </a:t>
            </a:r>
            <a:r>
              <a:rPr lang="en-US" sz="1000" b="1">
                <a:latin typeface="Calibri" pitchFamily="34" charset="0"/>
              </a:rPr>
              <a:t>squares on the map indicate counties or cities (e.g., Lhasa), where protests have taken place.  Within a county there may have been numerous protests in different villages or monasteries.  Indicative only.</a:t>
            </a:r>
            <a:endParaRPr lang="en-US" sz="1200">
              <a:latin typeface="Papyrus" pitchFamily="66" charset="0"/>
            </a:endParaRPr>
          </a:p>
          <a:p>
            <a:pPr algn="ctr">
              <a:spcBef>
                <a:spcPct val="50000"/>
              </a:spcBef>
            </a:pPr>
            <a:endParaRPr lang="en-US" sz="1200">
              <a:latin typeface="Papyrus" pitchFamily="66" charset="0"/>
            </a:endParaRPr>
          </a:p>
        </p:txBody>
      </p:sp>
      <p:sp>
        <p:nvSpPr>
          <p:cNvPr id="32778" name="Text Box 15"/>
          <p:cNvSpPr txBox="1">
            <a:spLocks noChangeArrowheads="1"/>
          </p:cNvSpPr>
          <p:nvPr/>
        </p:nvSpPr>
        <p:spPr bwMode="auto">
          <a:xfrm>
            <a:off x="5562600" y="3124201"/>
            <a:ext cx="838200" cy="1541463"/>
          </a:xfrm>
          <a:prstGeom prst="rect">
            <a:avLst/>
          </a:prstGeom>
          <a:noFill/>
          <a:ln w="9525">
            <a:noFill/>
            <a:miter lim="800000"/>
            <a:headEnd/>
            <a:tailEnd/>
          </a:ln>
        </p:spPr>
        <p:txBody>
          <a:bodyPr>
            <a:spAutoFit/>
          </a:bodyPr>
          <a:lstStyle/>
          <a:p>
            <a:pPr>
              <a:spcBef>
                <a:spcPct val="50000"/>
              </a:spcBef>
            </a:pPr>
            <a:endParaRPr lang="en-US" sz="800" b="1">
              <a:latin typeface="Times New Roman" pitchFamily="18" charset="0"/>
            </a:endParaRPr>
          </a:p>
          <a:p>
            <a:pPr>
              <a:spcBef>
                <a:spcPct val="50000"/>
              </a:spcBef>
            </a:pPr>
            <a:endParaRPr lang="en-US" sz="800" b="1">
              <a:latin typeface="Times New Roman" pitchFamily="18" charset="0"/>
            </a:endParaRPr>
          </a:p>
          <a:p>
            <a:pPr>
              <a:spcBef>
                <a:spcPct val="50000"/>
              </a:spcBef>
            </a:pPr>
            <a:r>
              <a:rPr lang="en-US" sz="800" b="1">
                <a:latin typeface="Times New Roman" pitchFamily="18" charset="0"/>
              </a:rPr>
              <a:t>        </a:t>
            </a:r>
            <a:r>
              <a:rPr lang="en-US" sz="5000" b="1">
                <a:solidFill>
                  <a:srgbClr val="FF0000"/>
                </a:solidFill>
                <a:latin typeface="Calibri" pitchFamily="34" charset="0"/>
              </a:rPr>
              <a:t>.</a:t>
            </a:r>
            <a:endParaRPr lang="en-US" sz="2800" b="1">
              <a:latin typeface="Times New Roman" pitchFamily="18" charset="0"/>
            </a:endParaRPr>
          </a:p>
        </p:txBody>
      </p:sp>
      <p:sp>
        <p:nvSpPr>
          <p:cNvPr id="32779" name="Text Box 17"/>
          <p:cNvSpPr txBox="1">
            <a:spLocks noChangeArrowheads="1"/>
          </p:cNvSpPr>
          <p:nvPr/>
        </p:nvSpPr>
        <p:spPr bwMode="auto">
          <a:xfrm>
            <a:off x="7620000" y="2971801"/>
            <a:ext cx="1447800" cy="582613"/>
          </a:xfrm>
          <a:prstGeom prst="rect">
            <a:avLst/>
          </a:prstGeom>
          <a:noFill/>
          <a:ln w="9525">
            <a:noFill/>
            <a:miter lim="800000"/>
            <a:headEnd/>
            <a:tailEnd/>
          </a:ln>
        </p:spPr>
        <p:txBody>
          <a:bodyPr>
            <a:spAutoFit/>
          </a:bodyPr>
          <a:lstStyle/>
          <a:p>
            <a:pPr>
              <a:spcBef>
                <a:spcPct val="50000"/>
              </a:spcBef>
            </a:pPr>
            <a:endParaRPr lang="en-US" sz="800" b="1">
              <a:latin typeface="Times New Roman" pitchFamily="18" charset="0"/>
            </a:endParaRPr>
          </a:p>
          <a:p>
            <a:pPr>
              <a:spcBef>
                <a:spcPct val="50000"/>
              </a:spcBef>
            </a:pPr>
            <a:endParaRPr lang="en-US" sz="800" b="1">
              <a:latin typeface="Times New Roman" pitchFamily="18" charset="0"/>
            </a:endParaRPr>
          </a:p>
          <a:p>
            <a:pPr>
              <a:spcBef>
                <a:spcPct val="50000"/>
              </a:spcBef>
            </a:pPr>
            <a:r>
              <a:rPr lang="en-US" sz="800" b="1">
                <a:latin typeface="Times New Roman" pitchFamily="18" charset="0"/>
              </a:rPr>
              <a:t>                   </a:t>
            </a:r>
            <a:r>
              <a:rPr lang="en-US" sz="800" b="1">
                <a:latin typeface="Calibri" pitchFamily="34" charset="0"/>
              </a:rPr>
              <a:t>    </a:t>
            </a:r>
          </a:p>
        </p:txBody>
      </p:sp>
      <p:sp>
        <p:nvSpPr>
          <p:cNvPr id="32780" name="Text Box 18"/>
          <p:cNvSpPr txBox="1">
            <a:spLocks noChangeArrowheads="1"/>
          </p:cNvSpPr>
          <p:nvPr/>
        </p:nvSpPr>
        <p:spPr bwMode="auto">
          <a:xfrm>
            <a:off x="8763000" y="3200401"/>
            <a:ext cx="762000" cy="214313"/>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p>
        </p:txBody>
      </p:sp>
      <p:sp>
        <p:nvSpPr>
          <p:cNvPr id="32781" name="Text Box 19"/>
          <p:cNvSpPr txBox="1">
            <a:spLocks noChangeArrowheads="1"/>
          </p:cNvSpPr>
          <p:nvPr/>
        </p:nvSpPr>
        <p:spPr bwMode="auto">
          <a:xfrm>
            <a:off x="8153400" y="2438401"/>
            <a:ext cx="9906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a:t>
            </a:r>
          </a:p>
        </p:txBody>
      </p:sp>
      <p:sp>
        <p:nvSpPr>
          <p:cNvPr id="32782" name="Text Box 20"/>
          <p:cNvSpPr txBox="1">
            <a:spLocks noChangeArrowheads="1"/>
          </p:cNvSpPr>
          <p:nvPr/>
        </p:nvSpPr>
        <p:spPr bwMode="auto">
          <a:xfrm>
            <a:off x="7239000" y="4191001"/>
            <a:ext cx="762000" cy="461665"/>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r>
              <a:rPr lang="en-US" sz="2400" b="1">
                <a:latin typeface="Times New Roman" pitchFamily="18" charset="0"/>
              </a:rPr>
              <a:t> </a:t>
            </a:r>
            <a:endParaRPr lang="en-US" sz="2800" b="1">
              <a:latin typeface="Times New Roman" pitchFamily="18" charset="0"/>
            </a:endParaRPr>
          </a:p>
        </p:txBody>
      </p:sp>
      <p:sp>
        <p:nvSpPr>
          <p:cNvPr id="32783" name="Text Box 21"/>
          <p:cNvSpPr txBox="1">
            <a:spLocks noChangeArrowheads="1"/>
          </p:cNvSpPr>
          <p:nvPr/>
        </p:nvSpPr>
        <p:spPr bwMode="auto">
          <a:xfrm>
            <a:off x="7239000" y="2971801"/>
            <a:ext cx="914400" cy="214313"/>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p>
        </p:txBody>
      </p:sp>
      <p:sp>
        <p:nvSpPr>
          <p:cNvPr id="32784" name="Text Box 23"/>
          <p:cNvSpPr txBox="1">
            <a:spLocks noChangeArrowheads="1"/>
          </p:cNvSpPr>
          <p:nvPr/>
        </p:nvSpPr>
        <p:spPr bwMode="auto">
          <a:xfrm>
            <a:off x="3886200" y="5859463"/>
            <a:ext cx="990600" cy="214312"/>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p>
        </p:txBody>
      </p:sp>
      <p:sp>
        <p:nvSpPr>
          <p:cNvPr id="32785" name="Text Box 25"/>
          <p:cNvSpPr txBox="1">
            <a:spLocks noChangeArrowheads="1"/>
          </p:cNvSpPr>
          <p:nvPr/>
        </p:nvSpPr>
        <p:spPr bwMode="auto">
          <a:xfrm>
            <a:off x="5715000" y="3810001"/>
            <a:ext cx="990600" cy="1006475"/>
          </a:xfrm>
          <a:prstGeom prst="rect">
            <a:avLst/>
          </a:prstGeom>
          <a:noFill/>
          <a:ln w="9525">
            <a:noFill/>
            <a:miter lim="800000"/>
            <a:headEnd/>
            <a:tailEnd/>
          </a:ln>
        </p:spPr>
        <p:txBody>
          <a:bodyPr>
            <a:spAutoFit/>
          </a:bodyPr>
          <a:lstStyle/>
          <a:p>
            <a:pPr>
              <a:spcBef>
                <a:spcPct val="50000"/>
              </a:spcBef>
            </a:pPr>
            <a:r>
              <a:rPr lang="en-US" sz="6000" b="1">
                <a:solidFill>
                  <a:srgbClr val="FF0000"/>
                </a:solidFill>
                <a:latin typeface="Calibri" pitchFamily="34" charset="0"/>
              </a:rPr>
              <a:t> .</a:t>
            </a:r>
            <a:endParaRPr lang="en-US" sz="2800" b="1">
              <a:solidFill>
                <a:srgbClr val="FF0000"/>
              </a:solidFill>
              <a:latin typeface="Calibri" pitchFamily="34" charset="0"/>
            </a:endParaRPr>
          </a:p>
        </p:txBody>
      </p:sp>
      <p:sp>
        <p:nvSpPr>
          <p:cNvPr id="32786" name="Text Box 28"/>
          <p:cNvSpPr txBox="1">
            <a:spLocks noChangeArrowheads="1"/>
          </p:cNvSpPr>
          <p:nvPr/>
        </p:nvSpPr>
        <p:spPr bwMode="auto">
          <a:xfrm>
            <a:off x="8686800" y="4495801"/>
            <a:ext cx="457200" cy="519113"/>
          </a:xfrm>
          <a:prstGeom prst="rect">
            <a:avLst/>
          </a:prstGeom>
          <a:noFill/>
          <a:ln w="9525">
            <a:noFill/>
            <a:miter lim="800000"/>
            <a:headEnd/>
            <a:tailEnd/>
          </a:ln>
        </p:spPr>
        <p:txBody>
          <a:bodyPr>
            <a:spAutoFit/>
          </a:bodyPr>
          <a:lstStyle/>
          <a:p>
            <a:pPr>
              <a:spcBef>
                <a:spcPct val="50000"/>
              </a:spcBef>
            </a:pPr>
            <a:r>
              <a:rPr lang="en-US" sz="2800" b="1">
                <a:solidFill>
                  <a:srgbClr val="FF0000"/>
                </a:solidFill>
                <a:latin typeface="Calibri" pitchFamily="34" charset="0"/>
              </a:rPr>
              <a:t> </a:t>
            </a:r>
          </a:p>
        </p:txBody>
      </p:sp>
      <p:sp>
        <p:nvSpPr>
          <p:cNvPr id="32787" name="Text Box 31"/>
          <p:cNvSpPr txBox="1">
            <a:spLocks noChangeArrowheads="1"/>
          </p:cNvSpPr>
          <p:nvPr/>
        </p:nvSpPr>
        <p:spPr bwMode="auto">
          <a:xfrm>
            <a:off x="8686800" y="2971801"/>
            <a:ext cx="609600" cy="854075"/>
          </a:xfrm>
          <a:prstGeom prst="rect">
            <a:avLst/>
          </a:prstGeom>
          <a:noFill/>
          <a:ln w="9525">
            <a:noFill/>
            <a:miter lim="800000"/>
            <a:headEnd/>
            <a:tailEnd/>
          </a:ln>
        </p:spPr>
        <p:txBody>
          <a:bodyPr>
            <a:spAutoFit/>
          </a:bodyPr>
          <a:lstStyle/>
          <a:p>
            <a:pPr>
              <a:spcBef>
                <a:spcPct val="50000"/>
              </a:spcBef>
            </a:pPr>
            <a:r>
              <a:rPr lang="en-US" sz="2800" b="1">
                <a:solidFill>
                  <a:srgbClr val="FF0000"/>
                </a:solidFill>
                <a:latin typeface="Calibri" pitchFamily="34" charset="0"/>
              </a:rPr>
              <a:t> </a:t>
            </a:r>
            <a:r>
              <a:rPr lang="en-US" sz="5000" b="1">
                <a:solidFill>
                  <a:srgbClr val="FF0000"/>
                </a:solidFill>
                <a:latin typeface="Calibri" pitchFamily="34" charset="0"/>
              </a:rPr>
              <a:t>.</a:t>
            </a:r>
            <a:endParaRPr lang="en-US" sz="2800" b="1">
              <a:solidFill>
                <a:srgbClr val="FF0000"/>
              </a:solidFill>
              <a:latin typeface="Calibri" pitchFamily="34" charset="0"/>
            </a:endParaRPr>
          </a:p>
        </p:txBody>
      </p:sp>
      <p:sp>
        <p:nvSpPr>
          <p:cNvPr id="32788" name="Text Box 39"/>
          <p:cNvSpPr txBox="1">
            <a:spLocks noChangeArrowheads="1"/>
          </p:cNvSpPr>
          <p:nvPr/>
        </p:nvSpPr>
        <p:spPr bwMode="auto">
          <a:xfrm>
            <a:off x="9067800" y="2286001"/>
            <a:ext cx="457200" cy="523875"/>
          </a:xfrm>
          <a:prstGeom prst="rect">
            <a:avLst/>
          </a:prstGeom>
          <a:noFill/>
          <a:ln w="9525">
            <a:noFill/>
            <a:miter lim="800000"/>
            <a:headEnd/>
            <a:tailEnd/>
          </a:ln>
        </p:spPr>
        <p:txBody>
          <a:bodyPr>
            <a:spAutoFit/>
          </a:bodyPr>
          <a:lstStyle/>
          <a:p>
            <a:pPr>
              <a:spcBef>
                <a:spcPct val="50000"/>
              </a:spcBef>
            </a:pPr>
            <a:r>
              <a:rPr lang="en-US" sz="2800" b="1">
                <a:solidFill>
                  <a:srgbClr val="FF0000"/>
                </a:solidFill>
                <a:latin typeface="Calibri" pitchFamily="34" charset="0"/>
              </a:rPr>
              <a:t> </a:t>
            </a:r>
          </a:p>
        </p:txBody>
      </p:sp>
      <p:sp>
        <p:nvSpPr>
          <p:cNvPr id="32789" name="Text Box 42"/>
          <p:cNvSpPr txBox="1">
            <a:spLocks noChangeArrowheads="1"/>
          </p:cNvSpPr>
          <p:nvPr/>
        </p:nvSpPr>
        <p:spPr bwMode="auto">
          <a:xfrm>
            <a:off x="8458200" y="2895601"/>
            <a:ext cx="609600" cy="366713"/>
          </a:xfrm>
          <a:prstGeom prst="rect">
            <a:avLst/>
          </a:prstGeom>
          <a:noFill/>
          <a:ln w="9525">
            <a:noFill/>
            <a:miter lim="800000"/>
            <a:headEnd/>
            <a:tailEnd/>
          </a:ln>
        </p:spPr>
        <p:txBody>
          <a:bodyPr>
            <a:spAutoFit/>
          </a:bodyPr>
          <a:lstStyle/>
          <a:p>
            <a:pPr>
              <a:spcBef>
                <a:spcPct val="50000"/>
              </a:spcBef>
            </a:pPr>
            <a:endParaRPr lang="en-US">
              <a:latin typeface="Calibri" pitchFamily="34" charset="0"/>
            </a:endParaRPr>
          </a:p>
        </p:txBody>
      </p:sp>
      <p:sp>
        <p:nvSpPr>
          <p:cNvPr id="32790" name="Text Box 46"/>
          <p:cNvSpPr txBox="1">
            <a:spLocks noChangeArrowheads="1"/>
          </p:cNvSpPr>
          <p:nvPr/>
        </p:nvSpPr>
        <p:spPr bwMode="auto">
          <a:xfrm>
            <a:off x="9220200" y="1447801"/>
            <a:ext cx="4572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2791" name="Text Box 48"/>
          <p:cNvSpPr txBox="1">
            <a:spLocks noChangeArrowheads="1"/>
          </p:cNvSpPr>
          <p:nvPr/>
        </p:nvSpPr>
        <p:spPr bwMode="auto">
          <a:xfrm>
            <a:off x="8534400" y="1905001"/>
            <a:ext cx="914400" cy="214313"/>
          </a:xfrm>
          <a:prstGeom prst="rect">
            <a:avLst/>
          </a:prstGeom>
          <a:noFill/>
          <a:ln w="9525">
            <a:noFill/>
            <a:miter lim="800000"/>
            <a:headEnd/>
            <a:tailEnd/>
          </a:ln>
        </p:spPr>
        <p:txBody>
          <a:bodyPr>
            <a:spAutoFit/>
          </a:bodyPr>
          <a:lstStyle/>
          <a:p>
            <a:pPr>
              <a:spcBef>
                <a:spcPct val="50000"/>
              </a:spcBef>
            </a:pPr>
            <a:r>
              <a:rPr lang="en-US" sz="800">
                <a:latin typeface="Calibri" pitchFamily="34" charset="0"/>
              </a:rPr>
              <a:t>         </a:t>
            </a:r>
            <a:r>
              <a:rPr lang="en-US" sz="800" b="1">
                <a:latin typeface="Calibri" pitchFamily="34" charset="0"/>
              </a:rPr>
              <a:t>Rebgong</a:t>
            </a:r>
          </a:p>
        </p:txBody>
      </p:sp>
      <p:sp>
        <p:nvSpPr>
          <p:cNvPr id="32792" name="Text Box 75"/>
          <p:cNvSpPr txBox="1">
            <a:spLocks noChangeArrowheads="1"/>
          </p:cNvSpPr>
          <p:nvPr/>
        </p:nvSpPr>
        <p:spPr bwMode="auto">
          <a:xfrm>
            <a:off x="6477000" y="4267201"/>
            <a:ext cx="6096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Tagtse</a:t>
            </a:r>
          </a:p>
        </p:txBody>
      </p:sp>
      <p:sp>
        <p:nvSpPr>
          <p:cNvPr id="32793" name="Text Box 99"/>
          <p:cNvSpPr txBox="1">
            <a:spLocks noChangeArrowheads="1"/>
          </p:cNvSpPr>
          <p:nvPr/>
        </p:nvSpPr>
        <p:spPr bwMode="auto">
          <a:xfrm>
            <a:off x="5943600" y="3649663"/>
            <a:ext cx="609600" cy="214312"/>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Nagchu</a:t>
            </a:r>
          </a:p>
        </p:txBody>
      </p:sp>
      <p:sp>
        <p:nvSpPr>
          <p:cNvPr id="32794" name="Freeform 116"/>
          <p:cNvSpPr>
            <a:spLocks/>
          </p:cNvSpPr>
          <p:nvPr/>
        </p:nvSpPr>
        <p:spPr bwMode="auto">
          <a:xfrm>
            <a:off x="5037138" y="1897064"/>
            <a:ext cx="677862" cy="84137"/>
          </a:xfrm>
          <a:custGeom>
            <a:avLst/>
            <a:gdLst>
              <a:gd name="T0" fmla="*/ 2147483647 w 427"/>
              <a:gd name="T1" fmla="*/ 2147483647 h 53"/>
              <a:gd name="T2" fmla="*/ 0 w 427"/>
              <a:gd name="T3" fmla="*/ 0 h 53"/>
              <a:gd name="T4" fmla="*/ 0 60000 65536"/>
              <a:gd name="T5" fmla="*/ 0 60000 65536"/>
              <a:gd name="T6" fmla="*/ 0 w 427"/>
              <a:gd name="T7" fmla="*/ 0 h 53"/>
              <a:gd name="T8" fmla="*/ 427 w 427"/>
              <a:gd name="T9" fmla="*/ 53 h 53"/>
            </a:gdLst>
            <a:ahLst/>
            <a:cxnLst>
              <a:cxn ang="T4">
                <a:pos x="T0" y="T1"/>
              </a:cxn>
              <a:cxn ang="T5">
                <a:pos x="T2" y="T3"/>
              </a:cxn>
            </a:cxnLst>
            <a:rect l="T6" t="T7" r="T8" b="T9"/>
            <a:pathLst>
              <a:path w="427" h="53">
                <a:moveTo>
                  <a:pt x="427" y="53"/>
                </a:moveTo>
                <a:lnTo>
                  <a:pt x="0" y="0"/>
                </a:lnTo>
              </a:path>
            </a:pathLst>
          </a:custGeom>
          <a:noFill/>
          <a:ln w="9525">
            <a:solidFill>
              <a:schemeClr val="tx1"/>
            </a:solidFill>
            <a:round/>
            <a:headEnd type="none" w="med" len="med"/>
            <a:tailEnd type="none" w="med" len="med"/>
          </a:ln>
        </p:spPr>
        <p:txBody>
          <a:bodyPr wrap="none" anchor="ctr"/>
          <a:lstStyle/>
          <a:p>
            <a:endParaRPr lang="en-US"/>
          </a:p>
        </p:txBody>
      </p:sp>
      <p:sp>
        <p:nvSpPr>
          <p:cNvPr id="32795" name="Line 117"/>
          <p:cNvSpPr>
            <a:spLocks noChangeShapeType="1"/>
          </p:cNvSpPr>
          <p:nvPr/>
        </p:nvSpPr>
        <p:spPr bwMode="auto">
          <a:xfrm flipH="1">
            <a:off x="4495800" y="1905000"/>
            <a:ext cx="533400" cy="228600"/>
          </a:xfrm>
          <a:prstGeom prst="line">
            <a:avLst/>
          </a:prstGeom>
          <a:noFill/>
          <a:ln w="9525">
            <a:solidFill>
              <a:schemeClr val="tx1"/>
            </a:solidFill>
            <a:round/>
            <a:headEnd/>
            <a:tailEnd/>
          </a:ln>
        </p:spPr>
        <p:txBody>
          <a:bodyPr wrap="none" anchor="ctr"/>
          <a:lstStyle/>
          <a:p>
            <a:endParaRPr lang="en-US"/>
          </a:p>
        </p:txBody>
      </p:sp>
      <p:sp>
        <p:nvSpPr>
          <p:cNvPr id="32796" name="Line 118"/>
          <p:cNvSpPr>
            <a:spLocks noChangeShapeType="1"/>
          </p:cNvSpPr>
          <p:nvPr/>
        </p:nvSpPr>
        <p:spPr bwMode="auto">
          <a:xfrm>
            <a:off x="5715000" y="1981200"/>
            <a:ext cx="0" cy="609600"/>
          </a:xfrm>
          <a:prstGeom prst="line">
            <a:avLst/>
          </a:prstGeom>
          <a:noFill/>
          <a:ln w="9525">
            <a:solidFill>
              <a:schemeClr val="tx1"/>
            </a:solidFill>
            <a:round/>
            <a:headEnd/>
            <a:tailEnd/>
          </a:ln>
        </p:spPr>
        <p:txBody>
          <a:bodyPr wrap="none" anchor="ctr"/>
          <a:lstStyle/>
          <a:p>
            <a:endParaRPr lang="en-US"/>
          </a:p>
        </p:txBody>
      </p:sp>
      <p:sp>
        <p:nvSpPr>
          <p:cNvPr id="32797" name="Line 119"/>
          <p:cNvSpPr>
            <a:spLocks noChangeShapeType="1"/>
          </p:cNvSpPr>
          <p:nvPr/>
        </p:nvSpPr>
        <p:spPr bwMode="auto">
          <a:xfrm>
            <a:off x="5715000" y="2590800"/>
            <a:ext cx="0" cy="304800"/>
          </a:xfrm>
          <a:prstGeom prst="line">
            <a:avLst/>
          </a:prstGeom>
          <a:noFill/>
          <a:ln w="9525">
            <a:solidFill>
              <a:schemeClr val="tx1"/>
            </a:solidFill>
            <a:round/>
            <a:headEnd/>
            <a:tailEnd/>
          </a:ln>
        </p:spPr>
        <p:txBody>
          <a:bodyPr wrap="none" anchor="ctr"/>
          <a:lstStyle/>
          <a:p>
            <a:endParaRPr lang="en-US"/>
          </a:p>
        </p:txBody>
      </p:sp>
      <p:sp>
        <p:nvSpPr>
          <p:cNvPr id="32798" name="Line 120"/>
          <p:cNvSpPr>
            <a:spLocks noChangeShapeType="1"/>
          </p:cNvSpPr>
          <p:nvPr/>
        </p:nvSpPr>
        <p:spPr bwMode="auto">
          <a:xfrm>
            <a:off x="5715000" y="2895600"/>
            <a:ext cx="304800" cy="304800"/>
          </a:xfrm>
          <a:prstGeom prst="line">
            <a:avLst/>
          </a:prstGeom>
          <a:noFill/>
          <a:ln w="9525">
            <a:solidFill>
              <a:schemeClr val="tx1"/>
            </a:solidFill>
            <a:round/>
            <a:headEnd/>
            <a:tailEnd/>
          </a:ln>
        </p:spPr>
        <p:txBody>
          <a:bodyPr wrap="none" anchor="ctr"/>
          <a:lstStyle/>
          <a:p>
            <a:endParaRPr lang="en-US"/>
          </a:p>
        </p:txBody>
      </p:sp>
      <p:sp>
        <p:nvSpPr>
          <p:cNvPr id="32799" name="Line 121"/>
          <p:cNvSpPr>
            <a:spLocks noChangeShapeType="1"/>
          </p:cNvSpPr>
          <p:nvPr/>
        </p:nvSpPr>
        <p:spPr bwMode="auto">
          <a:xfrm flipV="1">
            <a:off x="6019800" y="3124200"/>
            <a:ext cx="152400" cy="76200"/>
          </a:xfrm>
          <a:prstGeom prst="line">
            <a:avLst/>
          </a:prstGeom>
          <a:noFill/>
          <a:ln w="9525">
            <a:solidFill>
              <a:schemeClr val="tx1"/>
            </a:solidFill>
            <a:round/>
            <a:headEnd/>
            <a:tailEnd/>
          </a:ln>
        </p:spPr>
        <p:txBody>
          <a:bodyPr wrap="none" anchor="ctr"/>
          <a:lstStyle/>
          <a:p>
            <a:endParaRPr lang="en-US"/>
          </a:p>
        </p:txBody>
      </p:sp>
      <p:sp>
        <p:nvSpPr>
          <p:cNvPr id="32800" name="Line 122"/>
          <p:cNvSpPr>
            <a:spLocks noChangeShapeType="1"/>
          </p:cNvSpPr>
          <p:nvPr/>
        </p:nvSpPr>
        <p:spPr bwMode="auto">
          <a:xfrm>
            <a:off x="6172200" y="3124200"/>
            <a:ext cx="381000" cy="228600"/>
          </a:xfrm>
          <a:prstGeom prst="line">
            <a:avLst/>
          </a:prstGeom>
          <a:noFill/>
          <a:ln w="9525">
            <a:solidFill>
              <a:schemeClr val="tx1"/>
            </a:solidFill>
            <a:round/>
            <a:headEnd/>
            <a:tailEnd/>
          </a:ln>
        </p:spPr>
        <p:txBody>
          <a:bodyPr wrap="none" anchor="ctr"/>
          <a:lstStyle/>
          <a:p>
            <a:endParaRPr lang="en-US"/>
          </a:p>
        </p:txBody>
      </p:sp>
      <p:sp>
        <p:nvSpPr>
          <p:cNvPr id="32801" name="Line 123"/>
          <p:cNvSpPr>
            <a:spLocks noChangeShapeType="1"/>
          </p:cNvSpPr>
          <p:nvPr/>
        </p:nvSpPr>
        <p:spPr bwMode="auto">
          <a:xfrm>
            <a:off x="6553200" y="3352800"/>
            <a:ext cx="533400" cy="76200"/>
          </a:xfrm>
          <a:prstGeom prst="line">
            <a:avLst/>
          </a:prstGeom>
          <a:noFill/>
          <a:ln w="9525">
            <a:solidFill>
              <a:schemeClr val="tx1"/>
            </a:solidFill>
            <a:round/>
            <a:headEnd/>
            <a:tailEnd/>
          </a:ln>
        </p:spPr>
        <p:txBody>
          <a:bodyPr wrap="none" anchor="ctr"/>
          <a:lstStyle/>
          <a:p>
            <a:endParaRPr lang="en-US"/>
          </a:p>
        </p:txBody>
      </p:sp>
      <p:sp>
        <p:nvSpPr>
          <p:cNvPr id="32802" name="Line 124"/>
          <p:cNvSpPr>
            <a:spLocks noChangeShapeType="1"/>
          </p:cNvSpPr>
          <p:nvPr/>
        </p:nvSpPr>
        <p:spPr bwMode="auto">
          <a:xfrm flipV="1">
            <a:off x="7086600" y="3352800"/>
            <a:ext cx="152400" cy="76200"/>
          </a:xfrm>
          <a:prstGeom prst="line">
            <a:avLst/>
          </a:prstGeom>
          <a:noFill/>
          <a:ln w="9525">
            <a:solidFill>
              <a:schemeClr val="tx1"/>
            </a:solidFill>
            <a:round/>
            <a:headEnd/>
            <a:tailEnd/>
          </a:ln>
        </p:spPr>
        <p:txBody>
          <a:bodyPr wrap="none" anchor="ctr"/>
          <a:lstStyle/>
          <a:p>
            <a:endParaRPr lang="en-US"/>
          </a:p>
        </p:txBody>
      </p:sp>
      <p:sp>
        <p:nvSpPr>
          <p:cNvPr id="32803" name="Line 125"/>
          <p:cNvSpPr>
            <a:spLocks noChangeShapeType="1"/>
          </p:cNvSpPr>
          <p:nvPr/>
        </p:nvSpPr>
        <p:spPr bwMode="auto">
          <a:xfrm>
            <a:off x="7239000" y="3352800"/>
            <a:ext cx="228600" cy="228600"/>
          </a:xfrm>
          <a:prstGeom prst="line">
            <a:avLst/>
          </a:prstGeom>
          <a:noFill/>
          <a:ln w="9525">
            <a:solidFill>
              <a:schemeClr val="tx1"/>
            </a:solidFill>
            <a:round/>
            <a:headEnd/>
            <a:tailEnd/>
          </a:ln>
        </p:spPr>
        <p:txBody>
          <a:bodyPr wrap="none" anchor="ctr"/>
          <a:lstStyle/>
          <a:p>
            <a:endParaRPr lang="en-US"/>
          </a:p>
        </p:txBody>
      </p:sp>
      <p:sp>
        <p:nvSpPr>
          <p:cNvPr id="32804" name="Line 126"/>
          <p:cNvSpPr>
            <a:spLocks noChangeShapeType="1"/>
          </p:cNvSpPr>
          <p:nvPr/>
        </p:nvSpPr>
        <p:spPr bwMode="auto">
          <a:xfrm>
            <a:off x="7467600" y="3581400"/>
            <a:ext cx="228600" cy="76200"/>
          </a:xfrm>
          <a:prstGeom prst="line">
            <a:avLst/>
          </a:prstGeom>
          <a:noFill/>
          <a:ln w="9525">
            <a:solidFill>
              <a:schemeClr val="tx1"/>
            </a:solidFill>
            <a:round/>
            <a:headEnd/>
            <a:tailEnd/>
          </a:ln>
        </p:spPr>
        <p:txBody>
          <a:bodyPr wrap="none" anchor="ctr"/>
          <a:lstStyle/>
          <a:p>
            <a:endParaRPr lang="en-US"/>
          </a:p>
        </p:txBody>
      </p:sp>
      <p:sp>
        <p:nvSpPr>
          <p:cNvPr id="32805" name="Line 127"/>
          <p:cNvSpPr>
            <a:spLocks noChangeShapeType="1"/>
          </p:cNvSpPr>
          <p:nvPr/>
        </p:nvSpPr>
        <p:spPr bwMode="auto">
          <a:xfrm flipV="1">
            <a:off x="7696200" y="3657600"/>
            <a:ext cx="228600" cy="0"/>
          </a:xfrm>
          <a:prstGeom prst="line">
            <a:avLst/>
          </a:prstGeom>
          <a:noFill/>
          <a:ln w="9525">
            <a:solidFill>
              <a:schemeClr val="tx1"/>
            </a:solidFill>
            <a:round/>
            <a:headEnd/>
            <a:tailEnd/>
          </a:ln>
        </p:spPr>
        <p:txBody>
          <a:bodyPr wrap="none" anchor="ctr"/>
          <a:lstStyle/>
          <a:p>
            <a:endParaRPr lang="en-US"/>
          </a:p>
        </p:txBody>
      </p:sp>
      <p:sp>
        <p:nvSpPr>
          <p:cNvPr id="32806" name="Line 128"/>
          <p:cNvSpPr>
            <a:spLocks noChangeShapeType="1"/>
          </p:cNvSpPr>
          <p:nvPr/>
        </p:nvSpPr>
        <p:spPr bwMode="auto">
          <a:xfrm flipV="1">
            <a:off x="7924800" y="3429000"/>
            <a:ext cx="152400" cy="228600"/>
          </a:xfrm>
          <a:prstGeom prst="line">
            <a:avLst/>
          </a:prstGeom>
          <a:noFill/>
          <a:ln w="9525">
            <a:solidFill>
              <a:schemeClr val="tx1"/>
            </a:solidFill>
            <a:round/>
            <a:headEnd/>
            <a:tailEnd/>
          </a:ln>
        </p:spPr>
        <p:txBody>
          <a:bodyPr wrap="none" anchor="ctr"/>
          <a:lstStyle/>
          <a:p>
            <a:endParaRPr lang="en-US"/>
          </a:p>
        </p:txBody>
      </p:sp>
      <p:sp>
        <p:nvSpPr>
          <p:cNvPr id="32807" name="Line 129"/>
          <p:cNvSpPr>
            <a:spLocks noChangeShapeType="1"/>
          </p:cNvSpPr>
          <p:nvPr/>
        </p:nvSpPr>
        <p:spPr bwMode="auto">
          <a:xfrm flipV="1">
            <a:off x="8077200" y="3276600"/>
            <a:ext cx="76200" cy="152400"/>
          </a:xfrm>
          <a:prstGeom prst="line">
            <a:avLst/>
          </a:prstGeom>
          <a:noFill/>
          <a:ln w="9525">
            <a:solidFill>
              <a:schemeClr val="tx1"/>
            </a:solidFill>
            <a:round/>
            <a:headEnd/>
            <a:tailEnd/>
          </a:ln>
        </p:spPr>
        <p:txBody>
          <a:bodyPr wrap="none" anchor="ctr"/>
          <a:lstStyle/>
          <a:p>
            <a:endParaRPr lang="en-US"/>
          </a:p>
        </p:txBody>
      </p:sp>
      <p:sp>
        <p:nvSpPr>
          <p:cNvPr id="32808" name="Line 130"/>
          <p:cNvSpPr>
            <a:spLocks noChangeShapeType="1"/>
          </p:cNvSpPr>
          <p:nvPr/>
        </p:nvSpPr>
        <p:spPr bwMode="auto">
          <a:xfrm flipV="1">
            <a:off x="8610600" y="4495800"/>
            <a:ext cx="76200" cy="152400"/>
          </a:xfrm>
          <a:prstGeom prst="line">
            <a:avLst/>
          </a:prstGeom>
          <a:noFill/>
          <a:ln w="9525">
            <a:solidFill>
              <a:schemeClr val="tx1"/>
            </a:solidFill>
            <a:round/>
            <a:headEnd/>
            <a:tailEnd/>
          </a:ln>
        </p:spPr>
        <p:txBody>
          <a:bodyPr wrap="none" anchor="ctr"/>
          <a:lstStyle/>
          <a:p>
            <a:endParaRPr lang="en-US"/>
          </a:p>
        </p:txBody>
      </p:sp>
      <p:sp>
        <p:nvSpPr>
          <p:cNvPr id="32809" name="Line 131"/>
          <p:cNvSpPr>
            <a:spLocks noChangeShapeType="1"/>
          </p:cNvSpPr>
          <p:nvPr/>
        </p:nvSpPr>
        <p:spPr bwMode="auto">
          <a:xfrm flipH="1" flipV="1">
            <a:off x="8610600" y="4114800"/>
            <a:ext cx="76200" cy="381000"/>
          </a:xfrm>
          <a:prstGeom prst="line">
            <a:avLst/>
          </a:prstGeom>
          <a:noFill/>
          <a:ln w="9525">
            <a:solidFill>
              <a:schemeClr val="tx1"/>
            </a:solidFill>
            <a:round/>
            <a:headEnd/>
            <a:tailEnd/>
          </a:ln>
        </p:spPr>
        <p:txBody>
          <a:bodyPr wrap="none" anchor="ctr"/>
          <a:lstStyle/>
          <a:p>
            <a:endParaRPr lang="en-US"/>
          </a:p>
        </p:txBody>
      </p:sp>
      <p:sp>
        <p:nvSpPr>
          <p:cNvPr id="32810" name="Line 132"/>
          <p:cNvSpPr>
            <a:spLocks noChangeShapeType="1"/>
          </p:cNvSpPr>
          <p:nvPr/>
        </p:nvSpPr>
        <p:spPr bwMode="auto">
          <a:xfrm flipH="1" flipV="1">
            <a:off x="8534400" y="3810000"/>
            <a:ext cx="76200" cy="152400"/>
          </a:xfrm>
          <a:prstGeom prst="line">
            <a:avLst/>
          </a:prstGeom>
          <a:noFill/>
          <a:ln w="9525">
            <a:solidFill>
              <a:schemeClr val="tx1"/>
            </a:solidFill>
            <a:round/>
            <a:headEnd/>
            <a:tailEnd/>
          </a:ln>
        </p:spPr>
        <p:txBody>
          <a:bodyPr wrap="none" anchor="ctr"/>
          <a:lstStyle/>
          <a:p>
            <a:endParaRPr lang="en-US"/>
          </a:p>
        </p:txBody>
      </p:sp>
      <p:sp>
        <p:nvSpPr>
          <p:cNvPr id="32811" name="Line 133"/>
          <p:cNvSpPr>
            <a:spLocks noChangeShapeType="1"/>
          </p:cNvSpPr>
          <p:nvPr/>
        </p:nvSpPr>
        <p:spPr bwMode="auto">
          <a:xfrm flipH="1" flipV="1">
            <a:off x="8382000" y="3581400"/>
            <a:ext cx="152400" cy="228600"/>
          </a:xfrm>
          <a:prstGeom prst="line">
            <a:avLst/>
          </a:prstGeom>
          <a:noFill/>
          <a:ln w="9525">
            <a:solidFill>
              <a:schemeClr val="tx1"/>
            </a:solidFill>
            <a:round/>
            <a:headEnd/>
            <a:tailEnd/>
          </a:ln>
        </p:spPr>
        <p:txBody>
          <a:bodyPr wrap="none" anchor="ctr"/>
          <a:lstStyle/>
          <a:p>
            <a:endParaRPr lang="en-US"/>
          </a:p>
        </p:txBody>
      </p:sp>
      <p:sp>
        <p:nvSpPr>
          <p:cNvPr id="32812" name="Line 134"/>
          <p:cNvSpPr>
            <a:spLocks noChangeShapeType="1"/>
          </p:cNvSpPr>
          <p:nvPr/>
        </p:nvSpPr>
        <p:spPr bwMode="auto">
          <a:xfrm flipV="1">
            <a:off x="8382000" y="3429000"/>
            <a:ext cx="0" cy="152400"/>
          </a:xfrm>
          <a:prstGeom prst="line">
            <a:avLst/>
          </a:prstGeom>
          <a:noFill/>
          <a:ln w="9525">
            <a:solidFill>
              <a:schemeClr val="tx1"/>
            </a:solidFill>
            <a:round/>
            <a:headEnd/>
            <a:tailEnd/>
          </a:ln>
        </p:spPr>
        <p:txBody>
          <a:bodyPr wrap="none" anchor="ctr"/>
          <a:lstStyle/>
          <a:p>
            <a:endParaRPr lang="en-US"/>
          </a:p>
        </p:txBody>
      </p:sp>
      <p:sp>
        <p:nvSpPr>
          <p:cNvPr id="32813" name="Line 135"/>
          <p:cNvSpPr>
            <a:spLocks noChangeShapeType="1"/>
          </p:cNvSpPr>
          <p:nvPr/>
        </p:nvSpPr>
        <p:spPr bwMode="auto">
          <a:xfrm flipH="1" flipV="1">
            <a:off x="8153400" y="3276600"/>
            <a:ext cx="228600" cy="152400"/>
          </a:xfrm>
          <a:prstGeom prst="line">
            <a:avLst/>
          </a:prstGeom>
          <a:noFill/>
          <a:ln w="9525">
            <a:solidFill>
              <a:schemeClr val="tx1"/>
            </a:solidFill>
            <a:round/>
            <a:headEnd/>
            <a:tailEnd/>
          </a:ln>
        </p:spPr>
        <p:txBody>
          <a:bodyPr wrap="none" anchor="ctr"/>
          <a:lstStyle/>
          <a:p>
            <a:endParaRPr lang="en-US"/>
          </a:p>
        </p:txBody>
      </p:sp>
      <p:sp>
        <p:nvSpPr>
          <p:cNvPr id="32814" name="Line 136"/>
          <p:cNvSpPr>
            <a:spLocks noChangeShapeType="1"/>
          </p:cNvSpPr>
          <p:nvPr/>
        </p:nvSpPr>
        <p:spPr bwMode="auto">
          <a:xfrm flipH="1">
            <a:off x="4038600" y="2133600"/>
            <a:ext cx="457200" cy="152400"/>
          </a:xfrm>
          <a:prstGeom prst="line">
            <a:avLst/>
          </a:prstGeom>
          <a:noFill/>
          <a:ln w="9525">
            <a:solidFill>
              <a:schemeClr val="tx1"/>
            </a:solidFill>
            <a:round/>
            <a:headEnd/>
            <a:tailEnd/>
          </a:ln>
        </p:spPr>
        <p:txBody>
          <a:bodyPr wrap="none" anchor="ctr"/>
          <a:lstStyle/>
          <a:p>
            <a:endParaRPr lang="en-US"/>
          </a:p>
        </p:txBody>
      </p:sp>
      <p:sp>
        <p:nvSpPr>
          <p:cNvPr id="32815" name="Line 137"/>
          <p:cNvSpPr>
            <a:spLocks noChangeShapeType="1"/>
          </p:cNvSpPr>
          <p:nvPr/>
        </p:nvSpPr>
        <p:spPr bwMode="auto">
          <a:xfrm flipH="1" flipV="1">
            <a:off x="3657600" y="2209800"/>
            <a:ext cx="381000" cy="76200"/>
          </a:xfrm>
          <a:prstGeom prst="line">
            <a:avLst/>
          </a:prstGeom>
          <a:noFill/>
          <a:ln w="9525">
            <a:solidFill>
              <a:schemeClr val="tx1"/>
            </a:solidFill>
            <a:round/>
            <a:headEnd/>
            <a:tailEnd/>
          </a:ln>
        </p:spPr>
        <p:txBody>
          <a:bodyPr wrap="none" anchor="ctr"/>
          <a:lstStyle/>
          <a:p>
            <a:endParaRPr lang="en-US"/>
          </a:p>
        </p:txBody>
      </p:sp>
      <p:sp>
        <p:nvSpPr>
          <p:cNvPr id="32816" name="Line 138"/>
          <p:cNvSpPr>
            <a:spLocks noChangeShapeType="1"/>
          </p:cNvSpPr>
          <p:nvPr/>
        </p:nvSpPr>
        <p:spPr bwMode="auto">
          <a:xfrm flipV="1">
            <a:off x="3657600" y="2133600"/>
            <a:ext cx="0" cy="76200"/>
          </a:xfrm>
          <a:prstGeom prst="line">
            <a:avLst/>
          </a:prstGeom>
          <a:noFill/>
          <a:ln w="9525">
            <a:solidFill>
              <a:schemeClr val="tx1"/>
            </a:solidFill>
            <a:round/>
            <a:headEnd/>
            <a:tailEnd/>
          </a:ln>
        </p:spPr>
        <p:txBody>
          <a:bodyPr wrap="none" anchor="ctr"/>
          <a:lstStyle/>
          <a:p>
            <a:endParaRPr lang="en-US"/>
          </a:p>
        </p:txBody>
      </p:sp>
      <p:sp>
        <p:nvSpPr>
          <p:cNvPr id="32817" name="Line 139"/>
          <p:cNvSpPr>
            <a:spLocks noChangeShapeType="1"/>
          </p:cNvSpPr>
          <p:nvPr/>
        </p:nvSpPr>
        <p:spPr bwMode="auto">
          <a:xfrm flipH="1">
            <a:off x="3505200" y="2133600"/>
            <a:ext cx="152400" cy="0"/>
          </a:xfrm>
          <a:prstGeom prst="line">
            <a:avLst/>
          </a:prstGeom>
          <a:noFill/>
          <a:ln w="9525">
            <a:solidFill>
              <a:schemeClr val="tx1"/>
            </a:solidFill>
            <a:round/>
            <a:headEnd/>
            <a:tailEnd/>
          </a:ln>
        </p:spPr>
        <p:txBody>
          <a:bodyPr wrap="none" anchor="ctr"/>
          <a:lstStyle/>
          <a:p>
            <a:endParaRPr lang="en-US"/>
          </a:p>
        </p:txBody>
      </p:sp>
      <p:sp>
        <p:nvSpPr>
          <p:cNvPr id="32818" name="Line 140"/>
          <p:cNvSpPr>
            <a:spLocks noChangeShapeType="1"/>
          </p:cNvSpPr>
          <p:nvPr/>
        </p:nvSpPr>
        <p:spPr bwMode="auto">
          <a:xfrm>
            <a:off x="5715000" y="1981200"/>
            <a:ext cx="381000" cy="76200"/>
          </a:xfrm>
          <a:prstGeom prst="line">
            <a:avLst/>
          </a:prstGeom>
          <a:noFill/>
          <a:ln w="9525">
            <a:solidFill>
              <a:schemeClr val="tx1"/>
            </a:solidFill>
            <a:round/>
            <a:headEnd/>
            <a:tailEnd/>
          </a:ln>
        </p:spPr>
        <p:txBody>
          <a:bodyPr wrap="none" anchor="ctr"/>
          <a:lstStyle/>
          <a:p>
            <a:endParaRPr lang="en-US"/>
          </a:p>
        </p:txBody>
      </p:sp>
      <p:sp>
        <p:nvSpPr>
          <p:cNvPr id="32819" name="Line 141"/>
          <p:cNvSpPr>
            <a:spLocks noChangeShapeType="1"/>
          </p:cNvSpPr>
          <p:nvPr/>
        </p:nvSpPr>
        <p:spPr bwMode="auto">
          <a:xfrm flipV="1">
            <a:off x="6096000" y="1905000"/>
            <a:ext cx="0" cy="152400"/>
          </a:xfrm>
          <a:prstGeom prst="line">
            <a:avLst/>
          </a:prstGeom>
          <a:noFill/>
          <a:ln w="9525">
            <a:solidFill>
              <a:schemeClr val="tx1"/>
            </a:solidFill>
            <a:round/>
            <a:headEnd/>
            <a:tailEnd/>
          </a:ln>
        </p:spPr>
        <p:txBody>
          <a:bodyPr wrap="none" anchor="ctr"/>
          <a:lstStyle/>
          <a:p>
            <a:endParaRPr lang="en-US"/>
          </a:p>
        </p:txBody>
      </p:sp>
      <p:sp>
        <p:nvSpPr>
          <p:cNvPr id="32820" name="Line 142"/>
          <p:cNvSpPr>
            <a:spLocks noChangeShapeType="1"/>
          </p:cNvSpPr>
          <p:nvPr/>
        </p:nvSpPr>
        <p:spPr bwMode="auto">
          <a:xfrm flipH="1" flipV="1">
            <a:off x="6019800" y="1752600"/>
            <a:ext cx="76200" cy="152400"/>
          </a:xfrm>
          <a:prstGeom prst="line">
            <a:avLst/>
          </a:prstGeom>
          <a:noFill/>
          <a:ln w="9525">
            <a:solidFill>
              <a:schemeClr val="tx1"/>
            </a:solidFill>
            <a:round/>
            <a:headEnd/>
            <a:tailEnd/>
          </a:ln>
        </p:spPr>
        <p:txBody>
          <a:bodyPr wrap="none" anchor="ctr"/>
          <a:lstStyle/>
          <a:p>
            <a:endParaRPr lang="en-US"/>
          </a:p>
        </p:txBody>
      </p:sp>
      <p:sp>
        <p:nvSpPr>
          <p:cNvPr id="32821" name="Line 143"/>
          <p:cNvSpPr>
            <a:spLocks noChangeShapeType="1"/>
          </p:cNvSpPr>
          <p:nvPr/>
        </p:nvSpPr>
        <p:spPr bwMode="auto">
          <a:xfrm flipV="1">
            <a:off x="6019800" y="1676400"/>
            <a:ext cx="152400" cy="76200"/>
          </a:xfrm>
          <a:prstGeom prst="line">
            <a:avLst/>
          </a:prstGeom>
          <a:noFill/>
          <a:ln w="9525">
            <a:solidFill>
              <a:schemeClr val="tx1"/>
            </a:solidFill>
            <a:round/>
            <a:headEnd/>
            <a:tailEnd/>
          </a:ln>
        </p:spPr>
        <p:txBody>
          <a:bodyPr wrap="none" anchor="ctr"/>
          <a:lstStyle/>
          <a:p>
            <a:endParaRPr lang="en-US"/>
          </a:p>
        </p:txBody>
      </p:sp>
      <p:sp>
        <p:nvSpPr>
          <p:cNvPr id="32822" name="Line 144"/>
          <p:cNvSpPr>
            <a:spLocks noChangeShapeType="1"/>
          </p:cNvSpPr>
          <p:nvPr/>
        </p:nvSpPr>
        <p:spPr bwMode="auto">
          <a:xfrm flipH="1" flipV="1">
            <a:off x="5943600" y="1371600"/>
            <a:ext cx="228600" cy="304800"/>
          </a:xfrm>
          <a:prstGeom prst="line">
            <a:avLst/>
          </a:prstGeom>
          <a:noFill/>
          <a:ln w="9525">
            <a:solidFill>
              <a:schemeClr val="tx1"/>
            </a:solidFill>
            <a:round/>
            <a:headEnd/>
            <a:tailEnd/>
          </a:ln>
        </p:spPr>
        <p:txBody>
          <a:bodyPr wrap="none" anchor="ctr"/>
          <a:lstStyle/>
          <a:p>
            <a:endParaRPr lang="en-US"/>
          </a:p>
        </p:txBody>
      </p:sp>
      <p:sp>
        <p:nvSpPr>
          <p:cNvPr id="32823" name="Line 145"/>
          <p:cNvSpPr>
            <a:spLocks noChangeShapeType="1"/>
          </p:cNvSpPr>
          <p:nvPr/>
        </p:nvSpPr>
        <p:spPr bwMode="auto">
          <a:xfrm flipH="1" flipV="1">
            <a:off x="5867400" y="1219200"/>
            <a:ext cx="76200" cy="152400"/>
          </a:xfrm>
          <a:prstGeom prst="line">
            <a:avLst/>
          </a:prstGeom>
          <a:noFill/>
          <a:ln w="9525">
            <a:solidFill>
              <a:schemeClr val="tx1"/>
            </a:solidFill>
            <a:round/>
            <a:headEnd/>
            <a:tailEnd/>
          </a:ln>
        </p:spPr>
        <p:txBody>
          <a:bodyPr wrap="none" anchor="ctr"/>
          <a:lstStyle/>
          <a:p>
            <a:endParaRPr lang="en-US"/>
          </a:p>
        </p:txBody>
      </p:sp>
      <p:sp>
        <p:nvSpPr>
          <p:cNvPr id="32824" name="Line 146"/>
          <p:cNvSpPr>
            <a:spLocks noChangeShapeType="1"/>
          </p:cNvSpPr>
          <p:nvPr/>
        </p:nvSpPr>
        <p:spPr bwMode="auto">
          <a:xfrm flipV="1">
            <a:off x="5867400" y="914400"/>
            <a:ext cx="609600" cy="304800"/>
          </a:xfrm>
          <a:prstGeom prst="line">
            <a:avLst/>
          </a:prstGeom>
          <a:noFill/>
          <a:ln w="9525">
            <a:solidFill>
              <a:schemeClr val="tx1"/>
            </a:solidFill>
            <a:round/>
            <a:headEnd/>
            <a:tailEnd/>
          </a:ln>
        </p:spPr>
        <p:txBody>
          <a:bodyPr wrap="none" anchor="ctr"/>
          <a:lstStyle/>
          <a:p>
            <a:endParaRPr lang="en-US"/>
          </a:p>
        </p:txBody>
      </p:sp>
      <p:sp>
        <p:nvSpPr>
          <p:cNvPr id="32825" name="Line 147"/>
          <p:cNvSpPr>
            <a:spLocks noChangeShapeType="1"/>
          </p:cNvSpPr>
          <p:nvPr/>
        </p:nvSpPr>
        <p:spPr bwMode="auto">
          <a:xfrm flipV="1">
            <a:off x="6477000" y="838200"/>
            <a:ext cx="533400" cy="76200"/>
          </a:xfrm>
          <a:prstGeom prst="line">
            <a:avLst/>
          </a:prstGeom>
          <a:noFill/>
          <a:ln w="9525">
            <a:solidFill>
              <a:schemeClr val="tx1"/>
            </a:solidFill>
            <a:round/>
            <a:headEnd/>
            <a:tailEnd/>
          </a:ln>
        </p:spPr>
        <p:txBody>
          <a:bodyPr wrap="none" anchor="ctr"/>
          <a:lstStyle/>
          <a:p>
            <a:endParaRPr lang="en-US"/>
          </a:p>
        </p:txBody>
      </p:sp>
      <p:sp>
        <p:nvSpPr>
          <p:cNvPr id="32826" name="Line 148"/>
          <p:cNvSpPr>
            <a:spLocks noChangeShapeType="1"/>
          </p:cNvSpPr>
          <p:nvPr/>
        </p:nvSpPr>
        <p:spPr bwMode="auto">
          <a:xfrm>
            <a:off x="7010400" y="838200"/>
            <a:ext cx="228600" cy="0"/>
          </a:xfrm>
          <a:prstGeom prst="line">
            <a:avLst/>
          </a:prstGeom>
          <a:noFill/>
          <a:ln w="9525">
            <a:solidFill>
              <a:schemeClr val="tx1"/>
            </a:solidFill>
            <a:round/>
            <a:headEnd/>
            <a:tailEnd/>
          </a:ln>
        </p:spPr>
        <p:txBody>
          <a:bodyPr wrap="none" anchor="ctr"/>
          <a:lstStyle/>
          <a:p>
            <a:endParaRPr lang="en-US"/>
          </a:p>
        </p:txBody>
      </p:sp>
      <p:sp>
        <p:nvSpPr>
          <p:cNvPr id="32827" name="Line 149"/>
          <p:cNvSpPr>
            <a:spLocks noChangeShapeType="1"/>
          </p:cNvSpPr>
          <p:nvPr/>
        </p:nvSpPr>
        <p:spPr bwMode="auto">
          <a:xfrm>
            <a:off x="7239000" y="838200"/>
            <a:ext cx="533400" cy="304800"/>
          </a:xfrm>
          <a:prstGeom prst="line">
            <a:avLst/>
          </a:prstGeom>
          <a:noFill/>
          <a:ln w="9525">
            <a:solidFill>
              <a:schemeClr val="tx1"/>
            </a:solidFill>
            <a:round/>
            <a:headEnd/>
            <a:tailEnd/>
          </a:ln>
        </p:spPr>
        <p:txBody>
          <a:bodyPr wrap="none" anchor="ctr"/>
          <a:lstStyle/>
          <a:p>
            <a:endParaRPr lang="en-US"/>
          </a:p>
        </p:txBody>
      </p:sp>
      <p:sp>
        <p:nvSpPr>
          <p:cNvPr id="32828" name="Line 150"/>
          <p:cNvSpPr>
            <a:spLocks noChangeShapeType="1"/>
          </p:cNvSpPr>
          <p:nvPr/>
        </p:nvSpPr>
        <p:spPr bwMode="auto">
          <a:xfrm flipV="1">
            <a:off x="7772400" y="838200"/>
            <a:ext cx="0" cy="304800"/>
          </a:xfrm>
          <a:prstGeom prst="line">
            <a:avLst/>
          </a:prstGeom>
          <a:noFill/>
          <a:ln w="9525">
            <a:solidFill>
              <a:schemeClr val="tx1"/>
            </a:solidFill>
            <a:round/>
            <a:headEnd/>
            <a:tailEnd/>
          </a:ln>
        </p:spPr>
        <p:txBody>
          <a:bodyPr wrap="none" anchor="ctr"/>
          <a:lstStyle/>
          <a:p>
            <a:endParaRPr lang="en-US"/>
          </a:p>
        </p:txBody>
      </p:sp>
      <p:sp>
        <p:nvSpPr>
          <p:cNvPr id="32829" name="Line 151"/>
          <p:cNvSpPr>
            <a:spLocks noChangeShapeType="1"/>
          </p:cNvSpPr>
          <p:nvPr/>
        </p:nvSpPr>
        <p:spPr bwMode="auto">
          <a:xfrm>
            <a:off x="7772400" y="838200"/>
            <a:ext cx="304800" cy="76200"/>
          </a:xfrm>
          <a:prstGeom prst="line">
            <a:avLst/>
          </a:prstGeom>
          <a:noFill/>
          <a:ln w="9525">
            <a:solidFill>
              <a:schemeClr val="tx1"/>
            </a:solidFill>
            <a:round/>
            <a:headEnd/>
            <a:tailEnd/>
          </a:ln>
        </p:spPr>
        <p:txBody>
          <a:bodyPr wrap="none" anchor="ctr"/>
          <a:lstStyle/>
          <a:p>
            <a:endParaRPr lang="en-US"/>
          </a:p>
        </p:txBody>
      </p:sp>
      <p:sp>
        <p:nvSpPr>
          <p:cNvPr id="32830" name="Line 152"/>
          <p:cNvSpPr>
            <a:spLocks noChangeShapeType="1"/>
          </p:cNvSpPr>
          <p:nvPr/>
        </p:nvSpPr>
        <p:spPr bwMode="auto">
          <a:xfrm flipV="1">
            <a:off x="8153400" y="838200"/>
            <a:ext cx="152400" cy="76200"/>
          </a:xfrm>
          <a:prstGeom prst="line">
            <a:avLst/>
          </a:prstGeom>
          <a:noFill/>
          <a:ln w="9525">
            <a:solidFill>
              <a:schemeClr val="tx1"/>
            </a:solidFill>
            <a:round/>
            <a:headEnd/>
            <a:tailEnd/>
          </a:ln>
        </p:spPr>
        <p:txBody>
          <a:bodyPr wrap="none" anchor="ctr"/>
          <a:lstStyle/>
          <a:p>
            <a:endParaRPr lang="en-US"/>
          </a:p>
        </p:txBody>
      </p:sp>
      <p:sp>
        <p:nvSpPr>
          <p:cNvPr id="32831" name="Line 153"/>
          <p:cNvSpPr>
            <a:spLocks noChangeShapeType="1"/>
          </p:cNvSpPr>
          <p:nvPr/>
        </p:nvSpPr>
        <p:spPr bwMode="auto">
          <a:xfrm>
            <a:off x="8305800" y="838200"/>
            <a:ext cx="457200" cy="228600"/>
          </a:xfrm>
          <a:prstGeom prst="line">
            <a:avLst/>
          </a:prstGeom>
          <a:noFill/>
          <a:ln w="9525">
            <a:solidFill>
              <a:schemeClr val="tx1"/>
            </a:solidFill>
            <a:round/>
            <a:headEnd/>
            <a:tailEnd/>
          </a:ln>
        </p:spPr>
        <p:txBody>
          <a:bodyPr wrap="none" anchor="ctr"/>
          <a:lstStyle/>
          <a:p>
            <a:endParaRPr lang="en-US"/>
          </a:p>
        </p:txBody>
      </p:sp>
      <p:sp>
        <p:nvSpPr>
          <p:cNvPr id="32832" name="Line 154"/>
          <p:cNvSpPr>
            <a:spLocks noChangeShapeType="1"/>
          </p:cNvSpPr>
          <p:nvPr/>
        </p:nvSpPr>
        <p:spPr bwMode="auto">
          <a:xfrm>
            <a:off x="8763000" y="1066800"/>
            <a:ext cx="228600" cy="152400"/>
          </a:xfrm>
          <a:prstGeom prst="line">
            <a:avLst/>
          </a:prstGeom>
          <a:noFill/>
          <a:ln w="9525">
            <a:solidFill>
              <a:schemeClr val="tx1"/>
            </a:solidFill>
            <a:round/>
            <a:headEnd/>
            <a:tailEnd/>
          </a:ln>
        </p:spPr>
        <p:txBody>
          <a:bodyPr wrap="none" anchor="ctr"/>
          <a:lstStyle/>
          <a:p>
            <a:endParaRPr lang="en-US"/>
          </a:p>
        </p:txBody>
      </p:sp>
      <p:sp>
        <p:nvSpPr>
          <p:cNvPr id="32833" name="Line 155"/>
          <p:cNvSpPr>
            <a:spLocks noChangeShapeType="1"/>
          </p:cNvSpPr>
          <p:nvPr/>
        </p:nvSpPr>
        <p:spPr bwMode="auto">
          <a:xfrm flipH="1" flipV="1">
            <a:off x="8305800" y="2743200"/>
            <a:ext cx="76200" cy="76200"/>
          </a:xfrm>
          <a:prstGeom prst="line">
            <a:avLst/>
          </a:prstGeom>
          <a:noFill/>
          <a:ln w="9525">
            <a:solidFill>
              <a:schemeClr val="tx1"/>
            </a:solidFill>
            <a:round/>
            <a:headEnd/>
            <a:tailEnd/>
          </a:ln>
        </p:spPr>
        <p:txBody>
          <a:bodyPr wrap="none" anchor="ctr"/>
          <a:lstStyle/>
          <a:p>
            <a:endParaRPr lang="en-US"/>
          </a:p>
        </p:txBody>
      </p:sp>
      <p:sp>
        <p:nvSpPr>
          <p:cNvPr id="32834" name="Line 156"/>
          <p:cNvSpPr>
            <a:spLocks noChangeShapeType="1"/>
          </p:cNvSpPr>
          <p:nvPr/>
        </p:nvSpPr>
        <p:spPr bwMode="auto">
          <a:xfrm flipH="1" flipV="1">
            <a:off x="9067800" y="4876800"/>
            <a:ext cx="152400" cy="152400"/>
          </a:xfrm>
          <a:prstGeom prst="line">
            <a:avLst/>
          </a:prstGeom>
          <a:noFill/>
          <a:ln w="9525">
            <a:solidFill>
              <a:schemeClr val="tx1"/>
            </a:solidFill>
            <a:round/>
            <a:headEnd/>
            <a:tailEnd/>
          </a:ln>
        </p:spPr>
        <p:txBody>
          <a:bodyPr wrap="none" anchor="ctr"/>
          <a:lstStyle/>
          <a:p>
            <a:endParaRPr lang="en-US"/>
          </a:p>
        </p:txBody>
      </p:sp>
      <p:sp>
        <p:nvSpPr>
          <p:cNvPr id="32835" name="Line 157"/>
          <p:cNvSpPr>
            <a:spLocks noChangeShapeType="1"/>
          </p:cNvSpPr>
          <p:nvPr/>
        </p:nvSpPr>
        <p:spPr bwMode="auto">
          <a:xfrm flipV="1">
            <a:off x="9067800" y="4800600"/>
            <a:ext cx="76200" cy="76200"/>
          </a:xfrm>
          <a:prstGeom prst="line">
            <a:avLst/>
          </a:prstGeom>
          <a:noFill/>
          <a:ln w="9525">
            <a:solidFill>
              <a:schemeClr val="tx1"/>
            </a:solidFill>
            <a:round/>
            <a:headEnd/>
            <a:tailEnd/>
          </a:ln>
        </p:spPr>
        <p:txBody>
          <a:bodyPr wrap="none" anchor="ctr"/>
          <a:lstStyle/>
          <a:p>
            <a:endParaRPr lang="en-US"/>
          </a:p>
        </p:txBody>
      </p:sp>
      <p:sp>
        <p:nvSpPr>
          <p:cNvPr id="32836" name="Line 158"/>
          <p:cNvSpPr>
            <a:spLocks noChangeShapeType="1"/>
          </p:cNvSpPr>
          <p:nvPr/>
        </p:nvSpPr>
        <p:spPr bwMode="auto">
          <a:xfrm flipH="1" flipV="1">
            <a:off x="8915400" y="4648200"/>
            <a:ext cx="228600" cy="152400"/>
          </a:xfrm>
          <a:prstGeom prst="line">
            <a:avLst/>
          </a:prstGeom>
          <a:noFill/>
          <a:ln w="9525">
            <a:solidFill>
              <a:schemeClr val="tx1"/>
            </a:solidFill>
            <a:round/>
            <a:headEnd/>
            <a:tailEnd/>
          </a:ln>
        </p:spPr>
        <p:txBody>
          <a:bodyPr wrap="none" anchor="ctr"/>
          <a:lstStyle/>
          <a:p>
            <a:endParaRPr lang="en-US"/>
          </a:p>
        </p:txBody>
      </p:sp>
      <p:sp>
        <p:nvSpPr>
          <p:cNvPr id="32837" name="Line 159"/>
          <p:cNvSpPr>
            <a:spLocks noChangeShapeType="1"/>
          </p:cNvSpPr>
          <p:nvPr/>
        </p:nvSpPr>
        <p:spPr bwMode="auto">
          <a:xfrm flipH="1">
            <a:off x="8839200" y="4648200"/>
            <a:ext cx="76200" cy="152400"/>
          </a:xfrm>
          <a:prstGeom prst="line">
            <a:avLst/>
          </a:prstGeom>
          <a:noFill/>
          <a:ln w="9525">
            <a:solidFill>
              <a:schemeClr val="tx1"/>
            </a:solidFill>
            <a:round/>
            <a:headEnd/>
            <a:tailEnd/>
          </a:ln>
        </p:spPr>
        <p:txBody>
          <a:bodyPr wrap="none" anchor="ctr"/>
          <a:lstStyle/>
          <a:p>
            <a:endParaRPr lang="en-US"/>
          </a:p>
        </p:txBody>
      </p:sp>
      <p:sp>
        <p:nvSpPr>
          <p:cNvPr id="32838" name="Line 160"/>
          <p:cNvSpPr>
            <a:spLocks noChangeShapeType="1"/>
          </p:cNvSpPr>
          <p:nvPr/>
        </p:nvSpPr>
        <p:spPr bwMode="auto">
          <a:xfrm>
            <a:off x="8839200" y="4800600"/>
            <a:ext cx="0" cy="76200"/>
          </a:xfrm>
          <a:prstGeom prst="line">
            <a:avLst/>
          </a:prstGeom>
          <a:noFill/>
          <a:ln w="9525">
            <a:solidFill>
              <a:schemeClr val="tx1"/>
            </a:solidFill>
            <a:round/>
            <a:headEnd/>
            <a:tailEnd/>
          </a:ln>
        </p:spPr>
        <p:txBody>
          <a:bodyPr wrap="none" anchor="ctr"/>
          <a:lstStyle/>
          <a:p>
            <a:endParaRPr lang="en-US"/>
          </a:p>
        </p:txBody>
      </p:sp>
      <p:sp>
        <p:nvSpPr>
          <p:cNvPr id="32839" name="Line 161"/>
          <p:cNvSpPr>
            <a:spLocks noChangeShapeType="1"/>
          </p:cNvSpPr>
          <p:nvPr/>
        </p:nvSpPr>
        <p:spPr bwMode="auto">
          <a:xfrm flipH="1" flipV="1">
            <a:off x="8610600" y="4800600"/>
            <a:ext cx="152400" cy="76200"/>
          </a:xfrm>
          <a:prstGeom prst="line">
            <a:avLst/>
          </a:prstGeom>
          <a:noFill/>
          <a:ln w="9525">
            <a:solidFill>
              <a:schemeClr val="tx1"/>
            </a:solidFill>
            <a:round/>
            <a:headEnd/>
            <a:tailEnd/>
          </a:ln>
        </p:spPr>
        <p:txBody>
          <a:bodyPr wrap="none" anchor="ctr"/>
          <a:lstStyle/>
          <a:p>
            <a:endParaRPr lang="en-US"/>
          </a:p>
        </p:txBody>
      </p:sp>
      <p:sp>
        <p:nvSpPr>
          <p:cNvPr id="32840" name="Line 162"/>
          <p:cNvSpPr>
            <a:spLocks noChangeShapeType="1"/>
          </p:cNvSpPr>
          <p:nvPr/>
        </p:nvSpPr>
        <p:spPr bwMode="auto">
          <a:xfrm flipH="1">
            <a:off x="8077200" y="914400"/>
            <a:ext cx="76200" cy="0"/>
          </a:xfrm>
          <a:prstGeom prst="line">
            <a:avLst/>
          </a:prstGeom>
          <a:noFill/>
          <a:ln w="9525">
            <a:solidFill>
              <a:schemeClr val="tx1"/>
            </a:solidFill>
            <a:round/>
            <a:headEnd/>
            <a:tailEnd/>
          </a:ln>
        </p:spPr>
        <p:txBody>
          <a:bodyPr wrap="none" anchor="ctr"/>
          <a:lstStyle/>
          <a:p>
            <a:endParaRPr lang="en-US"/>
          </a:p>
        </p:txBody>
      </p:sp>
      <p:sp>
        <p:nvSpPr>
          <p:cNvPr id="32841" name="Line 163"/>
          <p:cNvSpPr>
            <a:spLocks noChangeShapeType="1"/>
          </p:cNvSpPr>
          <p:nvPr/>
        </p:nvSpPr>
        <p:spPr bwMode="auto">
          <a:xfrm>
            <a:off x="8991600" y="1219200"/>
            <a:ext cx="228600" cy="76200"/>
          </a:xfrm>
          <a:prstGeom prst="line">
            <a:avLst/>
          </a:prstGeom>
          <a:noFill/>
          <a:ln w="9525">
            <a:solidFill>
              <a:schemeClr val="tx1"/>
            </a:solidFill>
            <a:round/>
            <a:headEnd/>
            <a:tailEnd/>
          </a:ln>
        </p:spPr>
        <p:txBody>
          <a:bodyPr wrap="none" anchor="ctr"/>
          <a:lstStyle/>
          <a:p>
            <a:endParaRPr lang="en-US"/>
          </a:p>
        </p:txBody>
      </p:sp>
      <p:sp>
        <p:nvSpPr>
          <p:cNvPr id="32842" name="Line 164"/>
          <p:cNvSpPr>
            <a:spLocks noChangeShapeType="1"/>
          </p:cNvSpPr>
          <p:nvPr/>
        </p:nvSpPr>
        <p:spPr bwMode="auto">
          <a:xfrm flipH="1">
            <a:off x="3352800" y="2133600"/>
            <a:ext cx="152400" cy="76200"/>
          </a:xfrm>
          <a:prstGeom prst="line">
            <a:avLst/>
          </a:prstGeom>
          <a:noFill/>
          <a:ln w="9525">
            <a:solidFill>
              <a:schemeClr val="tx1"/>
            </a:solidFill>
            <a:round/>
            <a:headEnd/>
            <a:tailEnd/>
          </a:ln>
        </p:spPr>
        <p:txBody>
          <a:bodyPr wrap="none" anchor="ctr"/>
          <a:lstStyle/>
          <a:p>
            <a:endParaRPr lang="en-US"/>
          </a:p>
        </p:txBody>
      </p:sp>
      <p:sp>
        <p:nvSpPr>
          <p:cNvPr id="32843" name="Line 165"/>
          <p:cNvSpPr>
            <a:spLocks noChangeShapeType="1"/>
          </p:cNvSpPr>
          <p:nvPr/>
        </p:nvSpPr>
        <p:spPr bwMode="auto">
          <a:xfrm flipH="1" flipV="1">
            <a:off x="2895600" y="2209800"/>
            <a:ext cx="457200" cy="0"/>
          </a:xfrm>
          <a:prstGeom prst="line">
            <a:avLst/>
          </a:prstGeom>
          <a:noFill/>
          <a:ln w="9525">
            <a:solidFill>
              <a:schemeClr val="tx1"/>
            </a:solidFill>
            <a:round/>
            <a:headEnd/>
            <a:tailEnd/>
          </a:ln>
        </p:spPr>
        <p:txBody>
          <a:bodyPr wrap="none" anchor="ctr"/>
          <a:lstStyle/>
          <a:p>
            <a:endParaRPr lang="en-US"/>
          </a:p>
        </p:txBody>
      </p:sp>
      <p:sp>
        <p:nvSpPr>
          <p:cNvPr id="32844" name="Line 166"/>
          <p:cNvSpPr>
            <a:spLocks noChangeShapeType="1"/>
          </p:cNvSpPr>
          <p:nvPr/>
        </p:nvSpPr>
        <p:spPr bwMode="auto">
          <a:xfrm flipH="1">
            <a:off x="2667000" y="2209800"/>
            <a:ext cx="228600" cy="304800"/>
          </a:xfrm>
          <a:prstGeom prst="line">
            <a:avLst/>
          </a:prstGeom>
          <a:noFill/>
          <a:ln w="9525">
            <a:solidFill>
              <a:schemeClr val="tx1"/>
            </a:solidFill>
            <a:round/>
            <a:headEnd/>
            <a:tailEnd/>
          </a:ln>
        </p:spPr>
        <p:txBody>
          <a:bodyPr wrap="none" anchor="ctr"/>
          <a:lstStyle/>
          <a:p>
            <a:endParaRPr lang="en-US"/>
          </a:p>
        </p:txBody>
      </p:sp>
      <p:sp>
        <p:nvSpPr>
          <p:cNvPr id="32845" name="Line 167"/>
          <p:cNvSpPr>
            <a:spLocks noChangeShapeType="1"/>
          </p:cNvSpPr>
          <p:nvPr/>
        </p:nvSpPr>
        <p:spPr bwMode="auto">
          <a:xfrm flipH="1">
            <a:off x="2438400" y="2514600"/>
            <a:ext cx="228600" cy="152400"/>
          </a:xfrm>
          <a:prstGeom prst="line">
            <a:avLst/>
          </a:prstGeom>
          <a:noFill/>
          <a:ln w="9525">
            <a:solidFill>
              <a:schemeClr val="tx1"/>
            </a:solidFill>
            <a:round/>
            <a:headEnd/>
            <a:tailEnd/>
          </a:ln>
        </p:spPr>
        <p:txBody>
          <a:bodyPr wrap="none" anchor="ctr"/>
          <a:lstStyle/>
          <a:p>
            <a:endParaRPr lang="en-US"/>
          </a:p>
        </p:txBody>
      </p:sp>
      <p:sp>
        <p:nvSpPr>
          <p:cNvPr id="32846" name="Line 168"/>
          <p:cNvSpPr>
            <a:spLocks noChangeShapeType="1"/>
          </p:cNvSpPr>
          <p:nvPr/>
        </p:nvSpPr>
        <p:spPr bwMode="auto">
          <a:xfrm flipH="1">
            <a:off x="2362200" y="2667000"/>
            <a:ext cx="76200" cy="228600"/>
          </a:xfrm>
          <a:prstGeom prst="line">
            <a:avLst/>
          </a:prstGeom>
          <a:noFill/>
          <a:ln w="9525">
            <a:solidFill>
              <a:schemeClr val="tx1"/>
            </a:solidFill>
            <a:round/>
            <a:headEnd/>
            <a:tailEnd/>
          </a:ln>
        </p:spPr>
        <p:txBody>
          <a:bodyPr wrap="none" anchor="ctr"/>
          <a:lstStyle/>
          <a:p>
            <a:endParaRPr lang="en-US"/>
          </a:p>
        </p:txBody>
      </p:sp>
      <p:sp>
        <p:nvSpPr>
          <p:cNvPr id="32847" name="Line 169"/>
          <p:cNvSpPr>
            <a:spLocks noChangeShapeType="1"/>
          </p:cNvSpPr>
          <p:nvPr/>
        </p:nvSpPr>
        <p:spPr bwMode="auto">
          <a:xfrm>
            <a:off x="2362200" y="2895600"/>
            <a:ext cx="152400" cy="76200"/>
          </a:xfrm>
          <a:prstGeom prst="line">
            <a:avLst/>
          </a:prstGeom>
          <a:noFill/>
          <a:ln w="9525">
            <a:solidFill>
              <a:schemeClr val="tx1"/>
            </a:solidFill>
            <a:round/>
            <a:headEnd/>
            <a:tailEnd/>
          </a:ln>
        </p:spPr>
        <p:txBody>
          <a:bodyPr wrap="none" anchor="ctr"/>
          <a:lstStyle/>
          <a:p>
            <a:endParaRPr lang="en-US"/>
          </a:p>
        </p:txBody>
      </p:sp>
      <p:sp>
        <p:nvSpPr>
          <p:cNvPr id="32848" name="Line 170"/>
          <p:cNvSpPr>
            <a:spLocks noChangeShapeType="1"/>
          </p:cNvSpPr>
          <p:nvPr/>
        </p:nvSpPr>
        <p:spPr bwMode="auto">
          <a:xfrm>
            <a:off x="2514600" y="2971800"/>
            <a:ext cx="0" cy="228600"/>
          </a:xfrm>
          <a:prstGeom prst="line">
            <a:avLst/>
          </a:prstGeom>
          <a:noFill/>
          <a:ln w="9525">
            <a:solidFill>
              <a:schemeClr val="tx1"/>
            </a:solidFill>
            <a:round/>
            <a:headEnd/>
            <a:tailEnd/>
          </a:ln>
        </p:spPr>
        <p:txBody>
          <a:bodyPr wrap="none" anchor="ctr"/>
          <a:lstStyle/>
          <a:p>
            <a:endParaRPr lang="en-US"/>
          </a:p>
        </p:txBody>
      </p:sp>
      <p:sp>
        <p:nvSpPr>
          <p:cNvPr id="32849" name="Line 171"/>
          <p:cNvSpPr>
            <a:spLocks noChangeShapeType="1"/>
          </p:cNvSpPr>
          <p:nvPr/>
        </p:nvSpPr>
        <p:spPr bwMode="auto">
          <a:xfrm flipH="1">
            <a:off x="2362200" y="3200400"/>
            <a:ext cx="152400" cy="76200"/>
          </a:xfrm>
          <a:prstGeom prst="line">
            <a:avLst/>
          </a:prstGeom>
          <a:noFill/>
          <a:ln w="9525">
            <a:solidFill>
              <a:schemeClr val="tx1"/>
            </a:solidFill>
            <a:round/>
            <a:headEnd/>
            <a:tailEnd/>
          </a:ln>
        </p:spPr>
        <p:txBody>
          <a:bodyPr wrap="none" anchor="ctr"/>
          <a:lstStyle/>
          <a:p>
            <a:endParaRPr lang="en-US"/>
          </a:p>
        </p:txBody>
      </p:sp>
      <p:sp>
        <p:nvSpPr>
          <p:cNvPr id="32850" name="Line 172"/>
          <p:cNvSpPr>
            <a:spLocks noChangeShapeType="1"/>
          </p:cNvSpPr>
          <p:nvPr/>
        </p:nvSpPr>
        <p:spPr bwMode="auto">
          <a:xfrm flipH="1" flipV="1">
            <a:off x="2286000" y="3124200"/>
            <a:ext cx="76200" cy="152400"/>
          </a:xfrm>
          <a:prstGeom prst="line">
            <a:avLst/>
          </a:prstGeom>
          <a:noFill/>
          <a:ln w="9525">
            <a:solidFill>
              <a:schemeClr val="tx1"/>
            </a:solidFill>
            <a:round/>
            <a:headEnd/>
            <a:tailEnd/>
          </a:ln>
        </p:spPr>
        <p:txBody>
          <a:bodyPr wrap="none" anchor="ctr"/>
          <a:lstStyle/>
          <a:p>
            <a:endParaRPr lang="en-US"/>
          </a:p>
        </p:txBody>
      </p:sp>
      <p:sp>
        <p:nvSpPr>
          <p:cNvPr id="32851" name="Line 173"/>
          <p:cNvSpPr>
            <a:spLocks noChangeShapeType="1"/>
          </p:cNvSpPr>
          <p:nvPr/>
        </p:nvSpPr>
        <p:spPr bwMode="auto">
          <a:xfrm flipH="1">
            <a:off x="2133600" y="3124200"/>
            <a:ext cx="152400" cy="76200"/>
          </a:xfrm>
          <a:prstGeom prst="line">
            <a:avLst/>
          </a:prstGeom>
          <a:noFill/>
          <a:ln w="9525">
            <a:solidFill>
              <a:schemeClr val="tx1"/>
            </a:solidFill>
            <a:round/>
            <a:headEnd/>
            <a:tailEnd/>
          </a:ln>
        </p:spPr>
        <p:txBody>
          <a:bodyPr wrap="none" anchor="ctr"/>
          <a:lstStyle/>
          <a:p>
            <a:endParaRPr lang="en-US"/>
          </a:p>
        </p:txBody>
      </p:sp>
      <p:sp>
        <p:nvSpPr>
          <p:cNvPr id="32852" name="Line 174"/>
          <p:cNvSpPr>
            <a:spLocks noChangeShapeType="1"/>
          </p:cNvSpPr>
          <p:nvPr/>
        </p:nvSpPr>
        <p:spPr bwMode="auto">
          <a:xfrm>
            <a:off x="2133600" y="3200400"/>
            <a:ext cx="152400" cy="457200"/>
          </a:xfrm>
          <a:prstGeom prst="line">
            <a:avLst/>
          </a:prstGeom>
          <a:noFill/>
          <a:ln w="9525">
            <a:solidFill>
              <a:schemeClr val="tx1"/>
            </a:solidFill>
            <a:round/>
            <a:headEnd/>
            <a:tailEnd/>
          </a:ln>
        </p:spPr>
        <p:txBody>
          <a:bodyPr wrap="none" anchor="ctr"/>
          <a:lstStyle/>
          <a:p>
            <a:endParaRPr lang="en-US"/>
          </a:p>
        </p:txBody>
      </p:sp>
      <p:sp>
        <p:nvSpPr>
          <p:cNvPr id="32853" name="Line 175"/>
          <p:cNvSpPr>
            <a:spLocks noChangeShapeType="1"/>
          </p:cNvSpPr>
          <p:nvPr/>
        </p:nvSpPr>
        <p:spPr bwMode="auto">
          <a:xfrm>
            <a:off x="2286000" y="3657600"/>
            <a:ext cx="609600" cy="533400"/>
          </a:xfrm>
          <a:prstGeom prst="line">
            <a:avLst/>
          </a:prstGeom>
          <a:noFill/>
          <a:ln w="9525">
            <a:solidFill>
              <a:schemeClr val="tx1"/>
            </a:solidFill>
            <a:round/>
            <a:headEnd/>
            <a:tailEnd/>
          </a:ln>
        </p:spPr>
        <p:txBody>
          <a:bodyPr wrap="none" anchor="ctr"/>
          <a:lstStyle/>
          <a:p>
            <a:endParaRPr lang="en-US"/>
          </a:p>
        </p:txBody>
      </p:sp>
      <p:sp>
        <p:nvSpPr>
          <p:cNvPr id="32854" name="Line 176"/>
          <p:cNvSpPr>
            <a:spLocks noChangeShapeType="1"/>
          </p:cNvSpPr>
          <p:nvPr/>
        </p:nvSpPr>
        <p:spPr bwMode="auto">
          <a:xfrm flipV="1">
            <a:off x="2971800" y="4038600"/>
            <a:ext cx="76200" cy="76200"/>
          </a:xfrm>
          <a:prstGeom prst="line">
            <a:avLst/>
          </a:prstGeom>
          <a:noFill/>
          <a:ln w="9525">
            <a:solidFill>
              <a:schemeClr val="tx1"/>
            </a:solidFill>
            <a:round/>
            <a:headEnd/>
            <a:tailEnd/>
          </a:ln>
        </p:spPr>
        <p:txBody>
          <a:bodyPr wrap="none" anchor="ctr"/>
          <a:lstStyle/>
          <a:p>
            <a:endParaRPr lang="en-US"/>
          </a:p>
        </p:txBody>
      </p:sp>
      <p:sp>
        <p:nvSpPr>
          <p:cNvPr id="32855" name="Line 177"/>
          <p:cNvSpPr>
            <a:spLocks noChangeShapeType="1"/>
          </p:cNvSpPr>
          <p:nvPr/>
        </p:nvSpPr>
        <p:spPr bwMode="auto">
          <a:xfrm>
            <a:off x="3048000" y="4038600"/>
            <a:ext cx="76200" cy="0"/>
          </a:xfrm>
          <a:prstGeom prst="line">
            <a:avLst/>
          </a:prstGeom>
          <a:noFill/>
          <a:ln w="9525">
            <a:solidFill>
              <a:schemeClr val="tx1"/>
            </a:solidFill>
            <a:round/>
            <a:headEnd/>
            <a:tailEnd/>
          </a:ln>
        </p:spPr>
        <p:txBody>
          <a:bodyPr wrap="none" anchor="ctr"/>
          <a:lstStyle/>
          <a:p>
            <a:endParaRPr lang="en-US"/>
          </a:p>
        </p:txBody>
      </p:sp>
      <p:sp>
        <p:nvSpPr>
          <p:cNvPr id="32856" name="Line 178"/>
          <p:cNvSpPr>
            <a:spLocks noChangeShapeType="1"/>
          </p:cNvSpPr>
          <p:nvPr/>
        </p:nvSpPr>
        <p:spPr bwMode="auto">
          <a:xfrm>
            <a:off x="3276600" y="4267200"/>
            <a:ext cx="304800" cy="152400"/>
          </a:xfrm>
          <a:prstGeom prst="line">
            <a:avLst/>
          </a:prstGeom>
          <a:noFill/>
          <a:ln w="9525">
            <a:solidFill>
              <a:schemeClr val="tx1"/>
            </a:solidFill>
            <a:round/>
            <a:headEnd/>
            <a:tailEnd/>
          </a:ln>
        </p:spPr>
        <p:txBody>
          <a:bodyPr wrap="none" anchor="ctr"/>
          <a:lstStyle/>
          <a:p>
            <a:endParaRPr lang="en-US"/>
          </a:p>
        </p:txBody>
      </p:sp>
      <p:sp>
        <p:nvSpPr>
          <p:cNvPr id="32857" name="Line 179"/>
          <p:cNvSpPr>
            <a:spLocks noChangeShapeType="1"/>
          </p:cNvSpPr>
          <p:nvPr/>
        </p:nvSpPr>
        <p:spPr bwMode="auto">
          <a:xfrm flipH="1" flipV="1">
            <a:off x="3200400" y="4191000"/>
            <a:ext cx="76200" cy="76200"/>
          </a:xfrm>
          <a:prstGeom prst="line">
            <a:avLst/>
          </a:prstGeom>
          <a:noFill/>
          <a:ln w="9525">
            <a:solidFill>
              <a:schemeClr val="tx1"/>
            </a:solidFill>
            <a:round/>
            <a:headEnd/>
            <a:tailEnd/>
          </a:ln>
        </p:spPr>
        <p:txBody>
          <a:bodyPr wrap="none" anchor="ctr"/>
          <a:lstStyle/>
          <a:p>
            <a:endParaRPr lang="en-US"/>
          </a:p>
        </p:txBody>
      </p:sp>
      <p:sp>
        <p:nvSpPr>
          <p:cNvPr id="32858" name="Line 180"/>
          <p:cNvSpPr>
            <a:spLocks noChangeShapeType="1"/>
          </p:cNvSpPr>
          <p:nvPr/>
        </p:nvSpPr>
        <p:spPr bwMode="auto">
          <a:xfrm flipV="1">
            <a:off x="3581400" y="4419600"/>
            <a:ext cx="76200" cy="0"/>
          </a:xfrm>
          <a:prstGeom prst="line">
            <a:avLst/>
          </a:prstGeom>
          <a:noFill/>
          <a:ln w="9525">
            <a:solidFill>
              <a:schemeClr val="tx1"/>
            </a:solidFill>
            <a:round/>
            <a:headEnd/>
            <a:tailEnd/>
          </a:ln>
        </p:spPr>
        <p:txBody>
          <a:bodyPr wrap="none" anchor="ctr"/>
          <a:lstStyle/>
          <a:p>
            <a:endParaRPr lang="en-US"/>
          </a:p>
        </p:txBody>
      </p:sp>
      <p:sp>
        <p:nvSpPr>
          <p:cNvPr id="32859" name="Line 181"/>
          <p:cNvSpPr>
            <a:spLocks noChangeShapeType="1"/>
          </p:cNvSpPr>
          <p:nvPr/>
        </p:nvSpPr>
        <p:spPr bwMode="auto">
          <a:xfrm>
            <a:off x="3657600" y="4495800"/>
            <a:ext cx="152400" cy="76200"/>
          </a:xfrm>
          <a:prstGeom prst="line">
            <a:avLst/>
          </a:prstGeom>
          <a:noFill/>
          <a:ln w="9525">
            <a:solidFill>
              <a:schemeClr val="tx1"/>
            </a:solidFill>
            <a:round/>
            <a:headEnd/>
            <a:tailEnd/>
          </a:ln>
        </p:spPr>
        <p:txBody>
          <a:bodyPr wrap="none" anchor="ctr"/>
          <a:lstStyle/>
          <a:p>
            <a:endParaRPr lang="en-US"/>
          </a:p>
        </p:txBody>
      </p:sp>
      <p:sp>
        <p:nvSpPr>
          <p:cNvPr id="32860" name="Line 182"/>
          <p:cNvSpPr>
            <a:spLocks noChangeShapeType="1"/>
          </p:cNvSpPr>
          <p:nvPr/>
        </p:nvSpPr>
        <p:spPr bwMode="auto">
          <a:xfrm>
            <a:off x="3886200" y="4572000"/>
            <a:ext cx="0" cy="76200"/>
          </a:xfrm>
          <a:prstGeom prst="line">
            <a:avLst/>
          </a:prstGeom>
          <a:noFill/>
          <a:ln w="9525">
            <a:solidFill>
              <a:schemeClr val="tx1"/>
            </a:solidFill>
            <a:round/>
            <a:headEnd/>
            <a:tailEnd/>
          </a:ln>
        </p:spPr>
        <p:txBody>
          <a:bodyPr wrap="none" anchor="ctr"/>
          <a:lstStyle/>
          <a:p>
            <a:endParaRPr lang="en-US"/>
          </a:p>
        </p:txBody>
      </p:sp>
      <p:sp>
        <p:nvSpPr>
          <p:cNvPr id="32861" name="Line 183"/>
          <p:cNvSpPr>
            <a:spLocks noChangeShapeType="1"/>
          </p:cNvSpPr>
          <p:nvPr/>
        </p:nvSpPr>
        <p:spPr bwMode="auto">
          <a:xfrm flipV="1">
            <a:off x="8610600" y="4648200"/>
            <a:ext cx="0" cy="152400"/>
          </a:xfrm>
          <a:prstGeom prst="line">
            <a:avLst/>
          </a:prstGeom>
          <a:noFill/>
          <a:ln w="9525">
            <a:solidFill>
              <a:schemeClr val="tx1"/>
            </a:solidFill>
            <a:round/>
            <a:headEnd/>
            <a:tailEnd/>
          </a:ln>
        </p:spPr>
        <p:txBody>
          <a:bodyPr wrap="none" anchor="ctr"/>
          <a:lstStyle/>
          <a:p>
            <a:endParaRPr lang="en-US"/>
          </a:p>
        </p:txBody>
      </p:sp>
      <p:sp>
        <p:nvSpPr>
          <p:cNvPr id="32862" name="Line 184"/>
          <p:cNvSpPr>
            <a:spLocks noChangeShapeType="1"/>
          </p:cNvSpPr>
          <p:nvPr/>
        </p:nvSpPr>
        <p:spPr bwMode="auto">
          <a:xfrm flipH="1">
            <a:off x="8763000" y="4876800"/>
            <a:ext cx="76200" cy="0"/>
          </a:xfrm>
          <a:prstGeom prst="line">
            <a:avLst/>
          </a:prstGeom>
          <a:noFill/>
          <a:ln w="9525">
            <a:solidFill>
              <a:schemeClr val="tx1"/>
            </a:solidFill>
            <a:round/>
            <a:headEnd/>
            <a:tailEnd/>
          </a:ln>
        </p:spPr>
        <p:txBody>
          <a:bodyPr wrap="none" anchor="ctr"/>
          <a:lstStyle/>
          <a:p>
            <a:endParaRPr lang="en-US"/>
          </a:p>
        </p:txBody>
      </p:sp>
      <p:sp>
        <p:nvSpPr>
          <p:cNvPr id="32863" name="Line 185"/>
          <p:cNvSpPr>
            <a:spLocks noChangeShapeType="1"/>
          </p:cNvSpPr>
          <p:nvPr/>
        </p:nvSpPr>
        <p:spPr bwMode="auto">
          <a:xfrm flipH="1">
            <a:off x="8534400" y="4800600"/>
            <a:ext cx="76200" cy="152400"/>
          </a:xfrm>
          <a:prstGeom prst="line">
            <a:avLst/>
          </a:prstGeom>
          <a:noFill/>
          <a:ln w="9525">
            <a:solidFill>
              <a:schemeClr val="tx1"/>
            </a:solidFill>
            <a:round/>
            <a:headEnd/>
            <a:tailEnd/>
          </a:ln>
        </p:spPr>
        <p:txBody>
          <a:bodyPr wrap="none" anchor="ctr"/>
          <a:lstStyle/>
          <a:p>
            <a:endParaRPr lang="en-US"/>
          </a:p>
        </p:txBody>
      </p:sp>
      <p:sp>
        <p:nvSpPr>
          <p:cNvPr id="32864" name="Line 186"/>
          <p:cNvSpPr>
            <a:spLocks noChangeShapeType="1"/>
          </p:cNvSpPr>
          <p:nvPr/>
        </p:nvSpPr>
        <p:spPr bwMode="auto">
          <a:xfrm flipH="1">
            <a:off x="8458200" y="4953000"/>
            <a:ext cx="76200" cy="0"/>
          </a:xfrm>
          <a:prstGeom prst="line">
            <a:avLst/>
          </a:prstGeom>
          <a:noFill/>
          <a:ln w="9525">
            <a:solidFill>
              <a:schemeClr val="tx1"/>
            </a:solidFill>
            <a:round/>
            <a:headEnd/>
            <a:tailEnd/>
          </a:ln>
        </p:spPr>
        <p:txBody>
          <a:bodyPr wrap="none" anchor="ctr"/>
          <a:lstStyle/>
          <a:p>
            <a:endParaRPr lang="en-US"/>
          </a:p>
        </p:txBody>
      </p:sp>
      <p:sp>
        <p:nvSpPr>
          <p:cNvPr id="32865" name="Line 187"/>
          <p:cNvSpPr>
            <a:spLocks noChangeShapeType="1"/>
          </p:cNvSpPr>
          <p:nvPr/>
        </p:nvSpPr>
        <p:spPr bwMode="auto">
          <a:xfrm flipH="1" flipV="1">
            <a:off x="8229600" y="4800600"/>
            <a:ext cx="228600" cy="152400"/>
          </a:xfrm>
          <a:prstGeom prst="line">
            <a:avLst/>
          </a:prstGeom>
          <a:noFill/>
          <a:ln w="9525">
            <a:solidFill>
              <a:schemeClr val="tx1"/>
            </a:solidFill>
            <a:round/>
            <a:headEnd/>
            <a:tailEnd/>
          </a:ln>
        </p:spPr>
        <p:txBody>
          <a:bodyPr wrap="none" anchor="ctr"/>
          <a:lstStyle/>
          <a:p>
            <a:endParaRPr lang="en-US"/>
          </a:p>
        </p:txBody>
      </p:sp>
      <p:sp>
        <p:nvSpPr>
          <p:cNvPr id="32866" name="Line 188"/>
          <p:cNvSpPr>
            <a:spLocks noChangeShapeType="1"/>
          </p:cNvSpPr>
          <p:nvPr/>
        </p:nvSpPr>
        <p:spPr bwMode="auto">
          <a:xfrm flipH="1">
            <a:off x="8153400" y="4800600"/>
            <a:ext cx="76200" cy="152400"/>
          </a:xfrm>
          <a:prstGeom prst="line">
            <a:avLst/>
          </a:prstGeom>
          <a:noFill/>
          <a:ln w="9525">
            <a:solidFill>
              <a:schemeClr val="tx1"/>
            </a:solidFill>
            <a:round/>
            <a:headEnd/>
            <a:tailEnd/>
          </a:ln>
        </p:spPr>
        <p:txBody>
          <a:bodyPr wrap="none" anchor="ctr"/>
          <a:lstStyle/>
          <a:p>
            <a:endParaRPr lang="en-US"/>
          </a:p>
        </p:txBody>
      </p:sp>
      <p:sp>
        <p:nvSpPr>
          <p:cNvPr id="32867" name="Line 189"/>
          <p:cNvSpPr>
            <a:spLocks noChangeShapeType="1"/>
          </p:cNvSpPr>
          <p:nvPr/>
        </p:nvSpPr>
        <p:spPr bwMode="auto">
          <a:xfrm flipH="1" flipV="1">
            <a:off x="7848600" y="4876800"/>
            <a:ext cx="304800" cy="76200"/>
          </a:xfrm>
          <a:prstGeom prst="line">
            <a:avLst/>
          </a:prstGeom>
          <a:noFill/>
          <a:ln w="9525">
            <a:solidFill>
              <a:schemeClr val="tx1"/>
            </a:solidFill>
            <a:round/>
            <a:headEnd/>
            <a:tailEnd/>
          </a:ln>
        </p:spPr>
        <p:txBody>
          <a:bodyPr wrap="none" anchor="ctr"/>
          <a:lstStyle/>
          <a:p>
            <a:endParaRPr lang="en-US"/>
          </a:p>
        </p:txBody>
      </p:sp>
      <p:sp>
        <p:nvSpPr>
          <p:cNvPr id="32868" name="Line 190"/>
          <p:cNvSpPr>
            <a:spLocks noChangeShapeType="1"/>
          </p:cNvSpPr>
          <p:nvPr/>
        </p:nvSpPr>
        <p:spPr bwMode="auto">
          <a:xfrm flipV="1">
            <a:off x="7848600" y="4800600"/>
            <a:ext cx="76200" cy="76200"/>
          </a:xfrm>
          <a:prstGeom prst="line">
            <a:avLst/>
          </a:prstGeom>
          <a:noFill/>
          <a:ln w="9525">
            <a:solidFill>
              <a:schemeClr val="tx1"/>
            </a:solidFill>
            <a:round/>
            <a:headEnd/>
            <a:tailEnd/>
          </a:ln>
        </p:spPr>
        <p:txBody>
          <a:bodyPr wrap="none" anchor="ctr"/>
          <a:lstStyle/>
          <a:p>
            <a:endParaRPr lang="en-US"/>
          </a:p>
        </p:txBody>
      </p:sp>
      <p:sp>
        <p:nvSpPr>
          <p:cNvPr id="32869" name="Line 191"/>
          <p:cNvSpPr>
            <a:spLocks noChangeShapeType="1"/>
          </p:cNvSpPr>
          <p:nvPr/>
        </p:nvSpPr>
        <p:spPr bwMode="auto">
          <a:xfrm flipV="1">
            <a:off x="7924800" y="4648200"/>
            <a:ext cx="0" cy="152400"/>
          </a:xfrm>
          <a:prstGeom prst="line">
            <a:avLst/>
          </a:prstGeom>
          <a:noFill/>
          <a:ln w="9525">
            <a:solidFill>
              <a:schemeClr val="tx1"/>
            </a:solidFill>
            <a:round/>
            <a:headEnd/>
            <a:tailEnd/>
          </a:ln>
        </p:spPr>
        <p:txBody>
          <a:bodyPr wrap="none" anchor="ctr"/>
          <a:lstStyle/>
          <a:p>
            <a:endParaRPr lang="en-US"/>
          </a:p>
        </p:txBody>
      </p:sp>
      <p:sp>
        <p:nvSpPr>
          <p:cNvPr id="32870" name="Line 192"/>
          <p:cNvSpPr>
            <a:spLocks noChangeShapeType="1"/>
          </p:cNvSpPr>
          <p:nvPr/>
        </p:nvSpPr>
        <p:spPr bwMode="auto">
          <a:xfrm flipH="1">
            <a:off x="7772400" y="4648200"/>
            <a:ext cx="152400" cy="76200"/>
          </a:xfrm>
          <a:prstGeom prst="line">
            <a:avLst/>
          </a:prstGeom>
          <a:noFill/>
          <a:ln w="9525">
            <a:solidFill>
              <a:schemeClr val="tx1"/>
            </a:solidFill>
            <a:round/>
            <a:headEnd/>
            <a:tailEnd/>
          </a:ln>
        </p:spPr>
        <p:txBody>
          <a:bodyPr wrap="none" anchor="ctr"/>
          <a:lstStyle/>
          <a:p>
            <a:endParaRPr lang="en-US"/>
          </a:p>
        </p:txBody>
      </p:sp>
      <p:sp>
        <p:nvSpPr>
          <p:cNvPr id="32871" name="Line 193"/>
          <p:cNvSpPr>
            <a:spLocks noChangeShapeType="1"/>
          </p:cNvSpPr>
          <p:nvPr/>
        </p:nvSpPr>
        <p:spPr bwMode="auto">
          <a:xfrm flipH="1" flipV="1">
            <a:off x="7315200" y="4572000"/>
            <a:ext cx="228600" cy="76200"/>
          </a:xfrm>
          <a:prstGeom prst="line">
            <a:avLst/>
          </a:prstGeom>
          <a:noFill/>
          <a:ln w="9525">
            <a:solidFill>
              <a:schemeClr val="tx1"/>
            </a:solidFill>
            <a:round/>
            <a:headEnd/>
            <a:tailEnd/>
          </a:ln>
        </p:spPr>
        <p:txBody>
          <a:bodyPr wrap="none" anchor="ctr"/>
          <a:lstStyle/>
          <a:p>
            <a:endParaRPr lang="en-US"/>
          </a:p>
        </p:txBody>
      </p:sp>
      <p:sp>
        <p:nvSpPr>
          <p:cNvPr id="32872" name="Line 194"/>
          <p:cNvSpPr>
            <a:spLocks noChangeShapeType="1"/>
          </p:cNvSpPr>
          <p:nvPr/>
        </p:nvSpPr>
        <p:spPr bwMode="auto">
          <a:xfrm flipH="1">
            <a:off x="7086600" y="4572000"/>
            <a:ext cx="228600" cy="228600"/>
          </a:xfrm>
          <a:prstGeom prst="line">
            <a:avLst/>
          </a:prstGeom>
          <a:noFill/>
          <a:ln w="9525">
            <a:solidFill>
              <a:schemeClr val="tx1"/>
            </a:solidFill>
            <a:round/>
            <a:headEnd/>
            <a:tailEnd/>
          </a:ln>
        </p:spPr>
        <p:txBody>
          <a:bodyPr wrap="none" anchor="ctr"/>
          <a:lstStyle/>
          <a:p>
            <a:endParaRPr lang="en-US"/>
          </a:p>
        </p:txBody>
      </p:sp>
      <p:sp>
        <p:nvSpPr>
          <p:cNvPr id="32873" name="Line 195"/>
          <p:cNvSpPr>
            <a:spLocks noChangeShapeType="1"/>
          </p:cNvSpPr>
          <p:nvPr/>
        </p:nvSpPr>
        <p:spPr bwMode="auto">
          <a:xfrm flipH="1">
            <a:off x="6858000" y="4800600"/>
            <a:ext cx="228600" cy="76200"/>
          </a:xfrm>
          <a:prstGeom prst="line">
            <a:avLst/>
          </a:prstGeom>
          <a:noFill/>
          <a:ln w="9525">
            <a:solidFill>
              <a:schemeClr val="tx1"/>
            </a:solidFill>
            <a:round/>
            <a:headEnd/>
            <a:tailEnd/>
          </a:ln>
        </p:spPr>
        <p:txBody>
          <a:bodyPr wrap="none" anchor="ctr"/>
          <a:lstStyle/>
          <a:p>
            <a:endParaRPr lang="en-US"/>
          </a:p>
        </p:txBody>
      </p:sp>
      <p:sp>
        <p:nvSpPr>
          <p:cNvPr id="32874" name="Line 196"/>
          <p:cNvSpPr>
            <a:spLocks noChangeShapeType="1"/>
          </p:cNvSpPr>
          <p:nvPr/>
        </p:nvSpPr>
        <p:spPr bwMode="auto">
          <a:xfrm flipH="1">
            <a:off x="6629400" y="4876800"/>
            <a:ext cx="228600" cy="228600"/>
          </a:xfrm>
          <a:prstGeom prst="line">
            <a:avLst/>
          </a:prstGeom>
          <a:noFill/>
          <a:ln w="9525">
            <a:solidFill>
              <a:schemeClr val="tx1"/>
            </a:solidFill>
            <a:round/>
            <a:headEnd/>
            <a:tailEnd/>
          </a:ln>
        </p:spPr>
        <p:txBody>
          <a:bodyPr wrap="none" anchor="ctr"/>
          <a:lstStyle/>
          <a:p>
            <a:endParaRPr lang="en-US"/>
          </a:p>
        </p:txBody>
      </p:sp>
      <p:sp>
        <p:nvSpPr>
          <p:cNvPr id="32875" name="Line 197"/>
          <p:cNvSpPr>
            <a:spLocks noChangeShapeType="1"/>
          </p:cNvSpPr>
          <p:nvPr/>
        </p:nvSpPr>
        <p:spPr bwMode="auto">
          <a:xfrm flipH="1">
            <a:off x="6477000" y="5105400"/>
            <a:ext cx="152400" cy="76200"/>
          </a:xfrm>
          <a:prstGeom prst="line">
            <a:avLst/>
          </a:prstGeom>
          <a:noFill/>
          <a:ln w="9525">
            <a:solidFill>
              <a:schemeClr val="tx1"/>
            </a:solidFill>
            <a:round/>
            <a:headEnd/>
            <a:tailEnd/>
          </a:ln>
        </p:spPr>
        <p:txBody>
          <a:bodyPr wrap="none" anchor="ctr"/>
          <a:lstStyle/>
          <a:p>
            <a:endParaRPr lang="en-US"/>
          </a:p>
        </p:txBody>
      </p:sp>
      <p:sp>
        <p:nvSpPr>
          <p:cNvPr id="32876" name="Line 198"/>
          <p:cNvSpPr>
            <a:spLocks noChangeShapeType="1"/>
          </p:cNvSpPr>
          <p:nvPr/>
        </p:nvSpPr>
        <p:spPr bwMode="auto">
          <a:xfrm flipH="1">
            <a:off x="6324600" y="5181600"/>
            <a:ext cx="152400" cy="0"/>
          </a:xfrm>
          <a:prstGeom prst="line">
            <a:avLst/>
          </a:prstGeom>
          <a:noFill/>
          <a:ln w="9525">
            <a:solidFill>
              <a:schemeClr val="tx1"/>
            </a:solidFill>
            <a:round/>
            <a:headEnd/>
            <a:tailEnd/>
          </a:ln>
        </p:spPr>
        <p:txBody>
          <a:bodyPr wrap="none" anchor="ctr"/>
          <a:lstStyle/>
          <a:p>
            <a:endParaRPr lang="en-US"/>
          </a:p>
        </p:txBody>
      </p:sp>
      <p:sp>
        <p:nvSpPr>
          <p:cNvPr id="32877" name="Line 199"/>
          <p:cNvSpPr>
            <a:spLocks noChangeShapeType="1"/>
          </p:cNvSpPr>
          <p:nvPr/>
        </p:nvSpPr>
        <p:spPr bwMode="auto">
          <a:xfrm flipH="1" flipV="1">
            <a:off x="6248400" y="5105400"/>
            <a:ext cx="76200" cy="76200"/>
          </a:xfrm>
          <a:prstGeom prst="line">
            <a:avLst/>
          </a:prstGeom>
          <a:noFill/>
          <a:ln w="9525">
            <a:solidFill>
              <a:schemeClr val="tx1"/>
            </a:solidFill>
            <a:round/>
            <a:headEnd/>
            <a:tailEnd/>
          </a:ln>
        </p:spPr>
        <p:txBody>
          <a:bodyPr wrap="none" anchor="ctr"/>
          <a:lstStyle/>
          <a:p>
            <a:endParaRPr lang="en-US"/>
          </a:p>
        </p:txBody>
      </p:sp>
      <p:sp>
        <p:nvSpPr>
          <p:cNvPr id="32878" name="Line 200"/>
          <p:cNvSpPr>
            <a:spLocks noChangeShapeType="1"/>
          </p:cNvSpPr>
          <p:nvPr/>
        </p:nvSpPr>
        <p:spPr bwMode="auto">
          <a:xfrm flipH="1">
            <a:off x="5943600" y="5105400"/>
            <a:ext cx="304800" cy="0"/>
          </a:xfrm>
          <a:prstGeom prst="line">
            <a:avLst/>
          </a:prstGeom>
          <a:noFill/>
          <a:ln w="9525">
            <a:solidFill>
              <a:schemeClr val="tx1"/>
            </a:solidFill>
            <a:round/>
            <a:headEnd/>
            <a:tailEnd/>
          </a:ln>
        </p:spPr>
        <p:txBody>
          <a:bodyPr wrap="none" anchor="ctr"/>
          <a:lstStyle/>
          <a:p>
            <a:endParaRPr lang="en-US"/>
          </a:p>
        </p:txBody>
      </p:sp>
      <p:sp>
        <p:nvSpPr>
          <p:cNvPr id="32879" name="Line 201"/>
          <p:cNvSpPr>
            <a:spLocks noChangeShapeType="1"/>
          </p:cNvSpPr>
          <p:nvPr/>
        </p:nvSpPr>
        <p:spPr bwMode="auto">
          <a:xfrm flipV="1">
            <a:off x="5943600" y="5029200"/>
            <a:ext cx="76200" cy="76200"/>
          </a:xfrm>
          <a:prstGeom prst="line">
            <a:avLst/>
          </a:prstGeom>
          <a:noFill/>
          <a:ln w="9525">
            <a:solidFill>
              <a:schemeClr val="tx1"/>
            </a:solidFill>
            <a:round/>
            <a:headEnd/>
            <a:tailEnd/>
          </a:ln>
        </p:spPr>
        <p:txBody>
          <a:bodyPr wrap="none" anchor="ctr"/>
          <a:lstStyle/>
          <a:p>
            <a:endParaRPr lang="en-US"/>
          </a:p>
        </p:txBody>
      </p:sp>
      <p:sp>
        <p:nvSpPr>
          <p:cNvPr id="32880" name="Line 202"/>
          <p:cNvSpPr>
            <a:spLocks noChangeShapeType="1"/>
          </p:cNvSpPr>
          <p:nvPr/>
        </p:nvSpPr>
        <p:spPr bwMode="auto">
          <a:xfrm flipH="1" flipV="1">
            <a:off x="5791200" y="4953000"/>
            <a:ext cx="228600" cy="76200"/>
          </a:xfrm>
          <a:prstGeom prst="line">
            <a:avLst/>
          </a:prstGeom>
          <a:noFill/>
          <a:ln w="9525">
            <a:solidFill>
              <a:schemeClr val="tx1"/>
            </a:solidFill>
            <a:round/>
            <a:headEnd/>
            <a:tailEnd/>
          </a:ln>
        </p:spPr>
        <p:txBody>
          <a:bodyPr wrap="none" anchor="ctr"/>
          <a:lstStyle/>
          <a:p>
            <a:endParaRPr lang="en-US"/>
          </a:p>
        </p:txBody>
      </p:sp>
      <p:sp>
        <p:nvSpPr>
          <p:cNvPr id="32881" name="Line 203"/>
          <p:cNvSpPr>
            <a:spLocks noChangeShapeType="1"/>
          </p:cNvSpPr>
          <p:nvPr/>
        </p:nvSpPr>
        <p:spPr bwMode="auto">
          <a:xfrm flipH="1">
            <a:off x="5562600" y="5029200"/>
            <a:ext cx="76200" cy="152400"/>
          </a:xfrm>
          <a:prstGeom prst="line">
            <a:avLst/>
          </a:prstGeom>
          <a:noFill/>
          <a:ln w="9525">
            <a:solidFill>
              <a:schemeClr val="tx1"/>
            </a:solidFill>
            <a:round/>
            <a:headEnd/>
            <a:tailEnd/>
          </a:ln>
        </p:spPr>
        <p:txBody>
          <a:bodyPr wrap="none" anchor="ctr"/>
          <a:lstStyle/>
          <a:p>
            <a:endParaRPr lang="en-US"/>
          </a:p>
        </p:txBody>
      </p:sp>
      <p:sp>
        <p:nvSpPr>
          <p:cNvPr id="32882" name="Line 204"/>
          <p:cNvSpPr>
            <a:spLocks noChangeShapeType="1"/>
          </p:cNvSpPr>
          <p:nvPr/>
        </p:nvSpPr>
        <p:spPr bwMode="auto">
          <a:xfrm flipH="1">
            <a:off x="5410200" y="5181600"/>
            <a:ext cx="152400" cy="152400"/>
          </a:xfrm>
          <a:prstGeom prst="line">
            <a:avLst/>
          </a:prstGeom>
          <a:noFill/>
          <a:ln w="9525">
            <a:solidFill>
              <a:schemeClr val="tx1"/>
            </a:solidFill>
            <a:round/>
            <a:headEnd/>
            <a:tailEnd/>
          </a:ln>
        </p:spPr>
        <p:txBody>
          <a:bodyPr wrap="none" anchor="ctr"/>
          <a:lstStyle/>
          <a:p>
            <a:endParaRPr lang="en-US"/>
          </a:p>
        </p:txBody>
      </p:sp>
      <p:sp>
        <p:nvSpPr>
          <p:cNvPr id="32883" name="Line 205"/>
          <p:cNvSpPr>
            <a:spLocks noChangeShapeType="1"/>
          </p:cNvSpPr>
          <p:nvPr/>
        </p:nvSpPr>
        <p:spPr bwMode="auto">
          <a:xfrm flipV="1">
            <a:off x="5410200" y="5105400"/>
            <a:ext cx="0" cy="228600"/>
          </a:xfrm>
          <a:prstGeom prst="line">
            <a:avLst/>
          </a:prstGeom>
          <a:noFill/>
          <a:ln w="9525">
            <a:solidFill>
              <a:schemeClr val="tx1"/>
            </a:solidFill>
            <a:round/>
            <a:headEnd/>
            <a:tailEnd/>
          </a:ln>
        </p:spPr>
        <p:txBody>
          <a:bodyPr wrap="none" anchor="ctr"/>
          <a:lstStyle/>
          <a:p>
            <a:endParaRPr lang="en-US"/>
          </a:p>
        </p:txBody>
      </p:sp>
      <p:sp>
        <p:nvSpPr>
          <p:cNvPr id="32884" name="Line 206"/>
          <p:cNvSpPr>
            <a:spLocks noChangeShapeType="1"/>
          </p:cNvSpPr>
          <p:nvPr/>
        </p:nvSpPr>
        <p:spPr bwMode="auto">
          <a:xfrm flipH="1" flipV="1">
            <a:off x="5334000" y="5029200"/>
            <a:ext cx="76200" cy="76200"/>
          </a:xfrm>
          <a:prstGeom prst="line">
            <a:avLst/>
          </a:prstGeom>
          <a:noFill/>
          <a:ln w="9525">
            <a:solidFill>
              <a:schemeClr val="tx1"/>
            </a:solidFill>
            <a:round/>
            <a:headEnd/>
            <a:tailEnd/>
          </a:ln>
        </p:spPr>
        <p:txBody>
          <a:bodyPr wrap="none" anchor="ctr"/>
          <a:lstStyle/>
          <a:p>
            <a:endParaRPr lang="en-US"/>
          </a:p>
        </p:txBody>
      </p:sp>
      <p:sp>
        <p:nvSpPr>
          <p:cNvPr id="32885" name="Line 207"/>
          <p:cNvSpPr>
            <a:spLocks noChangeShapeType="1"/>
          </p:cNvSpPr>
          <p:nvPr/>
        </p:nvSpPr>
        <p:spPr bwMode="auto">
          <a:xfrm flipH="1">
            <a:off x="5181600" y="5029200"/>
            <a:ext cx="152400" cy="76200"/>
          </a:xfrm>
          <a:prstGeom prst="line">
            <a:avLst/>
          </a:prstGeom>
          <a:noFill/>
          <a:ln w="9525">
            <a:solidFill>
              <a:schemeClr val="tx1"/>
            </a:solidFill>
            <a:round/>
            <a:headEnd/>
            <a:tailEnd/>
          </a:ln>
        </p:spPr>
        <p:txBody>
          <a:bodyPr wrap="none" anchor="ctr"/>
          <a:lstStyle/>
          <a:p>
            <a:endParaRPr lang="en-US"/>
          </a:p>
        </p:txBody>
      </p:sp>
      <p:sp>
        <p:nvSpPr>
          <p:cNvPr id="32886" name="Line 208"/>
          <p:cNvSpPr>
            <a:spLocks noChangeShapeType="1"/>
          </p:cNvSpPr>
          <p:nvPr/>
        </p:nvSpPr>
        <p:spPr bwMode="auto">
          <a:xfrm flipH="1">
            <a:off x="4953000" y="5105400"/>
            <a:ext cx="228600" cy="76200"/>
          </a:xfrm>
          <a:prstGeom prst="line">
            <a:avLst/>
          </a:prstGeom>
          <a:noFill/>
          <a:ln w="9525">
            <a:solidFill>
              <a:schemeClr val="tx1"/>
            </a:solidFill>
            <a:round/>
            <a:headEnd/>
            <a:tailEnd/>
          </a:ln>
        </p:spPr>
        <p:txBody>
          <a:bodyPr wrap="none" anchor="ctr"/>
          <a:lstStyle/>
          <a:p>
            <a:endParaRPr lang="en-US"/>
          </a:p>
        </p:txBody>
      </p:sp>
      <p:sp>
        <p:nvSpPr>
          <p:cNvPr id="32887" name="Line 209"/>
          <p:cNvSpPr>
            <a:spLocks noChangeShapeType="1"/>
          </p:cNvSpPr>
          <p:nvPr/>
        </p:nvSpPr>
        <p:spPr bwMode="auto">
          <a:xfrm flipH="1" flipV="1">
            <a:off x="4724400" y="5029200"/>
            <a:ext cx="228600" cy="152400"/>
          </a:xfrm>
          <a:prstGeom prst="line">
            <a:avLst/>
          </a:prstGeom>
          <a:noFill/>
          <a:ln w="9525">
            <a:solidFill>
              <a:schemeClr val="tx1"/>
            </a:solidFill>
            <a:round/>
            <a:headEnd/>
            <a:tailEnd/>
          </a:ln>
        </p:spPr>
        <p:txBody>
          <a:bodyPr wrap="none" anchor="ctr"/>
          <a:lstStyle/>
          <a:p>
            <a:endParaRPr lang="en-US"/>
          </a:p>
        </p:txBody>
      </p:sp>
      <p:sp>
        <p:nvSpPr>
          <p:cNvPr id="32888" name="Line 210"/>
          <p:cNvSpPr>
            <a:spLocks noChangeShapeType="1"/>
          </p:cNvSpPr>
          <p:nvPr/>
        </p:nvSpPr>
        <p:spPr bwMode="auto">
          <a:xfrm flipH="1">
            <a:off x="8153400" y="2743200"/>
            <a:ext cx="152400" cy="76200"/>
          </a:xfrm>
          <a:prstGeom prst="line">
            <a:avLst/>
          </a:prstGeom>
          <a:noFill/>
          <a:ln w="9525">
            <a:solidFill>
              <a:schemeClr val="tx1"/>
            </a:solidFill>
            <a:round/>
            <a:headEnd/>
            <a:tailEnd/>
          </a:ln>
        </p:spPr>
        <p:txBody>
          <a:bodyPr wrap="none" anchor="ctr"/>
          <a:lstStyle/>
          <a:p>
            <a:endParaRPr lang="en-US"/>
          </a:p>
        </p:txBody>
      </p:sp>
      <p:sp>
        <p:nvSpPr>
          <p:cNvPr id="32889" name="Line 211"/>
          <p:cNvSpPr>
            <a:spLocks noChangeShapeType="1"/>
          </p:cNvSpPr>
          <p:nvPr/>
        </p:nvSpPr>
        <p:spPr bwMode="auto">
          <a:xfrm flipH="1">
            <a:off x="8077200" y="2819400"/>
            <a:ext cx="76200" cy="0"/>
          </a:xfrm>
          <a:prstGeom prst="line">
            <a:avLst/>
          </a:prstGeom>
          <a:noFill/>
          <a:ln w="9525">
            <a:solidFill>
              <a:schemeClr val="tx1"/>
            </a:solidFill>
            <a:round/>
            <a:headEnd/>
            <a:tailEnd/>
          </a:ln>
        </p:spPr>
        <p:txBody>
          <a:bodyPr wrap="none" anchor="ctr"/>
          <a:lstStyle/>
          <a:p>
            <a:endParaRPr lang="en-US"/>
          </a:p>
        </p:txBody>
      </p:sp>
      <p:sp>
        <p:nvSpPr>
          <p:cNvPr id="32890" name="Line 212"/>
          <p:cNvSpPr>
            <a:spLocks noChangeShapeType="1"/>
          </p:cNvSpPr>
          <p:nvPr/>
        </p:nvSpPr>
        <p:spPr bwMode="auto">
          <a:xfrm>
            <a:off x="8077200" y="2819400"/>
            <a:ext cx="0" cy="76200"/>
          </a:xfrm>
          <a:prstGeom prst="line">
            <a:avLst/>
          </a:prstGeom>
          <a:noFill/>
          <a:ln w="9525">
            <a:solidFill>
              <a:schemeClr val="tx1"/>
            </a:solidFill>
            <a:round/>
            <a:headEnd/>
            <a:tailEnd/>
          </a:ln>
        </p:spPr>
        <p:txBody>
          <a:bodyPr wrap="none" anchor="ctr"/>
          <a:lstStyle/>
          <a:p>
            <a:endParaRPr lang="en-US"/>
          </a:p>
        </p:txBody>
      </p:sp>
      <p:sp>
        <p:nvSpPr>
          <p:cNvPr id="32891" name="Line 213"/>
          <p:cNvSpPr>
            <a:spLocks noChangeShapeType="1"/>
          </p:cNvSpPr>
          <p:nvPr/>
        </p:nvSpPr>
        <p:spPr bwMode="auto">
          <a:xfrm>
            <a:off x="8077200" y="2895600"/>
            <a:ext cx="76200" cy="76200"/>
          </a:xfrm>
          <a:prstGeom prst="line">
            <a:avLst/>
          </a:prstGeom>
          <a:noFill/>
          <a:ln w="9525">
            <a:solidFill>
              <a:schemeClr val="tx1"/>
            </a:solidFill>
            <a:round/>
            <a:headEnd/>
            <a:tailEnd/>
          </a:ln>
        </p:spPr>
        <p:txBody>
          <a:bodyPr wrap="none" anchor="ctr"/>
          <a:lstStyle/>
          <a:p>
            <a:endParaRPr lang="en-US"/>
          </a:p>
        </p:txBody>
      </p:sp>
      <p:sp>
        <p:nvSpPr>
          <p:cNvPr id="32892" name="Line 215"/>
          <p:cNvSpPr>
            <a:spLocks noChangeShapeType="1"/>
          </p:cNvSpPr>
          <p:nvPr/>
        </p:nvSpPr>
        <p:spPr bwMode="auto">
          <a:xfrm>
            <a:off x="8077200" y="3124200"/>
            <a:ext cx="76200" cy="152400"/>
          </a:xfrm>
          <a:prstGeom prst="line">
            <a:avLst/>
          </a:prstGeom>
          <a:noFill/>
          <a:ln w="9525">
            <a:solidFill>
              <a:schemeClr val="tx1"/>
            </a:solidFill>
            <a:round/>
            <a:headEnd/>
            <a:tailEnd/>
          </a:ln>
        </p:spPr>
        <p:txBody>
          <a:bodyPr wrap="none" anchor="ctr"/>
          <a:lstStyle/>
          <a:p>
            <a:endParaRPr lang="en-US"/>
          </a:p>
        </p:txBody>
      </p:sp>
      <p:sp>
        <p:nvSpPr>
          <p:cNvPr id="32893" name="Line 216"/>
          <p:cNvSpPr>
            <a:spLocks noChangeShapeType="1"/>
          </p:cNvSpPr>
          <p:nvPr/>
        </p:nvSpPr>
        <p:spPr bwMode="auto">
          <a:xfrm>
            <a:off x="8458200" y="2971800"/>
            <a:ext cx="76200" cy="76200"/>
          </a:xfrm>
          <a:prstGeom prst="line">
            <a:avLst/>
          </a:prstGeom>
          <a:noFill/>
          <a:ln w="9525">
            <a:solidFill>
              <a:schemeClr val="tx1"/>
            </a:solidFill>
            <a:round/>
            <a:headEnd/>
            <a:tailEnd/>
          </a:ln>
        </p:spPr>
        <p:txBody>
          <a:bodyPr wrap="none" anchor="ctr"/>
          <a:lstStyle/>
          <a:p>
            <a:endParaRPr lang="en-US"/>
          </a:p>
        </p:txBody>
      </p:sp>
      <p:sp>
        <p:nvSpPr>
          <p:cNvPr id="32894" name="Line 217"/>
          <p:cNvSpPr>
            <a:spLocks noChangeShapeType="1"/>
          </p:cNvSpPr>
          <p:nvPr/>
        </p:nvSpPr>
        <p:spPr bwMode="auto">
          <a:xfrm>
            <a:off x="8534400" y="3048000"/>
            <a:ext cx="152400" cy="76200"/>
          </a:xfrm>
          <a:prstGeom prst="line">
            <a:avLst/>
          </a:prstGeom>
          <a:noFill/>
          <a:ln w="9525">
            <a:solidFill>
              <a:schemeClr val="tx1"/>
            </a:solidFill>
            <a:round/>
            <a:headEnd/>
            <a:tailEnd/>
          </a:ln>
        </p:spPr>
        <p:txBody>
          <a:bodyPr wrap="none" anchor="ctr"/>
          <a:lstStyle/>
          <a:p>
            <a:endParaRPr lang="en-US"/>
          </a:p>
        </p:txBody>
      </p:sp>
      <p:sp>
        <p:nvSpPr>
          <p:cNvPr id="32895" name="Line 218"/>
          <p:cNvSpPr>
            <a:spLocks noChangeShapeType="1"/>
          </p:cNvSpPr>
          <p:nvPr/>
        </p:nvSpPr>
        <p:spPr bwMode="auto">
          <a:xfrm flipH="1">
            <a:off x="9220200" y="2971800"/>
            <a:ext cx="76200" cy="76200"/>
          </a:xfrm>
          <a:prstGeom prst="line">
            <a:avLst/>
          </a:prstGeom>
          <a:noFill/>
          <a:ln w="9525">
            <a:solidFill>
              <a:schemeClr val="tx1"/>
            </a:solidFill>
            <a:round/>
            <a:headEnd/>
            <a:tailEnd/>
          </a:ln>
        </p:spPr>
        <p:txBody>
          <a:bodyPr wrap="none" anchor="ctr"/>
          <a:lstStyle/>
          <a:p>
            <a:endParaRPr lang="en-US"/>
          </a:p>
        </p:txBody>
      </p:sp>
      <p:sp>
        <p:nvSpPr>
          <p:cNvPr id="32896" name="Line 219"/>
          <p:cNvSpPr>
            <a:spLocks noChangeShapeType="1"/>
          </p:cNvSpPr>
          <p:nvPr/>
        </p:nvSpPr>
        <p:spPr bwMode="auto">
          <a:xfrm>
            <a:off x="9220200" y="3048000"/>
            <a:ext cx="0" cy="76200"/>
          </a:xfrm>
          <a:prstGeom prst="line">
            <a:avLst/>
          </a:prstGeom>
          <a:noFill/>
          <a:ln w="9525">
            <a:solidFill>
              <a:schemeClr val="tx1"/>
            </a:solidFill>
            <a:round/>
            <a:headEnd/>
            <a:tailEnd/>
          </a:ln>
        </p:spPr>
        <p:txBody>
          <a:bodyPr wrap="none" anchor="ctr"/>
          <a:lstStyle/>
          <a:p>
            <a:endParaRPr lang="en-US"/>
          </a:p>
        </p:txBody>
      </p:sp>
      <p:sp>
        <p:nvSpPr>
          <p:cNvPr id="32897" name="Line 220"/>
          <p:cNvSpPr>
            <a:spLocks noChangeShapeType="1"/>
          </p:cNvSpPr>
          <p:nvPr/>
        </p:nvSpPr>
        <p:spPr bwMode="auto">
          <a:xfrm>
            <a:off x="9220200" y="3124200"/>
            <a:ext cx="0" cy="76200"/>
          </a:xfrm>
          <a:prstGeom prst="line">
            <a:avLst/>
          </a:prstGeom>
          <a:noFill/>
          <a:ln w="9525">
            <a:solidFill>
              <a:schemeClr val="tx1"/>
            </a:solidFill>
            <a:round/>
            <a:headEnd/>
            <a:tailEnd/>
          </a:ln>
        </p:spPr>
        <p:txBody>
          <a:bodyPr wrap="none" anchor="ctr"/>
          <a:lstStyle/>
          <a:p>
            <a:endParaRPr lang="en-US"/>
          </a:p>
        </p:txBody>
      </p:sp>
      <p:sp>
        <p:nvSpPr>
          <p:cNvPr id="32898" name="Line 221"/>
          <p:cNvSpPr>
            <a:spLocks noChangeShapeType="1"/>
          </p:cNvSpPr>
          <p:nvPr/>
        </p:nvSpPr>
        <p:spPr bwMode="auto">
          <a:xfrm flipH="1">
            <a:off x="9144000" y="3200400"/>
            <a:ext cx="76200" cy="0"/>
          </a:xfrm>
          <a:prstGeom prst="line">
            <a:avLst/>
          </a:prstGeom>
          <a:noFill/>
          <a:ln w="9525">
            <a:solidFill>
              <a:schemeClr val="tx1"/>
            </a:solidFill>
            <a:round/>
            <a:headEnd/>
            <a:tailEnd/>
          </a:ln>
        </p:spPr>
        <p:txBody>
          <a:bodyPr wrap="none" anchor="ctr"/>
          <a:lstStyle/>
          <a:p>
            <a:endParaRPr lang="en-US"/>
          </a:p>
        </p:txBody>
      </p:sp>
      <p:sp>
        <p:nvSpPr>
          <p:cNvPr id="32899" name="Line 222"/>
          <p:cNvSpPr>
            <a:spLocks noChangeShapeType="1"/>
          </p:cNvSpPr>
          <p:nvPr/>
        </p:nvSpPr>
        <p:spPr bwMode="auto">
          <a:xfrm flipH="1">
            <a:off x="9067800" y="3200400"/>
            <a:ext cx="76200" cy="76200"/>
          </a:xfrm>
          <a:prstGeom prst="line">
            <a:avLst/>
          </a:prstGeom>
          <a:noFill/>
          <a:ln w="9525">
            <a:solidFill>
              <a:schemeClr val="tx1"/>
            </a:solidFill>
            <a:round/>
            <a:headEnd/>
            <a:tailEnd/>
          </a:ln>
        </p:spPr>
        <p:txBody>
          <a:bodyPr wrap="none" anchor="ctr"/>
          <a:lstStyle/>
          <a:p>
            <a:endParaRPr lang="en-US"/>
          </a:p>
        </p:txBody>
      </p:sp>
      <p:sp>
        <p:nvSpPr>
          <p:cNvPr id="32900" name="Line 223"/>
          <p:cNvSpPr>
            <a:spLocks noChangeShapeType="1"/>
          </p:cNvSpPr>
          <p:nvPr/>
        </p:nvSpPr>
        <p:spPr bwMode="auto">
          <a:xfrm flipV="1">
            <a:off x="9067800" y="3200400"/>
            <a:ext cx="0" cy="76200"/>
          </a:xfrm>
          <a:prstGeom prst="line">
            <a:avLst/>
          </a:prstGeom>
          <a:noFill/>
          <a:ln w="9525">
            <a:solidFill>
              <a:schemeClr val="tx1"/>
            </a:solidFill>
            <a:round/>
            <a:headEnd/>
            <a:tailEnd/>
          </a:ln>
        </p:spPr>
        <p:txBody>
          <a:bodyPr wrap="none" anchor="ctr"/>
          <a:lstStyle/>
          <a:p>
            <a:endParaRPr lang="en-US"/>
          </a:p>
        </p:txBody>
      </p:sp>
      <p:sp>
        <p:nvSpPr>
          <p:cNvPr id="32901" name="Line 225"/>
          <p:cNvSpPr>
            <a:spLocks noChangeShapeType="1"/>
          </p:cNvSpPr>
          <p:nvPr/>
        </p:nvSpPr>
        <p:spPr bwMode="auto">
          <a:xfrm flipH="1" flipV="1">
            <a:off x="8915400" y="3124200"/>
            <a:ext cx="76200" cy="76200"/>
          </a:xfrm>
          <a:prstGeom prst="line">
            <a:avLst/>
          </a:prstGeom>
          <a:noFill/>
          <a:ln w="9525">
            <a:solidFill>
              <a:schemeClr val="tx1"/>
            </a:solidFill>
            <a:round/>
            <a:headEnd/>
            <a:tailEnd/>
          </a:ln>
        </p:spPr>
        <p:txBody>
          <a:bodyPr wrap="none" anchor="ctr"/>
          <a:lstStyle/>
          <a:p>
            <a:endParaRPr lang="en-US"/>
          </a:p>
        </p:txBody>
      </p:sp>
      <p:sp>
        <p:nvSpPr>
          <p:cNvPr id="32902" name="Line 226"/>
          <p:cNvSpPr>
            <a:spLocks noChangeShapeType="1"/>
          </p:cNvSpPr>
          <p:nvPr/>
        </p:nvSpPr>
        <p:spPr bwMode="auto">
          <a:xfrm flipH="1" flipV="1">
            <a:off x="8839200" y="3048000"/>
            <a:ext cx="76200" cy="76200"/>
          </a:xfrm>
          <a:prstGeom prst="line">
            <a:avLst/>
          </a:prstGeom>
          <a:noFill/>
          <a:ln w="9525">
            <a:solidFill>
              <a:schemeClr val="tx1"/>
            </a:solidFill>
            <a:round/>
            <a:headEnd/>
            <a:tailEnd/>
          </a:ln>
        </p:spPr>
        <p:txBody>
          <a:bodyPr wrap="none" anchor="ctr"/>
          <a:lstStyle/>
          <a:p>
            <a:endParaRPr lang="en-US"/>
          </a:p>
        </p:txBody>
      </p:sp>
      <p:sp>
        <p:nvSpPr>
          <p:cNvPr id="32903" name="Line 227"/>
          <p:cNvSpPr>
            <a:spLocks noChangeShapeType="1"/>
          </p:cNvSpPr>
          <p:nvPr/>
        </p:nvSpPr>
        <p:spPr bwMode="auto">
          <a:xfrm flipH="1">
            <a:off x="8763000" y="3048000"/>
            <a:ext cx="76200" cy="76200"/>
          </a:xfrm>
          <a:prstGeom prst="line">
            <a:avLst/>
          </a:prstGeom>
          <a:noFill/>
          <a:ln w="9525">
            <a:solidFill>
              <a:schemeClr val="tx1"/>
            </a:solidFill>
            <a:round/>
            <a:headEnd/>
            <a:tailEnd/>
          </a:ln>
        </p:spPr>
        <p:txBody>
          <a:bodyPr wrap="none" anchor="ctr"/>
          <a:lstStyle/>
          <a:p>
            <a:endParaRPr lang="en-US"/>
          </a:p>
        </p:txBody>
      </p:sp>
      <p:sp>
        <p:nvSpPr>
          <p:cNvPr id="32904" name="Line 228"/>
          <p:cNvSpPr>
            <a:spLocks noChangeShapeType="1"/>
          </p:cNvSpPr>
          <p:nvPr/>
        </p:nvSpPr>
        <p:spPr bwMode="auto">
          <a:xfrm flipH="1">
            <a:off x="8686800" y="3124200"/>
            <a:ext cx="76200" cy="0"/>
          </a:xfrm>
          <a:prstGeom prst="line">
            <a:avLst/>
          </a:prstGeom>
          <a:noFill/>
          <a:ln w="9525">
            <a:solidFill>
              <a:schemeClr val="tx1"/>
            </a:solidFill>
            <a:round/>
            <a:headEnd/>
            <a:tailEnd/>
          </a:ln>
        </p:spPr>
        <p:txBody>
          <a:bodyPr wrap="none" anchor="ctr"/>
          <a:lstStyle/>
          <a:p>
            <a:endParaRPr lang="en-US"/>
          </a:p>
        </p:txBody>
      </p:sp>
      <p:sp>
        <p:nvSpPr>
          <p:cNvPr id="32905" name="Line 229"/>
          <p:cNvSpPr>
            <a:spLocks noChangeShapeType="1"/>
          </p:cNvSpPr>
          <p:nvPr/>
        </p:nvSpPr>
        <p:spPr bwMode="auto">
          <a:xfrm>
            <a:off x="8382000" y="2819400"/>
            <a:ext cx="76200" cy="76200"/>
          </a:xfrm>
          <a:prstGeom prst="line">
            <a:avLst/>
          </a:prstGeom>
          <a:noFill/>
          <a:ln w="9525">
            <a:solidFill>
              <a:schemeClr val="tx1"/>
            </a:solidFill>
            <a:round/>
            <a:headEnd/>
            <a:tailEnd/>
          </a:ln>
        </p:spPr>
        <p:txBody>
          <a:bodyPr wrap="none" anchor="ctr"/>
          <a:lstStyle/>
          <a:p>
            <a:endParaRPr lang="en-US"/>
          </a:p>
        </p:txBody>
      </p:sp>
      <p:sp>
        <p:nvSpPr>
          <p:cNvPr id="32906" name="Line 230"/>
          <p:cNvSpPr>
            <a:spLocks noChangeShapeType="1"/>
          </p:cNvSpPr>
          <p:nvPr/>
        </p:nvSpPr>
        <p:spPr bwMode="auto">
          <a:xfrm>
            <a:off x="8458200" y="2895600"/>
            <a:ext cx="0" cy="76200"/>
          </a:xfrm>
          <a:prstGeom prst="line">
            <a:avLst/>
          </a:prstGeom>
          <a:noFill/>
          <a:ln w="9525">
            <a:solidFill>
              <a:schemeClr val="tx1"/>
            </a:solidFill>
            <a:round/>
            <a:headEnd/>
            <a:tailEnd/>
          </a:ln>
        </p:spPr>
        <p:txBody>
          <a:bodyPr wrap="none" anchor="ctr"/>
          <a:lstStyle/>
          <a:p>
            <a:endParaRPr lang="en-US"/>
          </a:p>
        </p:txBody>
      </p:sp>
      <p:sp>
        <p:nvSpPr>
          <p:cNvPr id="32907" name="Line 231"/>
          <p:cNvSpPr>
            <a:spLocks noChangeShapeType="1"/>
          </p:cNvSpPr>
          <p:nvPr/>
        </p:nvSpPr>
        <p:spPr bwMode="auto">
          <a:xfrm>
            <a:off x="9296400" y="2971800"/>
            <a:ext cx="152400" cy="0"/>
          </a:xfrm>
          <a:prstGeom prst="line">
            <a:avLst/>
          </a:prstGeom>
          <a:noFill/>
          <a:ln w="9525">
            <a:solidFill>
              <a:schemeClr val="tx1"/>
            </a:solidFill>
            <a:round/>
            <a:headEnd/>
            <a:tailEnd/>
          </a:ln>
        </p:spPr>
        <p:txBody>
          <a:bodyPr wrap="none" anchor="ctr"/>
          <a:lstStyle/>
          <a:p>
            <a:endParaRPr lang="en-US"/>
          </a:p>
        </p:txBody>
      </p:sp>
      <p:sp>
        <p:nvSpPr>
          <p:cNvPr id="32908" name="Line 232"/>
          <p:cNvSpPr>
            <a:spLocks noChangeShapeType="1"/>
          </p:cNvSpPr>
          <p:nvPr/>
        </p:nvSpPr>
        <p:spPr bwMode="auto">
          <a:xfrm flipV="1">
            <a:off x="9448800" y="2895600"/>
            <a:ext cx="76200" cy="76200"/>
          </a:xfrm>
          <a:prstGeom prst="line">
            <a:avLst/>
          </a:prstGeom>
          <a:noFill/>
          <a:ln w="9525">
            <a:solidFill>
              <a:schemeClr val="tx1"/>
            </a:solidFill>
            <a:round/>
            <a:headEnd/>
            <a:tailEnd/>
          </a:ln>
        </p:spPr>
        <p:txBody>
          <a:bodyPr wrap="none" anchor="ctr"/>
          <a:lstStyle/>
          <a:p>
            <a:endParaRPr lang="en-US"/>
          </a:p>
        </p:txBody>
      </p:sp>
      <p:sp>
        <p:nvSpPr>
          <p:cNvPr id="32909" name="Line 233"/>
          <p:cNvSpPr>
            <a:spLocks noChangeShapeType="1"/>
          </p:cNvSpPr>
          <p:nvPr/>
        </p:nvSpPr>
        <p:spPr bwMode="auto">
          <a:xfrm flipH="1" flipV="1">
            <a:off x="9372600" y="2743200"/>
            <a:ext cx="152400" cy="152400"/>
          </a:xfrm>
          <a:prstGeom prst="line">
            <a:avLst/>
          </a:prstGeom>
          <a:noFill/>
          <a:ln w="9525">
            <a:solidFill>
              <a:schemeClr val="tx1"/>
            </a:solidFill>
            <a:round/>
            <a:headEnd/>
            <a:tailEnd/>
          </a:ln>
        </p:spPr>
        <p:txBody>
          <a:bodyPr wrap="none" anchor="ctr"/>
          <a:lstStyle/>
          <a:p>
            <a:endParaRPr lang="en-US"/>
          </a:p>
        </p:txBody>
      </p:sp>
      <p:sp>
        <p:nvSpPr>
          <p:cNvPr id="32910" name="Line 234"/>
          <p:cNvSpPr>
            <a:spLocks noChangeShapeType="1"/>
          </p:cNvSpPr>
          <p:nvPr/>
        </p:nvSpPr>
        <p:spPr bwMode="auto">
          <a:xfrm flipH="1">
            <a:off x="9144000" y="2743200"/>
            <a:ext cx="228600" cy="0"/>
          </a:xfrm>
          <a:prstGeom prst="line">
            <a:avLst/>
          </a:prstGeom>
          <a:noFill/>
          <a:ln w="9525">
            <a:solidFill>
              <a:schemeClr val="tx1"/>
            </a:solidFill>
            <a:round/>
            <a:headEnd/>
            <a:tailEnd/>
          </a:ln>
        </p:spPr>
        <p:txBody>
          <a:bodyPr wrap="none" anchor="ctr"/>
          <a:lstStyle/>
          <a:p>
            <a:endParaRPr lang="en-US"/>
          </a:p>
        </p:txBody>
      </p:sp>
      <p:sp>
        <p:nvSpPr>
          <p:cNvPr id="32911" name="Line 235"/>
          <p:cNvSpPr>
            <a:spLocks noChangeShapeType="1"/>
          </p:cNvSpPr>
          <p:nvPr/>
        </p:nvSpPr>
        <p:spPr bwMode="auto">
          <a:xfrm flipH="1">
            <a:off x="9067800" y="2743200"/>
            <a:ext cx="76200" cy="0"/>
          </a:xfrm>
          <a:prstGeom prst="line">
            <a:avLst/>
          </a:prstGeom>
          <a:noFill/>
          <a:ln w="9525">
            <a:solidFill>
              <a:schemeClr val="tx1"/>
            </a:solidFill>
            <a:round/>
            <a:headEnd/>
            <a:tailEnd/>
          </a:ln>
        </p:spPr>
        <p:txBody>
          <a:bodyPr wrap="none" anchor="ctr"/>
          <a:lstStyle/>
          <a:p>
            <a:endParaRPr lang="en-US"/>
          </a:p>
        </p:txBody>
      </p:sp>
      <p:sp>
        <p:nvSpPr>
          <p:cNvPr id="32912" name="Line 236"/>
          <p:cNvSpPr>
            <a:spLocks noChangeShapeType="1"/>
          </p:cNvSpPr>
          <p:nvPr/>
        </p:nvSpPr>
        <p:spPr bwMode="auto">
          <a:xfrm flipV="1">
            <a:off x="9067800" y="2590800"/>
            <a:ext cx="0" cy="152400"/>
          </a:xfrm>
          <a:prstGeom prst="line">
            <a:avLst/>
          </a:prstGeom>
          <a:noFill/>
          <a:ln w="9525">
            <a:solidFill>
              <a:schemeClr val="tx1"/>
            </a:solidFill>
            <a:round/>
            <a:headEnd/>
            <a:tailEnd/>
          </a:ln>
        </p:spPr>
        <p:txBody>
          <a:bodyPr wrap="none" anchor="ctr"/>
          <a:lstStyle/>
          <a:p>
            <a:endParaRPr lang="en-US"/>
          </a:p>
        </p:txBody>
      </p:sp>
      <p:sp>
        <p:nvSpPr>
          <p:cNvPr id="32913" name="Line 237"/>
          <p:cNvSpPr>
            <a:spLocks noChangeShapeType="1"/>
          </p:cNvSpPr>
          <p:nvPr/>
        </p:nvSpPr>
        <p:spPr bwMode="auto">
          <a:xfrm>
            <a:off x="9067800" y="2590800"/>
            <a:ext cx="228600" cy="0"/>
          </a:xfrm>
          <a:prstGeom prst="line">
            <a:avLst/>
          </a:prstGeom>
          <a:noFill/>
          <a:ln w="9525">
            <a:solidFill>
              <a:schemeClr val="tx1"/>
            </a:solidFill>
            <a:round/>
            <a:headEnd/>
            <a:tailEnd/>
          </a:ln>
        </p:spPr>
        <p:txBody>
          <a:bodyPr wrap="none" anchor="ctr"/>
          <a:lstStyle/>
          <a:p>
            <a:endParaRPr lang="en-US"/>
          </a:p>
        </p:txBody>
      </p:sp>
      <p:sp>
        <p:nvSpPr>
          <p:cNvPr id="32914" name="Line 238"/>
          <p:cNvSpPr>
            <a:spLocks noChangeShapeType="1"/>
          </p:cNvSpPr>
          <p:nvPr/>
        </p:nvSpPr>
        <p:spPr bwMode="auto">
          <a:xfrm>
            <a:off x="9296400" y="2590800"/>
            <a:ext cx="152400" cy="0"/>
          </a:xfrm>
          <a:prstGeom prst="line">
            <a:avLst/>
          </a:prstGeom>
          <a:noFill/>
          <a:ln w="9525">
            <a:solidFill>
              <a:schemeClr val="tx1"/>
            </a:solidFill>
            <a:round/>
            <a:headEnd/>
            <a:tailEnd/>
          </a:ln>
        </p:spPr>
        <p:txBody>
          <a:bodyPr wrap="none" anchor="ctr"/>
          <a:lstStyle/>
          <a:p>
            <a:endParaRPr lang="en-US"/>
          </a:p>
        </p:txBody>
      </p:sp>
      <p:sp>
        <p:nvSpPr>
          <p:cNvPr id="32915" name="Line 239"/>
          <p:cNvSpPr>
            <a:spLocks noChangeShapeType="1"/>
          </p:cNvSpPr>
          <p:nvPr/>
        </p:nvSpPr>
        <p:spPr bwMode="auto">
          <a:xfrm flipV="1">
            <a:off x="9448800" y="2514600"/>
            <a:ext cx="76200" cy="76200"/>
          </a:xfrm>
          <a:prstGeom prst="line">
            <a:avLst/>
          </a:prstGeom>
          <a:noFill/>
          <a:ln w="9525">
            <a:solidFill>
              <a:schemeClr val="tx1"/>
            </a:solidFill>
            <a:round/>
            <a:headEnd/>
            <a:tailEnd/>
          </a:ln>
        </p:spPr>
        <p:txBody>
          <a:bodyPr wrap="none" anchor="ctr"/>
          <a:lstStyle/>
          <a:p>
            <a:endParaRPr lang="en-US"/>
          </a:p>
        </p:txBody>
      </p:sp>
      <p:sp>
        <p:nvSpPr>
          <p:cNvPr id="32916" name="Line 240"/>
          <p:cNvSpPr>
            <a:spLocks noChangeShapeType="1"/>
          </p:cNvSpPr>
          <p:nvPr/>
        </p:nvSpPr>
        <p:spPr bwMode="auto">
          <a:xfrm flipH="1" flipV="1">
            <a:off x="9448800" y="2438400"/>
            <a:ext cx="76200" cy="76200"/>
          </a:xfrm>
          <a:prstGeom prst="line">
            <a:avLst/>
          </a:prstGeom>
          <a:noFill/>
          <a:ln w="9525">
            <a:solidFill>
              <a:schemeClr val="tx1"/>
            </a:solidFill>
            <a:round/>
            <a:headEnd/>
            <a:tailEnd/>
          </a:ln>
        </p:spPr>
        <p:txBody>
          <a:bodyPr wrap="none" anchor="ctr"/>
          <a:lstStyle/>
          <a:p>
            <a:endParaRPr lang="en-US"/>
          </a:p>
        </p:txBody>
      </p:sp>
      <p:sp>
        <p:nvSpPr>
          <p:cNvPr id="32917" name="Line 241"/>
          <p:cNvSpPr>
            <a:spLocks noChangeShapeType="1"/>
          </p:cNvSpPr>
          <p:nvPr/>
        </p:nvSpPr>
        <p:spPr bwMode="auto">
          <a:xfrm flipH="1" flipV="1">
            <a:off x="9372600" y="2362200"/>
            <a:ext cx="76200" cy="76200"/>
          </a:xfrm>
          <a:prstGeom prst="line">
            <a:avLst/>
          </a:prstGeom>
          <a:noFill/>
          <a:ln w="9525">
            <a:solidFill>
              <a:schemeClr val="tx1"/>
            </a:solidFill>
            <a:round/>
            <a:headEnd/>
            <a:tailEnd/>
          </a:ln>
        </p:spPr>
        <p:txBody>
          <a:bodyPr wrap="none" anchor="ctr"/>
          <a:lstStyle/>
          <a:p>
            <a:endParaRPr lang="en-US"/>
          </a:p>
        </p:txBody>
      </p:sp>
      <p:sp>
        <p:nvSpPr>
          <p:cNvPr id="32918" name="Line 242"/>
          <p:cNvSpPr>
            <a:spLocks noChangeShapeType="1"/>
          </p:cNvSpPr>
          <p:nvPr/>
        </p:nvSpPr>
        <p:spPr bwMode="auto">
          <a:xfrm flipV="1">
            <a:off x="9372600" y="2286000"/>
            <a:ext cx="76200" cy="76200"/>
          </a:xfrm>
          <a:prstGeom prst="line">
            <a:avLst/>
          </a:prstGeom>
          <a:noFill/>
          <a:ln w="9525">
            <a:solidFill>
              <a:schemeClr val="tx1"/>
            </a:solidFill>
            <a:round/>
            <a:headEnd/>
            <a:tailEnd/>
          </a:ln>
        </p:spPr>
        <p:txBody>
          <a:bodyPr wrap="none" anchor="ctr"/>
          <a:lstStyle/>
          <a:p>
            <a:endParaRPr lang="en-US"/>
          </a:p>
        </p:txBody>
      </p:sp>
      <p:sp>
        <p:nvSpPr>
          <p:cNvPr id="32919" name="Line 243"/>
          <p:cNvSpPr>
            <a:spLocks noChangeShapeType="1"/>
          </p:cNvSpPr>
          <p:nvPr/>
        </p:nvSpPr>
        <p:spPr bwMode="auto">
          <a:xfrm flipV="1">
            <a:off x="9448800" y="2209800"/>
            <a:ext cx="76200" cy="76200"/>
          </a:xfrm>
          <a:prstGeom prst="line">
            <a:avLst/>
          </a:prstGeom>
          <a:noFill/>
          <a:ln w="9525">
            <a:solidFill>
              <a:schemeClr val="tx1"/>
            </a:solidFill>
            <a:round/>
            <a:headEnd/>
            <a:tailEnd/>
          </a:ln>
        </p:spPr>
        <p:txBody>
          <a:bodyPr wrap="none" anchor="ctr"/>
          <a:lstStyle/>
          <a:p>
            <a:endParaRPr lang="en-US"/>
          </a:p>
        </p:txBody>
      </p:sp>
      <p:sp>
        <p:nvSpPr>
          <p:cNvPr id="32920" name="Line 244"/>
          <p:cNvSpPr>
            <a:spLocks noChangeShapeType="1"/>
          </p:cNvSpPr>
          <p:nvPr/>
        </p:nvSpPr>
        <p:spPr bwMode="auto">
          <a:xfrm flipV="1">
            <a:off x="9525000" y="2133600"/>
            <a:ext cx="0" cy="76200"/>
          </a:xfrm>
          <a:prstGeom prst="line">
            <a:avLst/>
          </a:prstGeom>
          <a:noFill/>
          <a:ln w="9525">
            <a:solidFill>
              <a:schemeClr val="tx1"/>
            </a:solidFill>
            <a:round/>
            <a:headEnd/>
            <a:tailEnd/>
          </a:ln>
        </p:spPr>
        <p:txBody>
          <a:bodyPr wrap="none" anchor="ctr"/>
          <a:lstStyle/>
          <a:p>
            <a:endParaRPr lang="en-US"/>
          </a:p>
        </p:txBody>
      </p:sp>
      <p:sp>
        <p:nvSpPr>
          <p:cNvPr id="32921" name="Line 245"/>
          <p:cNvSpPr>
            <a:spLocks noChangeShapeType="1"/>
          </p:cNvSpPr>
          <p:nvPr/>
        </p:nvSpPr>
        <p:spPr bwMode="auto">
          <a:xfrm flipV="1">
            <a:off x="9525000" y="2057400"/>
            <a:ext cx="76200" cy="76200"/>
          </a:xfrm>
          <a:prstGeom prst="line">
            <a:avLst/>
          </a:prstGeom>
          <a:noFill/>
          <a:ln w="9525">
            <a:solidFill>
              <a:schemeClr val="tx1"/>
            </a:solidFill>
            <a:round/>
            <a:headEnd/>
            <a:tailEnd/>
          </a:ln>
        </p:spPr>
        <p:txBody>
          <a:bodyPr wrap="none" anchor="ctr"/>
          <a:lstStyle/>
          <a:p>
            <a:endParaRPr lang="en-US"/>
          </a:p>
        </p:txBody>
      </p:sp>
      <p:sp>
        <p:nvSpPr>
          <p:cNvPr id="32922" name="Line 246"/>
          <p:cNvSpPr>
            <a:spLocks noChangeShapeType="1"/>
          </p:cNvSpPr>
          <p:nvPr/>
        </p:nvSpPr>
        <p:spPr bwMode="auto">
          <a:xfrm flipV="1">
            <a:off x="9220200" y="1219200"/>
            <a:ext cx="76200" cy="76200"/>
          </a:xfrm>
          <a:prstGeom prst="line">
            <a:avLst/>
          </a:prstGeom>
          <a:noFill/>
          <a:ln w="9525">
            <a:solidFill>
              <a:schemeClr val="tx1"/>
            </a:solidFill>
            <a:round/>
            <a:headEnd/>
            <a:tailEnd/>
          </a:ln>
        </p:spPr>
        <p:txBody>
          <a:bodyPr wrap="none" anchor="ctr"/>
          <a:lstStyle/>
          <a:p>
            <a:endParaRPr lang="en-US"/>
          </a:p>
        </p:txBody>
      </p:sp>
      <p:sp>
        <p:nvSpPr>
          <p:cNvPr id="32923" name="Line 247"/>
          <p:cNvSpPr>
            <a:spLocks noChangeShapeType="1"/>
          </p:cNvSpPr>
          <p:nvPr/>
        </p:nvSpPr>
        <p:spPr bwMode="auto">
          <a:xfrm>
            <a:off x="9296400" y="1219200"/>
            <a:ext cx="76200" cy="152400"/>
          </a:xfrm>
          <a:prstGeom prst="line">
            <a:avLst/>
          </a:prstGeom>
          <a:noFill/>
          <a:ln w="9525">
            <a:solidFill>
              <a:schemeClr val="tx1"/>
            </a:solidFill>
            <a:round/>
            <a:headEnd/>
            <a:tailEnd/>
          </a:ln>
        </p:spPr>
        <p:txBody>
          <a:bodyPr wrap="none" anchor="ctr"/>
          <a:lstStyle/>
          <a:p>
            <a:endParaRPr lang="en-US"/>
          </a:p>
        </p:txBody>
      </p:sp>
      <p:sp>
        <p:nvSpPr>
          <p:cNvPr id="32924" name="Line 248"/>
          <p:cNvSpPr>
            <a:spLocks noChangeShapeType="1"/>
          </p:cNvSpPr>
          <p:nvPr/>
        </p:nvSpPr>
        <p:spPr bwMode="auto">
          <a:xfrm>
            <a:off x="9372600" y="1371600"/>
            <a:ext cx="76200" cy="76200"/>
          </a:xfrm>
          <a:prstGeom prst="line">
            <a:avLst/>
          </a:prstGeom>
          <a:noFill/>
          <a:ln w="9525">
            <a:solidFill>
              <a:schemeClr val="tx1"/>
            </a:solidFill>
            <a:round/>
            <a:headEnd/>
            <a:tailEnd/>
          </a:ln>
        </p:spPr>
        <p:txBody>
          <a:bodyPr wrap="none" anchor="ctr"/>
          <a:lstStyle/>
          <a:p>
            <a:endParaRPr lang="en-US"/>
          </a:p>
        </p:txBody>
      </p:sp>
      <p:sp>
        <p:nvSpPr>
          <p:cNvPr id="32925" name="Line 249"/>
          <p:cNvSpPr>
            <a:spLocks noChangeShapeType="1"/>
          </p:cNvSpPr>
          <p:nvPr/>
        </p:nvSpPr>
        <p:spPr bwMode="auto">
          <a:xfrm>
            <a:off x="9448800" y="1447800"/>
            <a:ext cx="76200" cy="76200"/>
          </a:xfrm>
          <a:prstGeom prst="line">
            <a:avLst/>
          </a:prstGeom>
          <a:noFill/>
          <a:ln w="9525">
            <a:solidFill>
              <a:schemeClr val="tx1"/>
            </a:solidFill>
            <a:round/>
            <a:headEnd/>
            <a:tailEnd/>
          </a:ln>
        </p:spPr>
        <p:txBody>
          <a:bodyPr wrap="none" anchor="ctr"/>
          <a:lstStyle/>
          <a:p>
            <a:endParaRPr lang="en-US"/>
          </a:p>
        </p:txBody>
      </p:sp>
      <p:sp>
        <p:nvSpPr>
          <p:cNvPr id="32926" name="Line 250"/>
          <p:cNvSpPr>
            <a:spLocks noChangeShapeType="1"/>
          </p:cNvSpPr>
          <p:nvPr/>
        </p:nvSpPr>
        <p:spPr bwMode="auto">
          <a:xfrm>
            <a:off x="9525000" y="1524000"/>
            <a:ext cx="0" cy="76200"/>
          </a:xfrm>
          <a:prstGeom prst="line">
            <a:avLst/>
          </a:prstGeom>
          <a:noFill/>
          <a:ln w="9525">
            <a:solidFill>
              <a:schemeClr val="tx1"/>
            </a:solidFill>
            <a:round/>
            <a:headEnd/>
            <a:tailEnd/>
          </a:ln>
        </p:spPr>
        <p:txBody>
          <a:bodyPr wrap="none" anchor="ctr"/>
          <a:lstStyle/>
          <a:p>
            <a:endParaRPr lang="en-US"/>
          </a:p>
        </p:txBody>
      </p:sp>
      <p:sp>
        <p:nvSpPr>
          <p:cNvPr id="32927" name="Line 251"/>
          <p:cNvSpPr>
            <a:spLocks noChangeShapeType="1"/>
          </p:cNvSpPr>
          <p:nvPr/>
        </p:nvSpPr>
        <p:spPr bwMode="auto">
          <a:xfrm flipV="1">
            <a:off x="9601200" y="1905000"/>
            <a:ext cx="0" cy="152400"/>
          </a:xfrm>
          <a:prstGeom prst="line">
            <a:avLst/>
          </a:prstGeom>
          <a:noFill/>
          <a:ln w="9525">
            <a:solidFill>
              <a:schemeClr val="tx1"/>
            </a:solidFill>
            <a:round/>
            <a:headEnd/>
            <a:tailEnd/>
          </a:ln>
        </p:spPr>
        <p:txBody>
          <a:bodyPr wrap="none" anchor="ctr"/>
          <a:lstStyle/>
          <a:p>
            <a:endParaRPr lang="en-US"/>
          </a:p>
        </p:txBody>
      </p:sp>
      <p:sp>
        <p:nvSpPr>
          <p:cNvPr id="32928" name="Line 252"/>
          <p:cNvSpPr>
            <a:spLocks noChangeShapeType="1"/>
          </p:cNvSpPr>
          <p:nvPr/>
        </p:nvSpPr>
        <p:spPr bwMode="auto">
          <a:xfrm flipH="1">
            <a:off x="9982200" y="2667000"/>
            <a:ext cx="76200" cy="0"/>
          </a:xfrm>
          <a:prstGeom prst="line">
            <a:avLst/>
          </a:prstGeom>
          <a:noFill/>
          <a:ln w="9525">
            <a:solidFill>
              <a:schemeClr val="tx1"/>
            </a:solidFill>
            <a:round/>
            <a:headEnd/>
            <a:tailEnd/>
          </a:ln>
        </p:spPr>
        <p:txBody>
          <a:bodyPr wrap="none" anchor="ctr"/>
          <a:lstStyle/>
          <a:p>
            <a:endParaRPr lang="en-US"/>
          </a:p>
        </p:txBody>
      </p:sp>
      <p:sp>
        <p:nvSpPr>
          <p:cNvPr id="32929" name="Line 253"/>
          <p:cNvSpPr>
            <a:spLocks noChangeShapeType="1"/>
          </p:cNvSpPr>
          <p:nvPr/>
        </p:nvSpPr>
        <p:spPr bwMode="auto">
          <a:xfrm flipH="1">
            <a:off x="9829800" y="2667000"/>
            <a:ext cx="152400" cy="0"/>
          </a:xfrm>
          <a:prstGeom prst="line">
            <a:avLst/>
          </a:prstGeom>
          <a:noFill/>
          <a:ln w="9525">
            <a:solidFill>
              <a:schemeClr val="tx1"/>
            </a:solidFill>
            <a:round/>
            <a:headEnd/>
            <a:tailEnd/>
          </a:ln>
        </p:spPr>
        <p:txBody>
          <a:bodyPr wrap="none" anchor="ctr"/>
          <a:lstStyle/>
          <a:p>
            <a:endParaRPr lang="en-US"/>
          </a:p>
        </p:txBody>
      </p:sp>
      <p:sp>
        <p:nvSpPr>
          <p:cNvPr id="32930" name="Line 255"/>
          <p:cNvSpPr>
            <a:spLocks noChangeShapeType="1"/>
          </p:cNvSpPr>
          <p:nvPr/>
        </p:nvSpPr>
        <p:spPr bwMode="auto">
          <a:xfrm>
            <a:off x="10058400" y="2667000"/>
            <a:ext cx="152400" cy="76200"/>
          </a:xfrm>
          <a:prstGeom prst="line">
            <a:avLst/>
          </a:prstGeom>
          <a:noFill/>
          <a:ln w="9525">
            <a:solidFill>
              <a:schemeClr val="tx1"/>
            </a:solidFill>
            <a:round/>
            <a:headEnd/>
            <a:tailEnd/>
          </a:ln>
        </p:spPr>
        <p:txBody>
          <a:bodyPr wrap="none" anchor="ctr"/>
          <a:lstStyle/>
          <a:p>
            <a:endParaRPr lang="en-US"/>
          </a:p>
        </p:txBody>
      </p:sp>
      <p:sp>
        <p:nvSpPr>
          <p:cNvPr id="32931" name="Line 256"/>
          <p:cNvSpPr>
            <a:spLocks noChangeShapeType="1"/>
          </p:cNvSpPr>
          <p:nvPr/>
        </p:nvSpPr>
        <p:spPr bwMode="auto">
          <a:xfrm flipH="1" flipV="1">
            <a:off x="9677400" y="2514600"/>
            <a:ext cx="152400" cy="76200"/>
          </a:xfrm>
          <a:prstGeom prst="line">
            <a:avLst/>
          </a:prstGeom>
          <a:noFill/>
          <a:ln w="9525">
            <a:solidFill>
              <a:schemeClr val="tx1"/>
            </a:solidFill>
            <a:round/>
            <a:headEnd/>
            <a:tailEnd/>
          </a:ln>
        </p:spPr>
        <p:txBody>
          <a:bodyPr wrap="none" anchor="ctr"/>
          <a:lstStyle/>
          <a:p>
            <a:endParaRPr lang="en-US"/>
          </a:p>
        </p:txBody>
      </p:sp>
      <p:sp>
        <p:nvSpPr>
          <p:cNvPr id="32932" name="Line 257"/>
          <p:cNvSpPr>
            <a:spLocks noChangeShapeType="1"/>
          </p:cNvSpPr>
          <p:nvPr/>
        </p:nvSpPr>
        <p:spPr bwMode="auto">
          <a:xfrm>
            <a:off x="9677400" y="2514600"/>
            <a:ext cx="0" cy="76200"/>
          </a:xfrm>
          <a:prstGeom prst="line">
            <a:avLst/>
          </a:prstGeom>
          <a:noFill/>
          <a:ln w="9525">
            <a:solidFill>
              <a:schemeClr val="tx1"/>
            </a:solidFill>
            <a:round/>
            <a:headEnd/>
            <a:tailEnd/>
          </a:ln>
        </p:spPr>
        <p:txBody>
          <a:bodyPr wrap="none" anchor="ctr"/>
          <a:lstStyle/>
          <a:p>
            <a:endParaRPr lang="en-US"/>
          </a:p>
        </p:txBody>
      </p:sp>
      <p:sp>
        <p:nvSpPr>
          <p:cNvPr id="32933" name="Line 258"/>
          <p:cNvSpPr>
            <a:spLocks noChangeShapeType="1"/>
          </p:cNvSpPr>
          <p:nvPr/>
        </p:nvSpPr>
        <p:spPr bwMode="auto">
          <a:xfrm flipH="1">
            <a:off x="9601200" y="2590800"/>
            <a:ext cx="76200" cy="76200"/>
          </a:xfrm>
          <a:prstGeom prst="line">
            <a:avLst/>
          </a:prstGeom>
          <a:noFill/>
          <a:ln w="9525">
            <a:solidFill>
              <a:schemeClr val="tx1"/>
            </a:solidFill>
            <a:round/>
            <a:headEnd/>
            <a:tailEnd/>
          </a:ln>
        </p:spPr>
        <p:txBody>
          <a:bodyPr wrap="none" anchor="ctr"/>
          <a:lstStyle/>
          <a:p>
            <a:endParaRPr lang="en-US"/>
          </a:p>
        </p:txBody>
      </p:sp>
      <p:sp>
        <p:nvSpPr>
          <p:cNvPr id="32934" name="Line 259"/>
          <p:cNvSpPr>
            <a:spLocks noChangeShapeType="1"/>
          </p:cNvSpPr>
          <p:nvPr/>
        </p:nvSpPr>
        <p:spPr bwMode="auto">
          <a:xfrm>
            <a:off x="9601200" y="2667000"/>
            <a:ext cx="0" cy="76200"/>
          </a:xfrm>
          <a:prstGeom prst="line">
            <a:avLst/>
          </a:prstGeom>
          <a:noFill/>
          <a:ln w="9525">
            <a:solidFill>
              <a:schemeClr val="tx1"/>
            </a:solidFill>
            <a:round/>
            <a:headEnd/>
            <a:tailEnd/>
          </a:ln>
        </p:spPr>
        <p:txBody>
          <a:bodyPr wrap="none" anchor="ctr"/>
          <a:lstStyle/>
          <a:p>
            <a:endParaRPr lang="en-US"/>
          </a:p>
        </p:txBody>
      </p:sp>
      <p:sp>
        <p:nvSpPr>
          <p:cNvPr id="32935" name="Line 260"/>
          <p:cNvSpPr>
            <a:spLocks noChangeShapeType="1"/>
          </p:cNvSpPr>
          <p:nvPr/>
        </p:nvSpPr>
        <p:spPr bwMode="auto">
          <a:xfrm>
            <a:off x="9601200" y="2743200"/>
            <a:ext cx="0" cy="76200"/>
          </a:xfrm>
          <a:prstGeom prst="line">
            <a:avLst/>
          </a:prstGeom>
          <a:noFill/>
          <a:ln w="9525">
            <a:solidFill>
              <a:schemeClr val="tx1"/>
            </a:solidFill>
            <a:round/>
            <a:headEnd/>
            <a:tailEnd/>
          </a:ln>
        </p:spPr>
        <p:txBody>
          <a:bodyPr wrap="none" anchor="ctr"/>
          <a:lstStyle/>
          <a:p>
            <a:endParaRPr lang="en-US"/>
          </a:p>
        </p:txBody>
      </p:sp>
      <p:sp>
        <p:nvSpPr>
          <p:cNvPr id="32936" name="Line 261"/>
          <p:cNvSpPr>
            <a:spLocks noChangeShapeType="1"/>
          </p:cNvSpPr>
          <p:nvPr/>
        </p:nvSpPr>
        <p:spPr bwMode="auto">
          <a:xfrm flipH="1">
            <a:off x="9525000" y="2819400"/>
            <a:ext cx="76200" cy="76200"/>
          </a:xfrm>
          <a:prstGeom prst="line">
            <a:avLst/>
          </a:prstGeom>
          <a:noFill/>
          <a:ln w="9525">
            <a:solidFill>
              <a:schemeClr val="tx1"/>
            </a:solidFill>
            <a:round/>
            <a:headEnd/>
            <a:tailEnd/>
          </a:ln>
        </p:spPr>
        <p:txBody>
          <a:bodyPr wrap="none" anchor="ctr"/>
          <a:lstStyle/>
          <a:p>
            <a:endParaRPr lang="en-US"/>
          </a:p>
        </p:txBody>
      </p:sp>
      <p:sp>
        <p:nvSpPr>
          <p:cNvPr id="32937" name="Line 262"/>
          <p:cNvSpPr>
            <a:spLocks noChangeShapeType="1"/>
          </p:cNvSpPr>
          <p:nvPr/>
        </p:nvSpPr>
        <p:spPr bwMode="auto">
          <a:xfrm>
            <a:off x="10210800" y="2743200"/>
            <a:ext cx="76200" cy="76200"/>
          </a:xfrm>
          <a:prstGeom prst="line">
            <a:avLst/>
          </a:prstGeom>
          <a:noFill/>
          <a:ln w="9525">
            <a:solidFill>
              <a:schemeClr val="tx1"/>
            </a:solidFill>
            <a:round/>
            <a:headEnd/>
            <a:tailEnd/>
          </a:ln>
        </p:spPr>
        <p:txBody>
          <a:bodyPr wrap="none" anchor="ctr"/>
          <a:lstStyle/>
          <a:p>
            <a:endParaRPr lang="en-US"/>
          </a:p>
        </p:txBody>
      </p:sp>
      <p:sp>
        <p:nvSpPr>
          <p:cNvPr id="32938" name="Line 263"/>
          <p:cNvSpPr>
            <a:spLocks noChangeShapeType="1"/>
          </p:cNvSpPr>
          <p:nvPr/>
        </p:nvSpPr>
        <p:spPr bwMode="auto">
          <a:xfrm>
            <a:off x="10287000" y="2819400"/>
            <a:ext cx="0" cy="152400"/>
          </a:xfrm>
          <a:prstGeom prst="line">
            <a:avLst/>
          </a:prstGeom>
          <a:noFill/>
          <a:ln w="9525">
            <a:solidFill>
              <a:schemeClr val="tx1"/>
            </a:solidFill>
            <a:round/>
            <a:headEnd/>
            <a:tailEnd/>
          </a:ln>
        </p:spPr>
        <p:txBody>
          <a:bodyPr wrap="none" anchor="ctr"/>
          <a:lstStyle/>
          <a:p>
            <a:endParaRPr lang="en-US"/>
          </a:p>
        </p:txBody>
      </p:sp>
      <p:sp>
        <p:nvSpPr>
          <p:cNvPr id="32939" name="Line 264"/>
          <p:cNvSpPr>
            <a:spLocks noChangeShapeType="1"/>
          </p:cNvSpPr>
          <p:nvPr/>
        </p:nvSpPr>
        <p:spPr bwMode="auto">
          <a:xfrm>
            <a:off x="10287000" y="2971800"/>
            <a:ext cx="228600" cy="152400"/>
          </a:xfrm>
          <a:prstGeom prst="line">
            <a:avLst/>
          </a:prstGeom>
          <a:noFill/>
          <a:ln w="9525">
            <a:solidFill>
              <a:schemeClr val="tx1"/>
            </a:solidFill>
            <a:round/>
            <a:headEnd/>
            <a:tailEnd/>
          </a:ln>
        </p:spPr>
        <p:txBody>
          <a:bodyPr wrap="none" anchor="ctr"/>
          <a:lstStyle/>
          <a:p>
            <a:endParaRPr lang="en-US"/>
          </a:p>
        </p:txBody>
      </p:sp>
      <p:sp>
        <p:nvSpPr>
          <p:cNvPr id="32940" name="Line 265"/>
          <p:cNvSpPr>
            <a:spLocks noChangeShapeType="1"/>
          </p:cNvSpPr>
          <p:nvPr/>
        </p:nvSpPr>
        <p:spPr bwMode="auto">
          <a:xfrm>
            <a:off x="9829800" y="609600"/>
            <a:ext cx="76200" cy="76200"/>
          </a:xfrm>
          <a:prstGeom prst="line">
            <a:avLst/>
          </a:prstGeom>
          <a:noFill/>
          <a:ln w="9525">
            <a:solidFill>
              <a:schemeClr val="tx1"/>
            </a:solidFill>
            <a:round/>
            <a:headEnd/>
            <a:tailEnd/>
          </a:ln>
        </p:spPr>
        <p:txBody>
          <a:bodyPr wrap="none" anchor="ctr"/>
          <a:lstStyle/>
          <a:p>
            <a:endParaRPr lang="en-US"/>
          </a:p>
        </p:txBody>
      </p:sp>
      <p:sp>
        <p:nvSpPr>
          <p:cNvPr id="32941" name="Line 266"/>
          <p:cNvSpPr>
            <a:spLocks noChangeShapeType="1"/>
          </p:cNvSpPr>
          <p:nvPr/>
        </p:nvSpPr>
        <p:spPr bwMode="auto">
          <a:xfrm flipH="1">
            <a:off x="9753600" y="685800"/>
            <a:ext cx="152400" cy="152400"/>
          </a:xfrm>
          <a:prstGeom prst="line">
            <a:avLst/>
          </a:prstGeom>
          <a:noFill/>
          <a:ln w="9525">
            <a:solidFill>
              <a:schemeClr val="tx1"/>
            </a:solidFill>
            <a:round/>
            <a:headEnd/>
            <a:tailEnd/>
          </a:ln>
        </p:spPr>
        <p:txBody>
          <a:bodyPr wrap="none" anchor="ctr"/>
          <a:lstStyle/>
          <a:p>
            <a:endParaRPr lang="en-US"/>
          </a:p>
        </p:txBody>
      </p:sp>
      <p:sp>
        <p:nvSpPr>
          <p:cNvPr id="32942" name="Line 267"/>
          <p:cNvSpPr>
            <a:spLocks noChangeShapeType="1"/>
          </p:cNvSpPr>
          <p:nvPr/>
        </p:nvSpPr>
        <p:spPr bwMode="auto">
          <a:xfrm flipH="1">
            <a:off x="9677400" y="838200"/>
            <a:ext cx="76200" cy="76200"/>
          </a:xfrm>
          <a:prstGeom prst="line">
            <a:avLst/>
          </a:prstGeom>
          <a:noFill/>
          <a:ln w="9525">
            <a:solidFill>
              <a:schemeClr val="tx1"/>
            </a:solidFill>
            <a:round/>
            <a:headEnd/>
            <a:tailEnd/>
          </a:ln>
        </p:spPr>
        <p:txBody>
          <a:bodyPr wrap="none" anchor="ctr"/>
          <a:lstStyle/>
          <a:p>
            <a:endParaRPr lang="en-US"/>
          </a:p>
        </p:txBody>
      </p:sp>
      <p:sp>
        <p:nvSpPr>
          <p:cNvPr id="32943" name="Line 268"/>
          <p:cNvSpPr>
            <a:spLocks noChangeShapeType="1"/>
          </p:cNvSpPr>
          <p:nvPr/>
        </p:nvSpPr>
        <p:spPr bwMode="auto">
          <a:xfrm>
            <a:off x="9677400" y="914400"/>
            <a:ext cx="76200" cy="76200"/>
          </a:xfrm>
          <a:prstGeom prst="line">
            <a:avLst/>
          </a:prstGeom>
          <a:noFill/>
          <a:ln w="9525">
            <a:solidFill>
              <a:schemeClr val="tx1"/>
            </a:solidFill>
            <a:round/>
            <a:headEnd/>
            <a:tailEnd/>
          </a:ln>
        </p:spPr>
        <p:txBody>
          <a:bodyPr wrap="none" anchor="ctr"/>
          <a:lstStyle/>
          <a:p>
            <a:endParaRPr lang="en-US"/>
          </a:p>
        </p:txBody>
      </p:sp>
      <p:sp>
        <p:nvSpPr>
          <p:cNvPr id="32944" name="Line 269"/>
          <p:cNvSpPr>
            <a:spLocks noChangeShapeType="1"/>
          </p:cNvSpPr>
          <p:nvPr/>
        </p:nvSpPr>
        <p:spPr bwMode="auto">
          <a:xfrm flipH="1">
            <a:off x="9677400" y="990600"/>
            <a:ext cx="76200" cy="76200"/>
          </a:xfrm>
          <a:prstGeom prst="line">
            <a:avLst/>
          </a:prstGeom>
          <a:noFill/>
          <a:ln w="9525">
            <a:solidFill>
              <a:schemeClr val="tx1"/>
            </a:solidFill>
            <a:round/>
            <a:headEnd/>
            <a:tailEnd/>
          </a:ln>
        </p:spPr>
        <p:txBody>
          <a:bodyPr wrap="none" anchor="ctr"/>
          <a:lstStyle/>
          <a:p>
            <a:endParaRPr lang="en-US"/>
          </a:p>
        </p:txBody>
      </p:sp>
      <p:sp>
        <p:nvSpPr>
          <p:cNvPr id="32945" name="Line 270"/>
          <p:cNvSpPr>
            <a:spLocks noChangeShapeType="1"/>
          </p:cNvSpPr>
          <p:nvPr/>
        </p:nvSpPr>
        <p:spPr bwMode="auto">
          <a:xfrm>
            <a:off x="9677400" y="1066800"/>
            <a:ext cx="76200" cy="76200"/>
          </a:xfrm>
          <a:prstGeom prst="line">
            <a:avLst/>
          </a:prstGeom>
          <a:noFill/>
          <a:ln w="9525">
            <a:solidFill>
              <a:schemeClr val="tx1"/>
            </a:solidFill>
            <a:round/>
            <a:headEnd/>
            <a:tailEnd/>
          </a:ln>
        </p:spPr>
        <p:txBody>
          <a:bodyPr wrap="none" anchor="ctr"/>
          <a:lstStyle/>
          <a:p>
            <a:endParaRPr lang="en-US"/>
          </a:p>
        </p:txBody>
      </p:sp>
      <p:sp>
        <p:nvSpPr>
          <p:cNvPr id="32946" name="Line 271"/>
          <p:cNvSpPr>
            <a:spLocks noChangeShapeType="1"/>
          </p:cNvSpPr>
          <p:nvPr/>
        </p:nvSpPr>
        <p:spPr bwMode="auto">
          <a:xfrm>
            <a:off x="9753600" y="1143000"/>
            <a:ext cx="228600" cy="152400"/>
          </a:xfrm>
          <a:prstGeom prst="line">
            <a:avLst/>
          </a:prstGeom>
          <a:noFill/>
          <a:ln w="9525">
            <a:solidFill>
              <a:schemeClr val="tx1"/>
            </a:solidFill>
            <a:round/>
            <a:headEnd/>
            <a:tailEnd/>
          </a:ln>
        </p:spPr>
        <p:txBody>
          <a:bodyPr wrap="none" anchor="ctr"/>
          <a:lstStyle/>
          <a:p>
            <a:endParaRPr lang="en-US"/>
          </a:p>
        </p:txBody>
      </p:sp>
      <p:sp>
        <p:nvSpPr>
          <p:cNvPr id="32947" name="Line 272"/>
          <p:cNvSpPr>
            <a:spLocks noChangeShapeType="1"/>
          </p:cNvSpPr>
          <p:nvPr/>
        </p:nvSpPr>
        <p:spPr bwMode="auto">
          <a:xfrm>
            <a:off x="9982200" y="1295400"/>
            <a:ext cx="228600" cy="76200"/>
          </a:xfrm>
          <a:prstGeom prst="line">
            <a:avLst/>
          </a:prstGeom>
          <a:noFill/>
          <a:ln w="9525">
            <a:solidFill>
              <a:schemeClr val="tx1"/>
            </a:solidFill>
            <a:round/>
            <a:headEnd/>
            <a:tailEnd/>
          </a:ln>
        </p:spPr>
        <p:txBody>
          <a:bodyPr wrap="none" anchor="ctr"/>
          <a:lstStyle/>
          <a:p>
            <a:endParaRPr lang="en-US"/>
          </a:p>
        </p:txBody>
      </p:sp>
      <p:sp>
        <p:nvSpPr>
          <p:cNvPr id="32948" name="Line 273"/>
          <p:cNvSpPr>
            <a:spLocks noChangeShapeType="1"/>
          </p:cNvSpPr>
          <p:nvPr/>
        </p:nvSpPr>
        <p:spPr bwMode="auto">
          <a:xfrm>
            <a:off x="10210800" y="1371600"/>
            <a:ext cx="76200" cy="76200"/>
          </a:xfrm>
          <a:prstGeom prst="line">
            <a:avLst/>
          </a:prstGeom>
          <a:noFill/>
          <a:ln w="9525">
            <a:solidFill>
              <a:schemeClr val="tx1"/>
            </a:solidFill>
            <a:round/>
            <a:headEnd/>
            <a:tailEnd/>
          </a:ln>
        </p:spPr>
        <p:txBody>
          <a:bodyPr wrap="none" anchor="ctr"/>
          <a:lstStyle/>
          <a:p>
            <a:endParaRPr lang="en-US"/>
          </a:p>
        </p:txBody>
      </p:sp>
      <p:sp>
        <p:nvSpPr>
          <p:cNvPr id="32949" name="Line 274"/>
          <p:cNvSpPr>
            <a:spLocks noChangeShapeType="1"/>
          </p:cNvSpPr>
          <p:nvPr/>
        </p:nvSpPr>
        <p:spPr bwMode="auto">
          <a:xfrm>
            <a:off x="10287000" y="1447800"/>
            <a:ext cx="76200" cy="152400"/>
          </a:xfrm>
          <a:prstGeom prst="line">
            <a:avLst/>
          </a:prstGeom>
          <a:noFill/>
          <a:ln w="9525">
            <a:solidFill>
              <a:schemeClr val="tx1"/>
            </a:solidFill>
            <a:round/>
            <a:headEnd/>
            <a:tailEnd/>
          </a:ln>
        </p:spPr>
        <p:txBody>
          <a:bodyPr wrap="none" anchor="ctr"/>
          <a:lstStyle/>
          <a:p>
            <a:endParaRPr lang="en-US"/>
          </a:p>
        </p:txBody>
      </p:sp>
      <p:sp>
        <p:nvSpPr>
          <p:cNvPr id="32950" name="Line 275"/>
          <p:cNvSpPr>
            <a:spLocks noChangeShapeType="1"/>
          </p:cNvSpPr>
          <p:nvPr/>
        </p:nvSpPr>
        <p:spPr bwMode="auto">
          <a:xfrm flipH="1">
            <a:off x="9525000" y="609600"/>
            <a:ext cx="76200" cy="76200"/>
          </a:xfrm>
          <a:prstGeom prst="line">
            <a:avLst/>
          </a:prstGeom>
          <a:noFill/>
          <a:ln w="9525">
            <a:solidFill>
              <a:schemeClr val="tx1"/>
            </a:solidFill>
            <a:round/>
            <a:headEnd/>
            <a:tailEnd/>
          </a:ln>
        </p:spPr>
        <p:txBody>
          <a:bodyPr wrap="none" anchor="ctr"/>
          <a:lstStyle/>
          <a:p>
            <a:endParaRPr lang="en-US"/>
          </a:p>
        </p:txBody>
      </p:sp>
      <p:sp>
        <p:nvSpPr>
          <p:cNvPr id="32951" name="Line 276"/>
          <p:cNvSpPr>
            <a:spLocks noChangeShapeType="1"/>
          </p:cNvSpPr>
          <p:nvPr/>
        </p:nvSpPr>
        <p:spPr bwMode="auto">
          <a:xfrm flipH="1">
            <a:off x="9296400" y="685800"/>
            <a:ext cx="228600" cy="0"/>
          </a:xfrm>
          <a:prstGeom prst="line">
            <a:avLst/>
          </a:prstGeom>
          <a:noFill/>
          <a:ln w="9525">
            <a:solidFill>
              <a:schemeClr val="tx1"/>
            </a:solidFill>
            <a:round/>
            <a:headEnd/>
            <a:tailEnd/>
          </a:ln>
        </p:spPr>
        <p:txBody>
          <a:bodyPr wrap="none" anchor="ctr"/>
          <a:lstStyle/>
          <a:p>
            <a:endParaRPr lang="en-US"/>
          </a:p>
        </p:txBody>
      </p:sp>
      <p:sp>
        <p:nvSpPr>
          <p:cNvPr id="32952" name="Line 277"/>
          <p:cNvSpPr>
            <a:spLocks noChangeShapeType="1"/>
          </p:cNvSpPr>
          <p:nvPr/>
        </p:nvSpPr>
        <p:spPr bwMode="auto">
          <a:xfrm flipH="1">
            <a:off x="9220200" y="685800"/>
            <a:ext cx="76200" cy="76200"/>
          </a:xfrm>
          <a:prstGeom prst="line">
            <a:avLst/>
          </a:prstGeom>
          <a:noFill/>
          <a:ln w="9525">
            <a:solidFill>
              <a:schemeClr val="tx1"/>
            </a:solidFill>
            <a:round/>
            <a:headEnd/>
            <a:tailEnd/>
          </a:ln>
        </p:spPr>
        <p:txBody>
          <a:bodyPr wrap="none" anchor="ctr"/>
          <a:lstStyle/>
          <a:p>
            <a:endParaRPr lang="en-US"/>
          </a:p>
        </p:txBody>
      </p:sp>
      <p:sp>
        <p:nvSpPr>
          <p:cNvPr id="32953" name="Line 278"/>
          <p:cNvSpPr>
            <a:spLocks noChangeShapeType="1"/>
          </p:cNvSpPr>
          <p:nvPr/>
        </p:nvSpPr>
        <p:spPr bwMode="auto">
          <a:xfrm>
            <a:off x="9220200" y="762000"/>
            <a:ext cx="0" cy="76200"/>
          </a:xfrm>
          <a:prstGeom prst="line">
            <a:avLst/>
          </a:prstGeom>
          <a:noFill/>
          <a:ln w="9525">
            <a:solidFill>
              <a:schemeClr val="tx1"/>
            </a:solidFill>
            <a:round/>
            <a:headEnd/>
            <a:tailEnd/>
          </a:ln>
        </p:spPr>
        <p:txBody>
          <a:bodyPr wrap="none" anchor="ctr"/>
          <a:lstStyle/>
          <a:p>
            <a:endParaRPr lang="en-US"/>
          </a:p>
        </p:txBody>
      </p:sp>
      <p:sp>
        <p:nvSpPr>
          <p:cNvPr id="32954" name="Line 279"/>
          <p:cNvSpPr>
            <a:spLocks noChangeShapeType="1"/>
          </p:cNvSpPr>
          <p:nvPr/>
        </p:nvSpPr>
        <p:spPr bwMode="auto">
          <a:xfrm flipH="1">
            <a:off x="9144000" y="838200"/>
            <a:ext cx="76200" cy="76200"/>
          </a:xfrm>
          <a:prstGeom prst="line">
            <a:avLst/>
          </a:prstGeom>
          <a:noFill/>
          <a:ln w="9525">
            <a:solidFill>
              <a:schemeClr val="tx1"/>
            </a:solidFill>
            <a:round/>
            <a:headEnd/>
            <a:tailEnd/>
          </a:ln>
        </p:spPr>
        <p:txBody>
          <a:bodyPr wrap="none" anchor="ctr"/>
          <a:lstStyle/>
          <a:p>
            <a:endParaRPr lang="en-US"/>
          </a:p>
        </p:txBody>
      </p:sp>
      <p:sp>
        <p:nvSpPr>
          <p:cNvPr id="32955" name="Line 280"/>
          <p:cNvSpPr>
            <a:spLocks noChangeShapeType="1"/>
          </p:cNvSpPr>
          <p:nvPr/>
        </p:nvSpPr>
        <p:spPr bwMode="auto">
          <a:xfrm flipH="1" flipV="1">
            <a:off x="8991600" y="762000"/>
            <a:ext cx="152400" cy="152400"/>
          </a:xfrm>
          <a:prstGeom prst="line">
            <a:avLst/>
          </a:prstGeom>
          <a:noFill/>
          <a:ln w="9525">
            <a:solidFill>
              <a:schemeClr val="tx1"/>
            </a:solidFill>
            <a:round/>
            <a:headEnd/>
            <a:tailEnd/>
          </a:ln>
        </p:spPr>
        <p:txBody>
          <a:bodyPr wrap="none" anchor="ctr"/>
          <a:lstStyle/>
          <a:p>
            <a:endParaRPr lang="en-US"/>
          </a:p>
        </p:txBody>
      </p:sp>
      <p:sp>
        <p:nvSpPr>
          <p:cNvPr id="32956" name="Line 281"/>
          <p:cNvSpPr>
            <a:spLocks noChangeShapeType="1"/>
          </p:cNvSpPr>
          <p:nvPr/>
        </p:nvSpPr>
        <p:spPr bwMode="auto">
          <a:xfrm flipH="1">
            <a:off x="8915400" y="762000"/>
            <a:ext cx="76200" cy="0"/>
          </a:xfrm>
          <a:prstGeom prst="line">
            <a:avLst/>
          </a:prstGeom>
          <a:noFill/>
          <a:ln w="9525">
            <a:solidFill>
              <a:schemeClr val="tx1"/>
            </a:solidFill>
            <a:round/>
            <a:headEnd/>
            <a:tailEnd/>
          </a:ln>
        </p:spPr>
        <p:txBody>
          <a:bodyPr wrap="none" anchor="ctr"/>
          <a:lstStyle/>
          <a:p>
            <a:endParaRPr lang="en-US"/>
          </a:p>
        </p:txBody>
      </p:sp>
      <p:sp>
        <p:nvSpPr>
          <p:cNvPr id="32957" name="Line 282"/>
          <p:cNvSpPr>
            <a:spLocks noChangeShapeType="1"/>
          </p:cNvSpPr>
          <p:nvPr/>
        </p:nvSpPr>
        <p:spPr bwMode="auto">
          <a:xfrm flipH="1" flipV="1">
            <a:off x="8839200" y="609600"/>
            <a:ext cx="76200" cy="152400"/>
          </a:xfrm>
          <a:prstGeom prst="line">
            <a:avLst/>
          </a:prstGeom>
          <a:noFill/>
          <a:ln w="9525">
            <a:solidFill>
              <a:schemeClr val="tx1"/>
            </a:solidFill>
            <a:round/>
            <a:headEnd/>
            <a:tailEnd/>
          </a:ln>
        </p:spPr>
        <p:txBody>
          <a:bodyPr wrap="none" anchor="ctr"/>
          <a:lstStyle/>
          <a:p>
            <a:endParaRPr lang="en-US"/>
          </a:p>
        </p:txBody>
      </p:sp>
      <p:sp>
        <p:nvSpPr>
          <p:cNvPr id="32958" name="Line 283"/>
          <p:cNvSpPr>
            <a:spLocks noChangeShapeType="1"/>
          </p:cNvSpPr>
          <p:nvPr/>
        </p:nvSpPr>
        <p:spPr bwMode="auto">
          <a:xfrm>
            <a:off x="10515600" y="609600"/>
            <a:ext cx="0" cy="5410200"/>
          </a:xfrm>
          <a:prstGeom prst="line">
            <a:avLst/>
          </a:prstGeom>
          <a:noFill/>
          <a:ln w="38100">
            <a:solidFill>
              <a:schemeClr val="tx1"/>
            </a:solidFill>
            <a:round/>
            <a:headEnd/>
            <a:tailEnd/>
          </a:ln>
        </p:spPr>
        <p:txBody>
          <a:bodyPr wrap="none" anchor="ctr"/>
          <a:lstStyle/>
          <a:p>
            <a:endParaRPr lang="en-US"/>
          </a:p>
        </p:txBody>
      </p:sp>
      <p:sp>
        <p:nvSpPr>
          <p:cNvPr id="32959" name="Line 284"/>
          <p:cNvSpPr>
            <a:spLocks noChangeShapeType="1"/>
          </p:cNvSpPr>
          <p:nvPr/>
        </p:nvSpPr>
        <p:spPr bwMode="auto">
          <a:xfrm flipH="1">
            <a:off x="1828800" y="609600"/>
            <a:ext cx="8686800" cy="0"/>
          </a:xfrm>
          <a:prstGeom prst="line">
            <a:avLst/>
          </a:prstGeom>
          <a:noFill/>
          <a:ln w="38100">
            <a:solidFill>
              <a:schemeClr val="tx1"/>
            </a:solidFill>
            <a:round/>
            <a:headEnd/>
            <a:tailEnd/>
          </a:ln>
        </p:spPr>
        <p:txBody>
          <a:bodyPr wrap="none" anchor="ctr"/>
          <a:lstStyle/>
          <a:p>
            <a:endParaRPr lang="en-US"/>
          </a:p>
        </p:txBody>
      </p:sp>
      <p:sp>
        <p:nvSpPr>
          <p:cNvPr id="32960" name="Line 285"/>
          <p:cNvSpPr>
            <a:spLocks noChangeShapeType="1"/>
          </p:cNvSpPr>
          <p:nvPr/>
        </p:nvSpPr>
        <p:spPr bwMode="auto">
          <a:xfrm>
            <a:off x="1828800" y="609600"/>
            <a:ext cx="0" cy="5410200"/>
          </a:xfrm>
          <a:prstGeom prst="line">
            <a:avLst/>
          </a:prstGeom>
          <a:noFill/>
          <a:ln w="38100">
            <a:solidFill>
              <a:schemeClr val="tx1"/>
            </a:solidFill>
            <a:round/>
            <a:headEnd/>
            <a:tailEnd/>
          </a:ln>
        </p:spPr>
        <p:txBody>
          <a:bodyPr wrap="none" anchor="ctr"/>
          <a:lstStyle/>
          <a:p>
            <a:endParaRPr lang="en-US"/>
          </a:p>
        </p:txBody>
      </p:sp>
      <p:sp>
        <p:nvSpPr>
          <p:cNvPr id="32961" name="Line 286"/>
          <p:cNvSpPr>
            <a:spLocks noChangeShapeType="1"/>
          </p:cNvSpPr>
          <p:nvPr/>
        </p:nvSpPr>
        <p:spPr bwMode="auto">
          <a:xfrm>
            <a:off x="1828800" y="6019800"/>
            <a:ext cx="8686800" cy="0"/>
          </a:xfrm>
          <a:prstGeom prst="line">
            <a:avLst/>
          </a:prstGeom>
          <a:noFill/>
          <a:ln w="38100">
            <a:solidFill>
              <a:schemeClr val="tx1"/>
            </a:solidFill>
            <a:round/>
            <a:headEnd/>
            <a:tailEnd/>
          </a:ln>
        </p:spPr>
        <p:txBody>
          <a:bodyPr wrap="none" anchor="ctr"/>
          <a:lstStyle/>
          <a:p>
            <a:endParaRPr lang="en-US"/>
          </a:p>
        </p:txBody>
      </p:sp>
      <p:sp>
        <p:nvSpPr>
          <p:cNvPr id="32962" name="Line 287"/>
          <p:cNvSpPr>
            <a:spLocks noChangeShapeType="1"/>
          </p:cNvSpPr>
          <p:nvPr/>
        </p:nvSpPr>
        <p:spPr bwMode="auto">
          <a:xfrm flipH="1">
            <a:off x="4495800" y="5029200"/>
            <a:ext cx="228600" cy="0"/>
          </a:xfrm>
          <a:prstGeom prst="line">
            <a:avLst/>
          </a:prstGeom>
          <a:noFill/>
          <a:ln w="9525">
            <a:solidFill>
              <a:schemeClr val="tx1"/>
            </a:solidFill>
            <a:round/>
            <a:headEnd/>
            <a:tailEnd/>
          </a:ln>
        </p:spPr>
        <p:txBody>
          <a:bodyPr wrap="none" anchor="ctr"/>
          <a:lstStyle/>
          <a:p>
            <a:endParaRPr lang="en-US"/>
          </a:p>
        </p:txBody>
      </p:sp>
      <p:sp>
        <p:nvSpPr>
          <p:cNvPr id="32963" name="Line 288"/>
          <p:cNvSpPr>
            <a:spLocks noChangeShapeType="1"/>
          </p:cNvSpPr>
          <p:nvPr/>
        </p:nvSpPr>
        <p:spPr bwMode="auto">
          <a:xfrm flipV="1">
            <a:off x="5638800" y="4953000"/>
            <a:ext cx="152400" cy="76200"/>
          </a:xfrm>
          <a:prstGeom prst="line">
            <a:avLst/>
          </a:prstGeom>
          <a:noFill/>
          <a:ln w="9525">
            <a:solidFill>
              <a:schemeClr val="tx1"/>
            </a:solidFill>
            <a:round/>
            <a:headEnd/>
            <a:tailEnd/>
          </a:ln>
        </p:spPr>
        <p:txBody>
          <a:bodyPr wrap="none" anchor="ctr"/>
          <a:lstStyle/>
          <a:p>
            <a:endParaRPr lang="en-US"/>
          </a:p>
        </p:txBody>
      </p:sp>
      <p:sp>
        <p:nvSpPr>
          <p:cNvPr id="32964" name="Line 289"/>
          <p:cNvSpPr>
            <a:spLocks noChangeShapeType="1"/>
          </p:cNvSpPr>
          <p:nvPr/>
        </p:nvSpPr>
        <p:spPr bwMode="auto">
          <a:xfrm flipH="1" flipV="1">
            <a:off x="6553200" y="609600"/>
            <a:ext cx="76200" cy="304800"/>
          </a:xfrm>
          <a:prstGeom prst="line">
            <a:avLst/>
          </a:prstGeom>
          <a:noFill/>
          <a:ln w="9525">
            <a:solidFill>
              <a:schemeClr val="tx1"/>
            </a:solidFill>
            <a:round/>
            <a:headEnd/>
            <a:tailEnd/>
          </a:ln>
        </p:spPr>
        <p:txBody>
          <a:bodyPr wrap="none" anchor="ctr"/>
          <a:lstStyle/>
          <a:p>
            <a:endParaRPr lang="en-US"/>
          </a:p>
        </p:txBody>
      </p:sp>
      <p:sp>
        <p:nvSpPr>
          <p:cNvPr id="32965" name="Line 290"/>
          <p:cNvSpPr>
            <a:spLocks noChangeShapeType="1"/>
          </p:cNvSpPr>
          <p:nvPr/>
        </p:nvSpPr>
        <p:spPr bwMode="auto">
          <a:xfrm>
            <a:off x="8458200" y="4953000"/>
            <a:ext cx="76200" cy="152400"/>
          </a:xfrm>
          <a:prstGeom prst="line">
            <a:avLst/>
          </a:prstGeom>
          <a:noFill/>
          <a:ln w="9525">
            <a:solidFill>
              <a:schemeClr val="tx1"/>
            </a:solidFill>
            <a:round/>
            <a:headEnd/>
            <a:tailEnd/>
          </a:ln>
        </p:spPr>
        <p:txBody>
          <a:bodyPr wrap="none" anchor="ctr"/>
          <a:lstStyle/>
          <a:p>
            <a:endParaRPr lang="en-US"/>
          </a:p>
        </p:txBody>
      </p:sp>
      <p:sp>
        <p:nvSpPr>
          <p:cNvPr id="32966" name="Line 291"/>
          <p:cNvSpPr>
            <a:spLocks noChangeShapeType="1"/>
          </p:cNvSpPr>
          <p:nvPr/>
        </p:nvSpPr>
        <p:spPr bwMode="auto">
          <a:xfrm>
            <a:off x="8534400" y="5105400"/>
            <a:ext cx="152400" cy="76200"/>
          </a:xfrm>
          <a:prstGeom prst="line">
            <a:avLst/>
          </a:prstGeom>
          <a:noFill/>
          <a:ln w="9525">
            <a:solidFill>
              <a:schemeClr val="tx1"/>
            </a:solidFill>
            <a:round/>
            <a:headEnd/>
            <a:tailEnd/>
          </a:ln>
        </p:spPr>
        <p:txBody>
          <a:bodyPr wrap="none" anchor="ctr"/>
          <a:lstStyle/>
          <a:p>
            <a:endParaRPr lang="en-US"/>
          </a:p>
        </p:txBody>
      </p:sp>
      <p:sp>
        <p:nvSpPr>
          <p:cNvPr id="32967" name="Line 292"/>
          <p:cNvSpPr>
            <a:spLocks noChangeShapeType="1"/>
          </p:cNvSpPr>
          <p:nvPr/>
        </p:nvSpPr>
        <p:spPr bwMode="auto">
          <a:xfrm>
            <a:off x="8686800" y="5181600"/>
            <a:ext cx="0" cy="381000"/>
          </a:xfrm>
          <a:prstGeom prst="line">
            <a:avLst/>
          </a:prstGeom>
          <a:noFill/>
          <a:ln w="9525">
            <a:solidFill>
              <a:schemeClr val="tx1"/>
            </a:solidFill>
            <a:round/>
            <a:headEnd/>
            <a:tailEnd/>
          </a:ln>
        </p:spPr>
        <p:txBody>
          <a:bodyPr wrap="none" anchor="ctr"/>
          <a:lstStyle/>
          <a:p>
            <a:endParaRPr lang="en-US"/>
          </a:p>
        </p:txBody>
      </p:sp>
      <p:sp>
        <p:nvSpPr>
          <p:cNvPr id="32968" name="Line 293"/>
          <p:cNvSpPr>
            <a:spLocks noChangeShapeType="1"/>
          </p:cNvSpPr>
          <p:nvPr/>
        </p:nvSpPr>
        <p:spPr bwMode="auto">
          <a:xfrm>
            <a:off x="8686800" y="5562600"/>
            <a:ext cx="0" cy="228600"/>
          </a:xfrm>
          <a:prstGeom prst="line">
            <a:avLst/>
          </a:prstGeom>
          <a:noFill/>
          <a:ln w="9525">
            <a:solidFill>
              <a:schemeClr val="tx1"/>
            </a:solidFill>
            <a:round/>
            <a:headEnd/>
            <a:tailEnd/>
          </a:ln>
        </p:spPr>
        <p:txBody>
          <a:bodyPr wrap="none" anchor="ctr"/>
          <a:lstStyle/>
          <a:p>
            <a:endParaRPr lang="en-US"/>
          </a:p>
        </p:txBody>
      </p:sp>
      <p:sp>
        <p:nvSpPr>
          <p:cNvPr id="32969" name="Line 294"/>
          <p:cNvSpPr>
            <a:spLocks noChangeShapeType="1"/>
          </p:cNvSpPr>
          <p:nvPr/>
        </p:nvSpPr>
        <p:spPr bwMode="auto">
          <a:xfrm flipH="1">
            <a:off x="8458200" y="5791200"/>
            <a:ext cx="228600" cy="228600"/>
          </a:xfrm>
          <a:prstGeom prst="line">
            <a:avLst/>
          </a:prstGeom>
          <a:noFill/>
          <a:ln w="9525">
            <a:solidFill>
              <a:schemeClr val="tx1"/>
            </a:solidFill>
            <a:round/>
            <a:headEnd/>
            <a:tailEnd/>
          </a:ln>
        </p:spPr>
        <p:txBody>
          <a:bodyPr wrap="none" anchor="ctr"/>
          <a:lstStyle/>
          <a:p>
            <a:endParaRPr lang="en-US"/>
          </a:p>
        </p:txBody>
      </p:sp>
      <p:sp>
        <p:nvSpPr>
          <p:cNvPr id="32970" name="Line 295"/>
          <p:cNvSpPr>
            <a:spLocks noChangeShapeType="1"/>
          </p:cNvSpPr>
          <p:nvPr/>
        </p:nvSpPr>
        <p:spPr bwMode="auto">
          <a:xfrm flipH="1" flipV="1">
            <a:off x="9448800" y="5181600"/>
            <a:ext cx="152400" cy="152400"/>
          </a:xfrm>
          <a:prstGeom prst="line">
            <a:avLst/>
          </a:prstGeom>
          <a:noFill/>
          <a:ln w="9525">
            <a:solidFill>
              <a:schemeClr val="tx1"/>
            </a:solidFill>
            <a:round/>
            <a:headEnd/>
            <a:tailEnd/>
          </a:ln>
        </p:spPr>
        <p:txBody>
          <a:bodyPr wrap="none" anchor="ctr"/>
          <a:lstStyle/>
          <a:p>
            <a:endParaRPr lang="en-US"/>
          </a:p>
        </p:txBody>
      </p:sp>
      <p:sp>
        <p:nvSpPr>
          <p:cNvPr id="32971" name="Line 296"/>
          <p:cNvSpPr>
            <a:spLocks noChangeShapeType="1"/>
          </p:cNvSpPr>
          <p:nvPr/>
        </p:nvSpPr>
        <p:spPr bwMode="auto">
          <a:xfrm flipH="1" flipV="1">
            <a:off x="9296400" y="4953000"/>
            <a:ext cx="152400" cy="228600"/>
          </a:xfrm>
          <a:prstGeom prst="line">
            <a:avLst/>
          </a:prstGeom>
          <a:noFill/>
          <a:ln w="9525">
            <a:solidFill>
              <a:schemeClr val="tx1"/>
            </a:solidFill>
            <a:round/>
            <a:headEnd/>
            <a:tailEnd/>
          </a:ln>
        </p:spPr>
        <p:txBody>
          <a:bodyPr wrap="none" anchor="ctr"/>
          <a:lstStyle/>
          <a:p>
            <a:endParaRPr lang="en-US"/>
          </a:p>
        </p:txBody>
      </p:sp>
      <p:sp>
        <p:nvSpPr>
          <p:cNvPr id="32972" name="Line 297"/>
          <p:cNvSpPr>
            <a:spLocks noChangeShapeType="1"/>
          </p:cNvSpPr>
          <p:nvPr/>
        </p:nvSpPr>
        <p:spPr bwMode="auto">
          <a:xfrm flipH="1">
            <a:off x="9220200" y="4953000"/>
            <a:ext cx="76200" cy="76200"/>
          </a:xfrm>
          <a:prstGeom prst="line">
            <a:avLst/>
          </a:prstGeom>
          <a:noFill/>
          <a:ln w="9525">
            <a:solidFill>
              <a:schemeClr val="tx1"/>
            </a:solidFill>
            <a:round/>
            <a:headEnd/>
            <a:tailEnd/>
          </a:ln>
        </p:spPr>
        <p:txBody>
          <a:bodyPr wrap="none" anchor="ctr"/>
          <a:lstStyle/>
          <a:p>
            <a:endParaRPr lang="en-US"/>
          </a:p>
        </p:txBody>
      </p:sp>
      <p:sp>
        <p:nvSpPr>
          <p:cNvPr id="32973" name="Line 298"/>
          <p:cNvSpPr>
            <a:spLocks noChangeShapeType="1"/>
          </p:cNvSpPr>
          <p:nvPr/>
        </p:nvSpPr>
        <p:spPr bwMode="auto">
          <a:xfrm>
            <a:off x="9601200" y="5334000"/>
            <a:ext cx="76200" cy="228600"/>
          </a:xfrm>
          <a:prstGeom prst="line">
            <a:avLst/>
          </a:prstGeom>
          <a:noFill/>
          <a:ln w="9525">
            <a:solidFill>
              <a:schemeClr val="tx1"/>
            </a:solidFill>
            <a:round/>
            <a:headEnd/>
            <a:tailEnd/>
          </a:ln>
        </p:spPr>
        <p:txBody>
          <a:bodyPr wrap="none" anchor="ctr"/>
          <a:lstStyle/>
          <a:p>
            <a:endParaRPr lang="en-US"/>
          </a:p>
        </p:txBody>
      </p:sp>
      <p:sp>
        <p:nvSpPr>
          <p:cNvPr id="32974" name="Line 299"/>
          <p:cNvSpPr>
            <a:spLocks noChangeShapeType="1"/>
          </p:cNvSpPr>
          <p:nvPr/>
        </p:nvSpPr>
        <p:spPr bwMode="auto">
          <a:xfrm>
            <a:off x="9677400" y="5562600"/>
            <a:ext cx="228600" cy="0"/>
          </a:xfrm>
          <a:prstGeom prst="line">
            <a:avLst/>
          </a:prstGeom>
          <a:noFill/>
          <a:ln w="9525">
            <a:solidFill>
              <a:schemeClr val="tx1"/>
            </a:solidFill>
            <a:round/>
            <a:headEnd/>
            <a:tailEnd/>
          </a:ln>
        </p:spPr>
        <p:txBody>
          <a:bodyPr wrap="none" anchor="ctr"/>
          <a:lstStyle/>
          <a:p>
            <a:endParaRPr lang="en-US"/>
          </a:p>
        </p:txBody>
      </p:sp>
      <p:sp>
        <p:nvSpPr>
          <p:cNvPr id="32975" name="Line 300"/>
          <p:cNvSpPr>
            <a:spLocks noChangeShapeType="1"/>
          </p:cNvSpPr>
          <p:nvPr/>
        </p:nvSpPr>
        <p:spPr bwMode="auto">
          <a:xfrm flipV="1">
            <a:off x="9906000" y="5486400"/>
            <a:ext cx="152400" cy="76200"/>
          </a:xfrm>
          <a:prstGeom prst="line">
            <a:avLst/>
          </a:prstGeom>
          <a:noFill/>
          <a:ln w="9525">
            <a:solidFill>
              <a:schemeClr val="tx1"/>
            </a:solidFill>
            <a:round/>
            <a:headEnd/>
            <a:tailEnd/>
          </a:ln>
        </p:spPr>
        <p:txBody>
          <a:bodyPr wrap="none" anchor="ctr"/>
          <a:lstStyle/>
          <a:p>
            <a:endParaRPr lang="en-US"/>
          </a:p>
        </p:txBody>
      </p:sp>
      <p:sp>
        <p:nvSpPr>
          <p:cNvPr id="32976" name="Line 301"/>
          <p:cNvSpPr>
            <a:spLocks noChangeShapeType="1"/>
          </p:cNvSpPr>
          <p:nvPr/>
        </p:nvSpPr>
        <p:spPr bwMode="auto">
          <a:xfrm flipV="1">
            <a:off x="10058400" y="5257800"/>
            <a:ext cx="228600" cy="228600"/>
          </a:xfrm>
          <a:prstGeom prst="line">
            <a:avLst/>
          </a:prstGeom>
          <a:noFill/>
          <a:ln w="9525">
            <a:solidFill>
              <a:schemeClr val="tx1"/>
            </a:solidFill>
            <a:round/>
            <a:headEnd/>
            <a:tailEnd/>
          </a:ln>
        </p:spPr>
        <p:txBody>
          <a:bodyPr wrap="none" anchor="ctr"/>
          <a:lstStyle/>
          <a:p>
            <a:endParaRPr lang="en-US"/>
          </a:p>
        </p:txBody>
      </p:sp>
      <p:sp>
        <p:nvSpPr>
          <p:cNvPr id="32977" name="Line 302"/>
          <p:cNvSpPr>
            <a:spLocks noChangeShapeType="1"/>
          </p:cNvSpPr>
          <p:nvPr/>
        </p:nvSpPr>
        <p:spPr bwMode="auto">
          <a:xfrm flipV="1">
            <a:off x="10287000" y="5105400"/>
            <a:ext cx="228600" cy="152400"/>
          </a:xfrm>
          <a:prstGeom prst="line">
            <a:avLst/>
          </a:prstGeom>
          <a:noFill/>
          <a:ln w="9525">
            <a:solidFill>
              <a:schemeClr val="tx1"/>
            </a:solidFill>
            <a:round/>
            <a:headEnd/>
            <a:tailEnd/>
          </a:ln>
        </p:spPr>
        <p:txBody>
          <a:bodyPr wrap="none" anchor="ctr"/>
          <a:lstStyle/>
          <a:p>
            <a:endParaRPr lang="en-US"/>
          </a:p>
        </p:txBody>
      </p:sp>
      <p:sp>
        <p:nvSpPr>
          <p:cNvPr id="32978" name="Line 303"/>
          <p:cNvSpPr>
            <a:spLocks noChangeShapeType="1"/>
          </p:cNvSpPr>
          <p:nvPr/>
        </p:nvSpPr>
        <p:spPr bwMode="auto">
          <a:xfrm flipV="1">
            <a:off x="7543800" y="4572000"/>
            <a:ext cx="152400" cy="76200"/>
          </a:xfrm>
          <a:prstGeom prst="line">
            <a:avLst/>
          </a:prstGeom>
          <a:noFill/>
          <a:ln w="9525">
            <a:solidFill>
              <a:schemeClr val="tx1"/>
            </a:solidFill>
            <a:round/>
            <a:headEnd/>
            <a:tailEnd/>
          </a:ln>
        </p:spPr>
        <p:txBody>
          <a:bodyPr wrap="none" anchor="ctr"/>
          <a:lstStyle/>
          <a:p>
            <a:endParaRPr lang="en-US"/>
          </a:p>
        </p:txBody>
      </p:sp>
      <p:sp>
        <p:nvSpPr>
          <p:cNvPr id="32979" name="Line 304"/>
          <p:cNvSpPr>
            <a:spLocks noChangeShapeType="1"/>
          </p:cNvSpPr>
          <p:nvPr/>
        </p:nvSpPr>
        <p:spPr bwMode="auto">
          <a:xfrm flipH="1" flipV="1">
            <a:off x="7696200" y="4572000"/>
            <a:ext cx="76200" cy="152400"/>
          </a:xfrm>
          <a:prstGeom prst="line">
            <a:avLst/>
          </a:prstGeom>
          <a:noFill/>
          <a:ln w="9525">
            <a:solidFill>
              <a:schemeClr val="tx1"/>
            </a:solidFill>
            <a:round/>
            <a:headEnd/>
            <a:tailEnd/>
          </a:ln>
        </p:spPr>
        <p:txBody>
          <a:bodyPr wrap="none" anchor="ctr"/>
          <a:lstStyle/>
          <a:p>
            <a:endParaRPr lang="en-US"/>
          </a:p>
        </p:txBody>
      </p:sp>
      <p:sp>
        <p:nvSpPr>
          <p:cNvPr id="32980" name="Text Box 306"/>
          <p:cNvSpPr txBox="1">
            <a:spLocks noChangeArrowheads="1"/>
          </p:cNvSpPr>
          <p:nvPr/>
        </p:nvSpPr>
        <p:spPr bwMode="auto">
          <a:xfrm>
            <a:off x="8839200" y="1371601"/>
            <a:ext cx="5334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Xining</a:t>
            </a:r>
          </a:p>
        </p:txBody>
      </p:sp>
      <p:sp>
        <p:nvSpPr>
          <p:cNvPr id="32981" name="Line 307"/>
          <p:cNvSpPr>
            <a:spLocks noChangeShapeType="1"/>
          </p:cNvSpPr>
          <p:nvPr/>
        </p:nvSpPr>
        <p:spPr bwMode="auto">
          <a:xfrm>
            <a:off x="9525000" y="1600200"/>
            <a:ext cx="152400" cy="152400"/>
          </a:xfrm>
          <a:prstGeom prst="line">
            <a:avLst/>
          </a:prstGeom>
          <a:noFill/>
          <a:ln w="9525">
            <a:solidFill>
              <a:schemeClr val="tx1"/>
            </a:solidFill>
            <a:round/>
            <a:headEnd/>
            <a:tailEnd/>
          </a:ln>
        </p:spPr>
        <p:txBody>
          <a:bodyPr wrap="none" anchor="ctr"/>
          <a:lstStyle/>
          <a:p>
            <a:endParaRPr lang="en-US"/>
          </a:p>
        </p:txBody>
      </p:sp>
      <p:sp>
        <p:nvSpPr>
          <p:cNvPr id="32982" name="Line 308"/>
          <p:cNvSpPr>
            <a:spLocks noChangeShapeType="1"/>
          </p:cNvSpPr>
          <p:nvPr/>
        </p:nvSpPr>
        <p:spPr bwMode="auto">
          <a:xfrm flipH="1">
            <a:off x="9601200" y="1752600"/>
            <a:ext cx="76200" cy="76200"/>
          </a:xfrm>
          <a:prstGeom prst="line">
            <a:avLst/>
          </a:prstGeom>
          <a:noFill/>
          <a:ln w="9525">
            <a:solidFill>
              <a:schemeClr val="tx1"/>
            </a:solidFill>
            <a:round/>
            <a:headEnd/>
            <a:tailEnd/>
          </a:ln>
        </p:spPr>
        <p:txBody>
          <a:bodyPr wrap="none" anchor="ctr"/>
          <a:lstStyle/>
          <a:p>
            <a:endParaRPr lang="en-US"/>
          </a:p>
        </p:txBody>
      </p:sp>
      <p:sp>
        <p:nvSpPr>
          <p:cNvPr id="32983" name="Line 309"/>
          <p:cNvSpPr>
            <a:spLocks noChangeShapeType="1"/>
          </p:cNvSpPr>
          <p:nvPr/>
        </p:nvSpPr>
        <p:spPr bwMode="auto">
          <a:xfrm>
            <a:off x="8610600" y="3962400"/>
            <a:ext cx="0" cy="152400"/>
          </a:xfrm>
          <a:prstGeom prst="line">
            <a:avLst/>
          </a:prstGeom>
          <a:noFill/>
          <a:ln w="9525">
            <a:solidFill>
              <a:schemeClr val="tx1"/>
            </a:solidFill>
            <a:round/>
            <a:headEnd/>
            <a:tailEnd/>
          </a:ln>
        </p:spPr>
        <p:txBody>
          <a:bodyPr wrap="none" anchor="ctr"/>
          <a:lstStyle/>
          <a:p>
            <a:endParaRPr lang="en-US"/>
          </a:p>
        </p:txBody>
      </p:sp>
      <p:sp>
        <p:nvSpPr>
          <p:cNvPr id="8408" name="Text Box 311"/>
          <p:cNvSpPr txBox="1">
            <a:spLocks noChangeArrowheads="1"/>
          </p:cNvSpPr>
          <p:nvPr/>
        </p:nvSpPr>
        <p:spPr bwMode="auto">
          <a:xfrm>
            <a:off x="6324600" y="4419600"/>
            <a:ext cx="838200" cy="254000"/>
          </a:xfrm>
          <a:prstGeom prst="rect">
            <a:avLst/>
          </a:prstGeom>
          <a:noFill/>
          <a:ln w="9525">
            <a:noFill/>
            <a:miter lim="800000"/>
            <a:headEnd/>
            <a:tailEnd/>
          </a:ln>
        </p:spPr>
        <p:txBody>
          <a:bodyPr>
            <a:spAutoFit/>
          </a:bodyPr>
          <a:lstStyle/>
          <a:p>
            <a:pPr>
              <a:spcBef>
                <a:spcPct val="50000"/>
              </a:spcBef>
              <a:defRPr/>
            </a:pPr>
            <a:r>
              <a:rPr lang="en-US" sz="800" b="1" dirty="0">
                <a:latin typeface="Calibri" pitchFamily="34" charset="0"/>
              </a:rPr>
              <a:t> </a:t>
            </a:r>
            <a:r>
              <a:rPr lang="en-US" sz="1050" b="1" dirty="0">
                <a:latin typeface="Calibri" pitchFamily="34" charset="0"/>
              </a:rPr>
              <a:t>LHASA</a:t>
            </a:r>
          </a:p>
        </p:txBody>
      </p:sp>
      <p:sp>
        <p:nvSpPr>
          <p:cNvPr id="32985" name="Line 314"/>
          <p:cNvSpPr>
            <a:spLocks noChangeShapeType="1"/>
          </p:cNvSpPr>
          <p:nvPr/>
        </p:nvSpPr>
        <p:spPr bwMode="auto">
          <a:xfrm>
            <a:off x="3810000" y="4572000"/>
            <a:ext cx="76200" cy="0"/>
          </a:xfrm>
          <a:prstGeom prst="line">
            <a:avLst/>
          </a:prstGeom>
          <a:noFill/>
          <a:ln w="9525">
            <a:solidFill>
              <a:schemeClr val="tx1"/>
            </a:solidFill>
            <a:round/>
            <a:headEnd/>
            <a:tailEnd/>
          </a:ln>
        </p:spPr>
        <p:txBody>
          <a:bodyPr/>
          <a:lstStyle/>
          <a:p>
            <a:endParaRPr lang="en-US"/>
          </a:p>
        </p:txBody>
      </p:sp>
      <p:sp>
        <p:nvSpPr>
          <p:cNvPr id="32986" name="Line 315"/>
          <p:cNvSpPr>
            <a:spLocks noChangeShapeType="1"/>
          </p:cNvSpPr>
          <p:nvPr/>
        </p:nvSpPr>
        <p:spPr bwMode="auto">
          <a:xfrm>
            <a:off x="3124200" y="4038600"/>
            <a:ext cx="76200" cy="76200"/>
          </a:xfrm>
          <a:prstGeom prst="line">
            <a:avLst/>
          </a:prstGeom>
          <a:noFill/>
          <a:ln w="9525">
            <a:solidFill>
              <a:schemeClr val="tx1"/>
            </a:solidFill>
            <a:round/>
            <a:headEnd/>
            <a:tailEnd/>
          </a:ln>
        </p:spPr>
        <p:txBody>
          <a:bodyPr/>
          <a:lstStyle/>
          <a:p>
            <a:endParaRPr lang="en-US"/>
          </a:p>
        </p:txBody>
      </p:sp>
      <p:sp>
        <p:nvSpPr>
          <p:cNvPr id="32987" name="Line 316"/>
          <p:cNvSpPr>
            <a:spLocks noChangeShapeType="1"/>
          </p:cNvSpPr>
          <p:nvPr/>
        </p:nvSpPr>
        <p:spPr bwMode="auto">
          <a:xfrm>
            <a:off x="3200400" y="4114800"/>
            <a:ext cx="0" cy="76200"/>
          </a:xfrm>
          <a:prstGeom prst="line">
            <a:avLst/>
          </a:prstGeom>
          <a:noFill/>
          <a:ln w="9525">
            <a:solidFill>
              <a:schemeClr val="tx1"/>
            </a:solidFill>
            <a:round/>
            <a:headEnd/>
            <a:tailEnd/>
          </a:ln>
        </p:spPr>
        <p:txBody>
          <a:bodyPr/>
          <a:lstStyle/>
          <a:p>
            <a:endParaRPr lang="en-US"/>
          </a:p>
        </p:txBody>
      </p:sp>
      <p:sp>
        <p:nvSpPr>
          <p:cNvPr id="32988" name="Line 317"/>
          <p:cNvSpPr>
            <a:spLocks noChangeShapeType="1"/>
          </p:cNvSpPr>
          <p:nvPr/>
        </p:nvSpPr>
        <p:spPr bwMode="auto">
          <a:xfrm flipH="1" flipV="1">
            <a:off x="4343400" y="4953000"/>
            <a:ext cx="152400" cy="76200"/>
          </a:xfrm>
          <a:prstGeom prst="line">
            <a:avLst/>
          </a:prstGeom>
          <a:noFill/>
          <a:ln w="9525">
            <a:solidFill>
              <a:schemeClr val="tx1"/>
            </a:solidFill>
            <a:round/>
            <a:headEnd/>
            <a:tailEnd/>
          </a:ln>
        </p:spPr>
        <p:txBody>
          <a:bodyPr/>
          <a:lstStyle/>
          <a:p>
            <a:endParaRPr lang="en-US"/>
          </a:p>
        </p:txBody>
      </p:sp>
      <p:sp>
        <p:nvSpPr>
          <p:cNvPr id="32989" name="Line 318"/>
          <p:cNvSpPr>
            <a:spLocks noChangeShapeType="1"/>
          </p:cNvSpPr>
          <p:nvPr/>
        </p:nvSpPr>
        <p:spPr bwMode="auto">
          <a:xfrm flipV="1">
            <a:off x="4343400" y="4876800"/>
            <a:ext cx="0" cy="76200"/>
          </a:xfrm>
          <a:prstGeom prst="line">
            <a:avLst/>
          </a:prstGeom>
          <a:noFill/>
          <a:ln w="9525">
            <a:solidFill>
              <a:schemeClr val="tx1"/>
            </a:solidFill>
            <a:round/>
            <a:headEnd/>
            <a:tailEnd/>
          </a:ln>
        </p:spPr>
        <p:txBody>
          <a:bodyPr/>
          <a:lstStyle/>
          <a:p>
            <a:endParaRPr lang="en-US"/>
          </a:p>
        </p:txBody>
      </p:sp>
      <p:sp>
        <p:nvSpPr>
          <p:cNvPr id="32990" name="Line 319"/>
          <p:cNvSpPr>
            <a:spLocks noChangeShapeType="1"/>
          </p:cNvSpPr>
          <p:nvPr/>
        </p:nvSpPr>
        <p:spPr bwMode="auto">
          <a:xfrm flipH="1">
            <a:off x="4267200" y="4876800"/>
            <a:ext cx="76200" cy="0"/>
          </a:xfrm>
          <a:prstGeom prst="line">
            <a:avLst/>
          </a:prstGeom>
          <a:noFill/>
          <a:ln w="9525">
            <a:solidFill>
              <a:schemeClr val="tx1"/>
            </a:solidFill>
            <a:round/>
            <a:headEnd/>
            <a:tailEnd/>
          </a:ln>
        </p:spPr>
        <p:txBody>
          <a:bodyPr/>
          <a:lstStyle/>
          <a:p>
            <a:endParaRPr lang="en-US"/>
          </a:p>
        </p:txBody>
      </p:sp>
      <p:sp>
        <p:nvSpPr>
          <p:cNvPr id="32991" name="Line 320"/>
          <p:cNvSpPr>
            <a:spLocks noChangeShapeType="1"/>
          </p:cNvSpPr>
          <p:nvPr/>
        </p:nvSpPr>
        <p:spPr bwMode="auto">
          <a:xfrm flipH="1">
            <a:off x="4191000" y="4876800"/>
            <a:ext cx="76200" cy="0"/>
          </a:xfrm>
          <a:prstGeom prst="line">
            <a:avLst/>
          </a:prstGeom>
          <a:noFill/>
          <a:ln w="9525">
            <a:solidFill>
              <a:schemeClr val="tx1"/>
            </a:solidFill>
            <a:round/>
            <a:headEnd/>
            <a:tailEnd/>
          </a:ln>
        </p:spPr>
        <p:txBody>
          <a:bodyPr/>
          <a:lstStyle/>
          <a:p>
            <a:endParaRPr lang="en-US"/>
          </a:p>
        </p:txBody>
      </p:sp>
      <p:sp>
        <p:nvSpPr>
          <p:cNvPr id="32992" name="Line 321"/>
          <p:cNvSpPr>
            <a:spLocks noChangeShapeType="1"/>
          </p:cNvSpPr>
          <p:nvPr/>
        </p:nvSpPr>
        <p:spPr bwMode="auto">
          <a:xfrm>
            <a:off x="3886200" y="4648200"/>
            <a:ext cx="76200" cy="76200"/>
          </a:xfrm>
          <a:prstGeom prst="line">
            <a:avLst/>
          </a:prstGeom>
          <a:noFill/>
          <a:ln w="9525">
            <a:solidFill>
              <a:schemeClr val="tx1"/>
            </a:solidFill>
            <a:round/>
            <a:headEnd/>
            <a:tailEnd/>
          </a:ln>
        </p:spPr>
        <p:txBody>
          <a:bodyPr/>
          <a:lstStyle/>
          <a:p>
            <a:endParaRPr lang="en-US"/>
          </a:p>
        </p:txBody>
      </p:sp>
      <p:sp>
        <p:nvSpPr>
          <p:cNvPr id="32993" name="Line 322"/>
          <p:cNvSpPr>
            <a:spLocks noChangeShapeType="1"/>
          </p:cNvSpPr>
          <p:nvPr/>
        </p:nvSpPr>
        <p:spPr bwMode="auto">
          <a:xfrm>
            <a:off x="3962400" y="4724400"/>
            <a:ext cx="76200" cy="76200"/>
          </a:xfrm>
          <a:prstGeom prst="line">
            <a:avLst/>
          </a:prstGeom>
          <a:noFill/>
          <a:ln w="9525">
            <a:solidFill>
              <a:schemeClr val="tx1"/>
            </a:solidFill>
            <a:round/>
            <a:headEnd/>
            <a:tailEnd/>
          </a:ln>
        </p:spPr>
        <p:txBody>
          <a:bodyPr/>
          <a:lstStyle/>
          <a:p>
            <a:endParaRPr lang="en-US"/>
          </a:p>
        </p:txBody>
      </p:sp>
      <p:sp>
        <p:nvSpPr>
          <p:cNvPr id="32994" name="Line 323"/>
          <p:cNvSpPr>
            <a:spLocks noChangeShapeType="1"/>
          </p:cNvSpPr>
          <p:nvPr/>
        </p:nvSpPr>
        <p:spPr bwMode="auto">
          <a:xfrm>
            <a:off x="4038600" y="4800600"/>
            <a:ext cx="152400" cy="76200"/>
          </a:xfrm>
          <a:prstGeom prst="line">
            <a:avLst/>
          </a:prstGeom>
          <a:noFill/>
          <a:ln w="9525">
            <a:solidFill>
              <a:schemeClr val="tx1"/>
            </a:solidFill>
            <a:round/>
            <a:headEnd/>
            <a:tailEnd/>
          </a:ln>
        </p:spPr>
        <p:txBody>
          <a:bodyPr/>
          <a:lstStyle/>
          <a:p>
            <a:endParaRPr lang="en-US"/>
          </a:p>
        </p:txBody>
      </p:sp>
      <p:sp>
        <p:nvSpPr>
          <p:cNvPr id="32995" name="Line 324"/>
          <p:cNvSpPr>
            <a:spLocks noChangeShapeType="1"/>
          </p:cNvSpPr>
          <p:nvPr/>
        </p:nvSpPr>
        <p:spPr bwMode="auto">
          <a:xfrm>
            <a:off x="10363200" y="1600200"/>
            <a:ext cx="152400" cy="76200"/>
          </a:xfrm>
          <a:prstGeom prst="line">
            <a:avLst/>
          </a:prstGeom>
          <a:noFill/>
          <a:ln w="9525">
            <a:solidFill>
              <a:schemeClr val="tx1"/>
            </a:solidFill>
            <a:round/>
            <a:headEnd/>
            <a:tailEnd/>
          </a:ln>
        </p:spPr>
        <p:txBody>
          <a:bodyPr/>
          <a:lstStyle/>
          <a:p>
            <a:endParaRPr lang="en-US"/>
          </a:p>
        </p:txBody>
      </p:sp>
      <p:sp>
        <p:nvSpPr>
          <p:cNvPr id="32996" name="Line 325"/>
          <p:cNvSpPr>
            <a:spLocks noChangeShapeType="1"/>
          </p:cNvSpPr>
          <p:nvPr/>
        </p:nvSpPr>
        <p:spPr bwMode="auto">
          <a:xfrm>
            <a:off x="3657600" y="4419600"/>
            <a:ext cx="0" cy="76200"/>
          </a:xfrm>
          <a:prstGeom prst="line">
            <a:avLst/>
          </a:prstGeom>
          <a:noFill/>
          <a:ln w="9525">
            <a:solidFill>
              <a:schemeClr val="tx1"/>
            </a:solidFill>
            <a:round/>
            <a:headEnd/>
            <a:tailEnd/>
          </a:ln>
        </p:spPr>
        <p:txBody>
          <a:bodyPr/>
          <a:lstStyle/>
          <a:p>
            <a:endParaRPr lang="en-US"/>
          </a:p>
        </p:txBody>
      </p:sp>
      <p:sp>
        <p:nvSpPr>
          <p:cNvPr id="32997" name="Text Box 326"/>
          <p:cNvSpPr txBox="1">
            <a:spLocks noChangeArrowheads="1"/>
          </p:cNvSpPr>
          <p:nvPr/>
        </p:nvSpPr>
        <p:spPr bwMode="auto">
          <a:xfrm>
            <a:off x="3581400" y="2811463"/>
            <a:ext cx="1752600" cy="457200"/>
          </a:xfrm>
          <a:prstGeom prst="rect">
            <a:avLst/>
          </a:prstGeom>
          <a:noFill/>
          <a:ln w="9525">
            <a:noFill/>
            <a:miter lim="800000"/>
            <a:headEnd/>
            <a:tailEnd/>
          </a:ln>
        </p:spPr>
        <p:txBody>
          <a:bodyPr>
            <a:spAutoFit/>
          </a:bodyPr>
          <a:lstStyle/>
          <a:p>
            <a:pPr>
              <a:spcBef>
                <a:spcPct val="50000"/>
              </a:spcBef>
            </a:pPr>
            <a:r>
              <a:rPr lang="en-US" sz="1200" i="1">
                <a:latin typeface="Calibri" pitchFamily="34" charset="0"/>
              </a:rPr>
              <a:t>          </a:t>
            </a:r>
            <a:r>
              <a:rPr lang="en-US" sz="1200" b="1" i="1" u="sng">
                <a:latin typeface="Calibri" pitchFamily="34" charset="0"/>
              </a:rPr>
              <a:t>Tibetan  Autonomous Region</a:t>
            </a:r>
          </a:p>
        </p:txBody>
      </p:sp>
      <p:sp>
        <p:nvSpPr>
          <p:cNvPr id="32998" name="Text Box 327"/>
          <p:cNvSpPr txBox="1">
            <a:spLocks noChangeArrowheads="1"/>
          </p:cNvSpPr>
          <p:nvPr/>
        </p:nvSpPr>
        <p:spPr bwMode="auto">
          <a:xfrm>
            <a:off x="6858000" y="1668463"/>
            <a:ext cx="1143000" cy="457200"/>
          </a:xfrm>
          <a:prstGeom prst="rect">
            <a:avLst/>
          </a:prstGeom>
          <a:noFill/>
          <a:ln w="9525">
            <a:noFill/>
            <a:miter lim="800000"/>
            <a:headEnd/>
            <a:tailEnd/>
          </a:ln>
        </p:spPr>
        <p:txBody>
          <a:bodyPr>
            <a:spAutoFit/>
          </a:bodyPr>
          <a:lstStyle/>
          <a:p>
            <a:pPr>
              <a:spcBef>
                <a:spcPct val="50000"/>
              </a:spcBef>
            </a:pPr>
            <a:r>
              <a:rPr lang="en-US" sz="1200" b="1" i="1" u="sng">
                <a:latin typeface="Calibri" pitchFamily="34" charset="0"/>
              </a:rPr>
              <a:t>Qinghai    Province</a:t>
            </a:r>
          </a:p>
        </p:txBody>
      </p:sp>
      <p:sp>
        <p:nvSpPr>
          <p:cNvPr id="32999" name="Text Box 329"/>
          <p:cNvSpPr txBox="1">
            <a:spLocks noChangeArrowheads="1"/>
          </p:cNvSpPr>
          <p:nvPr/>
        </p:nvSpPr>
        <p:spPr bwMode="auto">
          <a:xfrm>
            <a:off x="9601200" y="4487863"/>
            <a:ext cx="838200" cy="457200"/>
          </a:xfrm>
          <a:prstGeom prst="rect">
            <a:avLst/>
          </a:prstGeom>
          <a:noFill/>
          <a:ln w="9525">
            <a:noFill/>
            <a:miter lim="800000"/>
            <a:headEnd/>
            <a:tailEnd/>
          </a:ln>
        </p:spPr>
        <p:txBody>
          <a:bodyPr>
            <a:spAutoFit/>
          </a:bodyPr>
          <a:lstStyle/>
          <a:p>
            <a:pPr>
              <a:spcBef>
                <a:spcPct val="50000"/>
              </a:spcBef>
            </a:pPr>
            <a:r>
              <a:rPr lang="en-US" sz="1200" b="1" i="1" u="sng">
                <a:latin typeface="Calibri" pitchFamily="34" charset="0"/>
              </a:rPr>
              <a:t>Sichuan Province</a:t>
            </a:r>
          </a:p>
        </p:txBody>
      </p:sp>
      <p:sp>
        <p:nvSpPr>
          <p:cNvPr id="33000" name="Line 331"/>
          <p:cNvSpPr>
            <a:spLocks noChangeShapeType="1"/>
          </p:cNvSpPr>
          <p:nvPr/>
        </p:nvSpPr>
        <p:spPr bwMode="auto">
          <a:xfrm flipH="1" flipV="1">
            <a:off x="2514600" y="2057400"/>
            <a:ext cx="381000" cy="152400"/>
          </a:xfrm>
          <a:prstGeom prst="line">
            <a:avLst/>
          </a:prstGeom>
          <a:noFill/>
          <a:ln w="9525">
            <a:solidFill>
              <a:schemeClr val="tx1"/>
            </a:solidFill>
            <a:round/>
            <a:headEnd/>
            <a:tailEnd/>
          </a:ln>
        </p:spPr>
        <p:txBody>
          <a:bodyPr/>
          <a:lstStyle/>
          <a:p>
            <a:endParaRPr lang="en-US"/>
          </a:p>
        </p:txBody>
      </p:sp>
      <p:sp>
        <p:nvSpPr>
          <p:cNvPr id="33001" name="Line 332"/>
          <p:cNvSpPr>
            <a:spLocks noChangeShapeType="1"/>
          </p:cNvSpPr>
          <p:nvPr/>
        </p:nvSpPr>
        <p:spPr bwMode="auto">
          <a:xfrm flipH="1">
            <a:off x="2133600" y="2057400"/>
            <a:ext cx="381000" cy="0"/>
          </a:xfrm>
          <a:prstGeom prst="line">
            <a:avLst/>
          </a:prstGeom>
          <a:noFill/>
          <a:ln w="9525">
            <a:solidFill>
              <a:schemeClr val="tx1"/>
            </a:solidFill>
            <a:round/>
            <a:headEnd/>
            <a:tailEnd/>
          </a:ln>
        </p:spPr>
        <p:txBody>
          <a:bodyPr/>
          <a:lstStyle/>
          <a:p>
            <a:endParaRPr lang="en-US"/>
          </a:p>
        </p:txBody>
      </p:sp>
      <p:sp>
        <p:nvSpPr>
          <p:cNvPr id="33002" name="Line 333"/>
          <p:cNvSpPr>
            <a:spLocks noChangeShapeType="1"/>
          </p:cNvSpPr>
          <p:nvPr/>
        </p:nvSpPr>
        <p:spPr bwMode="auto">
          <a:xfrm flipH="1">
            <a:off x="1828800" y="2057400"/>
            <a:ext cx="304800" cy="76200"/>
          </a:xfrm>
          <a:prstGeom prst="line">
            <a:avLst/>
          </a:prstGeom>
          <a:noFill/>
          <a:ln w="9525">
            <a:solidFill>
              <a:schemeClr val="tx1"/>
            </a:solidFill>
            <a:round/>
            <a:headEnd/>
            <a:tailEnd/>
          </a:ln>
        </p:spPr>
        <p:txBody>
          <a:bodyPr/>
          <a:lstStyle/>
          <a:p>
            <a:endParaRPr lang="en-US"/>
          </a:p>
        </p:txBody>
      </p:sp>
      <p:sp>
        <p:nvSpPr>
          <p:cNvPr id="33003" name="Line 334"/>
          <p:cNvSpPr>
            <a:spLocks noChangeShapeType="1"/>
          </p:cNvSpPr>
          <p:nvPr/>
        </p:nvSpPr>
        <p:spPr bwMode="auto">
          <a:xfrm flipH="1">
            <a:off x="2895600" y="4114800"/>
            <a:ext cx="76200" cy="76200"/>
          </a:xfrm>
          <a:prstGeom prst="line">
            <a:avLst/>
          </a:prstGeom>
          <a:noFill/>
          <a:ln w="9525">
            <a:solidFill>
              <a:schemeClr val="tx1"/>
            </a:solidFill>
            <a:round/>
            <a:headEnd/>
            <a:tailEnd/>
          </a:ln>
        </p:spPr>
        <p:txBody>
          <a:bodyPr/>
          <a:lstStyle/>
          <a:p>
            <a:endParaRPr lang="en-US"/>
          </a:p>
        </p:txBody>
      </p:sp>
      <p:sp>
        <p:nvSpPr>
          <p:cNvPr id="33004" name="Text Box 335"/>
          <p:cNvSpPr txBox="1">
            <a:spLocks noChangeArrowheads="1"/>
          </p:cNvSpPr>
          <p:nvPr/>
        </p:nvSpPr>
        <p:spPr bwMode="auto">
          <a:xfrm>
            <a:off x="4114800" y="1295400"/>
            <a:ext cx="838200" cy="274638"/>
          </a:xfrm>
          <a:prstGeom prst="rect">
            <a:avLst/>
          </a:prstGeom>
          <a:noFill/>
          <a:ln w="9525">
            <a:noFill/>
            <a:miter lim="800000"/>
            <a:headEnd/>
            <a:tailEnd/>
          </a:ln>
        </p:spPr>
        <p:txBody>
          <a:bodyPr>
            <a:spAutoFit/>
          </a:bodyPr>
          <a:lstStyle/>
          <a:p>
            <a:pPr>
              <a:spcBef>
                <a:spcPct val="50000"/>
              </a:spcBef>
            </a:pPr>
            <a:r>
              <a:rPr lang="en-US" sz="1200" b="1" i="1" u="sng">
                <a:latin typeface="Calibri" pitchFamily="34" charset="0"/>
              </a:rPr>
              <a:t>Xinjiang</a:t>
            </a:r>
          </a:p>
        </p:txBody>
      </p:sp>
      <p:pic>
        <p:nvPicPr>
          <p:cNvPr id="33005" name="Picture 336" descr="LocationmapChina"/>
          <p:cNvPicPr>
            <a:picLocks noChangeAspect="1" noChangeArrowheads="1"/>
          </p:cNvPicPr>
          <p:nvPr/>
        </p:nvPicPr>
        <p:blipFill>
          <a:blip r:embed="rId3" cstate="print"/>
          <a:srcRect/>
          <a:stretch>
            <a:fillRect/>
          </a:stretch>
        </p:blipFill>
        <p:spPr bwMode="auto">
          <a:xfrm>
            <a:off x="2057400" y="4519613"/>
            <a:ext cx="1905000" cy="1327150"/>
          </a:xfrm>
          <a:prstGeom prst="rect">
            <a:avLst/>
          </a:prstGeom>
          <a:noFill/>
          <a:ln w="9525">
            <a:noFill/>
            <a:miter lim="800000"/>
            <a:headEnd/>
            <a:tailEnd/>
          </a:ln>
        </p:spPr>
      </p:pic>
      <p:sp>
        <p:nvSpPr>
          <p:cNvPr id="33006" name="Text Box 58"/>
          <p:cNvSpPr txBox="1">
            <a:spLocks noChangeArrowheads="1"/>
          </p:cNvSpPr>
          <p:nvPr/>
        </p:nvSpPr>
        <p:spPr bwMode="auto">
          <a:xfrm>
            <a:off x="6553200" y="4191001"/>
            <a:ext cx="10668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Maldro Gongkar </a:t>
            </a:r>
          </a:p>
        </p:txBody>
      </p:sp>
      <p:sp>
        <p:nvSpPr>
          <p:cNvPr id="33007" name="Text Box 26"/>
          <p:cNvSpPr txBox="1">
            <a:spLocks noChangeArrowheads="1"/>
          </p:cNvSpPr>
          <p:nvPr/>
        </p:nvSpPr>
        <p:spPr bwMode="auto">
          <a:xfrm>
            <a:off x="6019800" y="3581401"/>
            <a:ext cx="914400" cy="854075"/>
          </a:xfrm>
          <a:prstGeom prst="rect">
            <a:avLst/>
          </a:prstGeom>
          <a:noFill/>
          <a:ln w="9525">
            <a:noFill/>
            <a:miter lim="800000"/>
            <a:headEnd/>
            <a:tailEnd/>
          </a:ln>
        </p:spPr>
        <p:txBody>
          <a:bodyPr>
            <a:spAutoFit/>
          </a:bodyPr>
          <a:lstStyle/>
          <a:p>
            <a:pPr>
              <a:spcBef>
                <a:spcPct val="50000"/>
              </a:spcBef>
            </a:pPr>
            <a:r>
              <a:rPr lang="en-US" sz="2400" b="1">
                <a:solidFill>
                  <a:srgbClr val="FF0000"/>
                </a:solidFill>
                <a:latin typeface="Calibri" pitchFamily="34" charset="0"/>
              </a:rPr>
              <a:t>   </a:t>
            </a:r>
            <a:r>
              <a:rPr lang="en-US" sz="5000" b="1">
                <a:solidFill>
                  <a:srgbClr val="FF0000"/>
                </a:solidFill>
                <a:latin typeface="Calibri" pitchFamily="34" charset="0"/>
              </a:rPr>
              <a:t>.</a:t>
            </a:r>
            <a:endParaRPr lang="en-US" sz="2800" b="1">
              <a:solidFill>
                <a:srgbClr val="FF0000"/>
              </a:solidFill>
              <a:latin typeface="Calibri" pitchFamily="34" charset="0"/>
            </a:endParaRPr>
          </a:p>
        </p:txBody>
      </p:sp>
      <p:sp>
        <p:nvSpPr>
          <p:cNvPr id="33008" name="Text Box 26"/>
          <p:cNvSpPr txBox="1">
            <a:spLocks noChangeArrowheads="1"/>
          </p:cNvSpPr>
          <p:nvPr/>
        </p:nvSpPr>
        <p:spPr bwMode="auto">
          <a:xfrm>
            <a:off x="5638800" y="3505201"/>
            <a:ext cx="914400" cy="854075"/>
          </a:xfrm>
          <a:prstGeom prst="rect">
            <a:avLst/>
          </a:prstGeom>
          <a:noFill/>
          <a:ln w="9525">
            <a:noFill/>
            <a:miter lim="800000"/>
            <a:headEnd/>
            <a:tailEnd/>
          </a:ln>
        </p:spPr>
        <p:txBody>
          <a:bodyPr>
            <a:spAutoFit/>
          </a:bodyPr>
          <a:lstStyle/>
          <a:p>
            <a:pPr>
              <a:spcBef>
                <a:spcPct val="50000"/>
              </a:spcBef>
            </a:pPr>
            <a:r>
              <a:rPr lang="en-US" sz="2400" b="1">
                <a:solidFill>
                  <a:srgbClr val="FF0000"/>
                </a:solidFill>
                <a:latin typeface="Calibri" pitchFamily="34" charset="0"/>
              </a:rPr>
              <a:t>   </a:t>
            </a:r>
            <a:r>
              <a:rPr lang="en-US" sz="5000" b="1">
                <a:solidFill>
                  <a:srgbClr val="FF0000"/>
                </a:solidFill>
                <a:latin typeface="Calibri" pitchFamily="34" charset="0"/>
              </a:rPr>
              <a:t>.</a:t>
            </a:r>
            <a:endParaRPr lang="en-US" sz="2800" b="1">
              <a:solidFill>
                <a:srgbClr val="FF0000"/>
              </a:solidFill>
              <a:latin typeface="Calibri" pitchFamily="34" charset="0"/>
            </a:endParaRPr>
          </a:p>
        </p:txBody>
      </p:sp>
      <p:sp>
        <p:nvSpPr>
          <p:cNvPr id="33009" name="Text Box 103"/>
          <p:cNvSpPr txBox="1">
            <a:spLocks noChangeArrowheads="1"/>
          </p:cNvSpPr>
          <p:nvPr/>
        </p:nvSpPr>
        <p:spPr bwMode="auto">
          <a:xfrm>
            <a:off x="6324600" y="4114801"/>
            <a:ext cx="10668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Lhundrub</a:t>
            </a:r>
          </a:p>
        </p:txBody>
      </p:sp>
      <p:sp>
        <p:nvSpPr>
          <p:cNvPr id="33010" name="Line 214"/>
          <p:cNvSpPr>
            <a:spLocks noChangeShapeType="1"/>
          </p:cNvSpPr>
          <p:nvPr/>
        </p:nvSpPr>
        <p:spPr bwMode="auto">
          <a:xfrm flipH="1">
            <a:off x="8077200" y="2971800"/>
            <a:ext cx="76200" cy="152400"/>
          </a:xfrm>
          <a:prstGeom prst="line">
            <a:avLst/>
          </a:prstGeom>
          <a:noFill/>
          <a:ln w="9525">
            <a:solidFill>
              <a:schemeClr val="tx1"/>
            </a:solidFill>
            <a:round/>
            <a:headEnd/>
            <a:tailEnd/>
          </a:ln>
        </p:spPr>
        <p:txBody>
          <a:bodyPr wrap="none" anchor="ctr"/>
          <a:lstStyle/>
          <a:p>
            <a:endParaRPr lang="en-US"/>
          </a:p>
        </p:txBody>
      </p:sp>
      <p:sp>
        <p:nvSpPr>
          <p:cNvPr id="33011" name="Line 226"/>
          <p:cNvSpPr>
            <a:spLocks noChangeShapeType="1"/>
          </p:cNvSpPr>
          <p:nvPr/>
        </p:nvSpPr>
        <p:spPr bwMode="auto">
          <a:xfrm flipH="1" flipV="1">
            <a:off x="8991600" y="3200400"/>
            <a:ext cx="76200" cy="76200"/>
          </a:xfrm>
          <a:prstGeom prst="line">
            <a:avLst/>
          </a:prstGeom>
          <a:noFill/>
          <a:ln w="9525">
            <a:solidFill>
              <a:schemeClr val="tx1"/>
            </a:solidFill>
            <a:round/>
            <a:headEnd/>
            <a:tailEnd/>
          </a:ln>
        </p:spPr>
        <p:txBody>
          <a:bodyPr wrap="none" anchor="ctr"/>
          <a:lstStyle/>
          <a:p>
            <a:endParaRPr lang="en-US"/>
          </a:p>
        </p:txBody>
      </p:sp>
      <p:sp>
        <p:nvSpPr>
          <p:cNvPr id="33012" name="Line 254"/>
          <p:cNvSpPr>
            <a:spLocks noChangeShapeType="1"/>
          </p:cNvSpPr>
          <p:nvPr/>
        </p:nvSpPr>
        <p:spPr bwMode="auto">
          <a:xfrm flipV="1">
            <a:off x="9829800" y="2590800"/>
            <a:ext cx="0" cy="76200"/>
          </a:xfrm>
          <a:prstGeom prst="line">
            <a:avLst/>
          </a:prstGeom>
          <a:noFill/>
          <a:ln w="9525">
            <a:solidFill>
              <a:schemeClr val="tx1"/>
            </a:solidFill>
            <a:round/>
            <a:headEnd/>
            <a:tailEnd/>
          </a:ln>
        </p:spPr>
        <p:txBody>
          <a:bodyPr wrap="none" anchor="ctr"/>
          <a:lstStyle/>
          <a:p>
            <a:endParaRPr lang="en-US"/>
          </a:p>
        </p:txBody>
      </p:sp>
      <p:sp>
        <p:nvSpPr>
          <p:cNvPr id="33013" name="Text Box 328"/>
          <p:cNvSpPr txBox="1">
            <a:spLocks noChangeArrowheads="1"/>
          </p:cNvSpPr>
          <p:nvPr/>
        </p:nvSpPr>
        <p:spPr bwMode="auto">
          <a:xfrm>
            <a:off x="9753600" y="1524001"/>
            <a:ext cx="1066800" cy="461963"/>
          </a:xfrm>
          <a:prstGeom prst="rect">
            <a:avLst/>
          </a:prstGeom>
          <a:noFill/>
          <a:ln w="9525">
            <a:noFill/>
            <a:miter lim="800000"/>
            <a:headEnd/>
            <a:tailEnd/>
          </a:ln>
        </p:spPr>
        <p:txBody>
          <a:bodyPr>
            <a:spAutoFit/>
          </a:bodyPr>
          <a:lstStyle/>
          <a:p>
            <a:pPr>
              <a:spcBef>
                <a:spcPct val="50000"/>
              </a:spcBef>
            </a:pPr>
            <a:r>
              <a:rPr lang="en-US" sz="1200" b="1" i="1">
                <a:latin typeface="Calibri" pitchFamily="34" charset="0"/>
              </a:rPr>
              <a:t>   </a:t>
            </a:r>
            <a:r>
              <a:rPr lang="en-US" sz="1200" b="1" i="1" u="sng">
                <a:latin typeface="Calibri" pitchFamily="34" charset="0"/>
              </a:rPr>
              <a:t>Gansu province</a:t>
            </a:r>
          </a:p>
        </p:txBody>
      </p:sp>
      <p:sp>
        <p:nvSpPr>
          <p:cNvPr id="248" name="Oval 247"/>
          <p:cNvSpPr/>
          <p:nvPr/>
        </p:nvSpPr>
        <p:spPr>
          <a:xfrm>
            <a:off x="5943600" y="4191000"/>
            <a:ext cx="457200" cy="533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015" name="Text Box 26"/>
          <p:cNvSpPr txBox="1">
            <a:spLocks noChangeArrowheads="1"/>
          </p:cNvSpPr>
          <p:nvPr/>
        </p:nvSpPr>
        <p:spPr bwMode="auto">
          <a:xfrm>
            <a:off x="5486400" y="3733801"/>
            <a:ext cx="914400" cy="854075"/>
          </a:xfrm>
          <a:prstGeom prst="rect">
            <a:avLst/>
          </a:prstGeom>
          <a:noFill/>
          <a:ln w="9525">
            <a:noFill/>
            <a:miter lim="800000"/>
            <a:headEnd/>
            <a:tailEnd/>
          </a:ln>
        </p:spPr>
        <p:txBody>
          <a:bodyPr>
            <a:spAutoFit/>
          </a:bodyPr>
          <a:lstStyle/>
          <a:p>
            <a:pPr>
              <a:spcBef>
                <a:spcPct val="50000"/>
              </a:spcBef>
            </a:pPr>
            <a:r>
              <a:rPr lang="en-US" sz="2400" b="1">
                <a:solidFill>
                  <a:srgbClr val="FF0000"/>
                </a:solidFill>
                <a:latin typeface="Calibri" pitchFamily="34" charset="0"/>
              </a:rPr>
              <a:t>   </a:t>
            </a:r>
            <a:r>
              <a:rPr lang="en-US" sz="5000" b="1">
                <a:solidFill>
                  <a:srgbClr val="FF0000"/>
                </a:solidFill>
                <a:latin typeface="Calibri" pitchFamily="34" charset="0"/>
              </a:rPr>
              <a:t>.</a:t>
            </a:r>
            <a:endParaRPr lang="en-US" sz="2800" b="1">
              <a:solidFill>
                <a:srgbClr val="FF0000"/>
              </a:solidFill>
              <a:latin typeface="Calibri" pitchFamily="34" charset="0"/>
            </a:endParaRPr>
          </a:p>
        </p:txBody>
      </p:sp>
      <p:sp>
        <p:nvSpPr>
          <p:cNvPr id="33016" name="Text Box 26"/>
          <p:cNvSpPr txBox="1">
            <a:spLocks noChangeArrowheads="1"/>
          </p:cNvSpPr>
          <p:nvPr/>
        </p:nvSpPr>
        <p:spPr bwMode="auto">
          <a:xfrm>
            <a:off x="6096000" y="3657601"/>
            <a:ext cx="914400" cy="854075"/>
          </a:xfrm>
          <a:prstGeom prst="rect">
            <a:avLst/>
          </a:prstGeom>
          <a:noFill/>
          <a:ln w="9525">
            <a:noFill/>
            <a:miter lim="800000"/>
            <a:headEnd/>
            <a:tailEnd/>
          </a:ln>
        </p:spPr>
        <p:txBody>
          <a:bodyPr>
            <a:spAutoFit/>
          </a:bodyPr>
          <a:lstStyle/>
          <a:p>
            <a:pPr>
              <a:spcBef>
                <a:spcPct val="50000"/>
              </a:spcBef>
            </a:pPr>
            <a:r>
              <a:rPr lang="en-US" sz="2400" b="1">
                <a:solidFill>
                  <a:srgbClr val="FF0000"/>
                </a:solidFill>
                <a:latin typeface="Calibri" pitchFamily="34" charset="0"/>
              </a:rPr>
              <a:t>   </a:t>
            </a:r>
            <a:r>
              <a:rPr lang="en-US" sz="5000" b="1">
                <a:solidFill>
                  <a:srgbClr val="FF0000"/>
                </a:solidFill>
                <a:latin typeface="Calibri" pitchFamily="34" charset="0"/>
              </a:rPr>
              <a:t>.</a:t>
            </a:r>
            <a:endParaRPr lang="en-US" sz="2800" b="1">
              <a:solidFill>
                <a:srgbClr val="FF0000"/>
              </a:solidFill>
              <a:latin typeface="Calibri" pitchFamily="34" charset="0"/>
            </a:endParaRPr>
          </a:p>
        </p:txBody>
      </p:sp>
      <p:sp>
        <p:nvSpPr>
          <p:cNvPr id="33017" name="Text Box 26"/>
          <p:cNvSpPr txBox="1">
            <a:spLocks noChangeArrowheads="1"/>
          </p:cNvSpPr>
          <p:nvPr/>
        </p:nvSpPr>
        <p:spPr bwMode="auto">
          <a:xfrm>
            <a:off x="6019800" y="3200401"/>
            <a:ext cx="914400" cy="854075"/>
          </a:xfrm>
          <a:prstGeom prst="rect">
            <a:avLst/>
          </a:prstGeom>
          <a:noFill/>
          <a:ln w="9525">
            <a:noFill/>
            <a:miter lim="800000"/>
            <a:headEnd/>
            <a:tailEnd/>
          </a:ln>
        </p:spPr>
        <p:txBody>
          <a:bodyPr>
            <a:spAutoFit/>
          </a:bodyPr>
          <a:lstStyle/>
          <a:p>
            <a:pPr>
              <a:spcBef>
                <a:spcPct val="50000"/>
              </a:spcBef>
            </a:pPr>
            <a:r>
              <a:rPr lang="en-US" sz="2400" b="1">
                <a:solidFill>
                  <a:srgbClr val="FF0000"/>
                </a:solidFill>
                <a:latin typeface="Calibri" pitchFamily="34" charset="0"/>
              </a:rPr>
              <a:t>   </a:t>
            </a:r>
            <a:r>
              <a:rPr lang="en-US" sz="5000" b="1">
                <a:solidFill>
                  <a:srgbClr val="FF0000"/>
                </a:solidFill>
                <a:latin typeface="Calibri" pitchFamily="34" charset="0"/>
              </a:rPr>
              <a:t>.</a:t>
            </a:r>
            <a:endParaRPr lang="en-US" sz="2800" b="1">
              <a:solidFill>
                <a:srgbClr val="FF0000"/>
              </a:solidFill>
              <a:latin typeface="Calibri" pitchFamily="34" charset="0"/>
            </a:endParaRPr>
          </a:p>
        </p:txBody>
      </p:sp>
      <p:sp>
        <p:nvSpPr>
          <p:cNvPr id="33018" name="Text Box 26"/>
          <p:cNvSpPr txBox="1">
            <a:spLocks noChangeArrowheads="1"/>
          </p:cNvSpPr>
          <p:nvPr/>
        </p:nvSpPr>
        <p:spPr bwMode="auto">
          <a:xfrm>
            <a:off x="6172200" y="3733801"/>
            <a:ext cx="914400" cy="854075"/>
          </a:xfrm>
          <a:prstGeom prst="rect">
            <a:avLst/>
          </a:prstGeom>
          <a:noFill/>
          <a:ln w="9525">
            <a:noFill/>
            <a:miter lim="800000"/>
            <a:headEnd/>
            <a:tailEnd/>
          </a:ln>
        </p:spPr>
        <p:txBody>
          <a:bodyPr>
            <a:spAutoFit/>
          </a:bodyPr>
          <a:lstStyle/>
          <a:p>
            <a:pPr>
              <a:spcBef>
                <a:spcPct val="50000"/>
              </a:spcBef>
            </a:pPr>
            <a:r>
              <a:rPr lang="en-US" sz="2400" b="1">
                <a:solidFill>
                  <a:srgbClr val="FF0000"/>
                </a:solidFill>
                <a:latin typeface="Calibri" pitchFamily="34" charset="0"/>
              </a:rPr>
              <a:t>   </a:t>
            </a:r>
            <a:r>
              <a:rPr lang="en-US" sz="5000" b="1">
                <a:solidFill>
                  <a:srgbClr val="FF0000"/>
                </a:solidFill>
                <a:latin typeface="Calibri" pitchFamily="34" charset="0"/>
              </a:rPr>
              <a:t>.</a:t>
            </a:r>
            <a:endParaRPr lang="en-US" sz="2800" b="1">
              <a:solidFill>
                <a:srgbClr val="FF0000"/>
              </a:solidFill>
              <a:latin typeface="Calibri" pitchFamily="34" charset="0"/>
            </a:endParaRPr>
          </a:p>
        </p:txBody>
      </p:sp>
      <p:sp>
        <p:nvSpPr>
          <p:cNvPr id="33019" name="Text Box 26"/>
          <p:cNvSpPr txBox="1">
            <a:spLocks noChangeArrowheads="1"/>
          </p:cNvSpPr>
          <p:nvPr/>
        </p:nvSpPr>
        <p:spPr bwMode="auto">
          <a:xfrm>
            <a:off x="6248400" y="3352801"/>
            <a:ext cx="914400" cy="854075"/>
          </a:xfrm>
          <a:prstGeom prst="rect">
            <a:avLst/>
          </a:prstGeom>
          <a:noFill/>
          <a:ln w="9525">
            <a:noFill/>
            <a:miter lim="800000"/>
            <a:headEnd/>
            <a:tailEnd/>
          </a:ln>
        </p:spPr>
        <p:txBody>
          <a:bodyPr>
            <a:spAutoFit/>
          </a:bodyPr>
          <a:lstStyle/>
          <a:p>
            <a:pPr>
              <a:spcBef>
                <a:spcPct val="50000"/>
              </a:spcBef>
            </a:pPr>
            <a:r>
              <a:rPr lang="en-US" sz="2400" b="1">
                <a:solidFill>
                  <a:srgbClr val="FF0000"/>
                </a:solidFill>
                <a:latin typeface="Calibri" pitchFamily="34" charset="0"/>
              </a:rPr>
              <a:t>   </a:t>
            </a:r>
            <a:r>
              <a:rPr lang="en-US" sz="5000" b="1">
                <a:solidFill>
                  <a:srgbClr val="FF0000"/>
                </a:solidFill>
                <a:latin typeface="Calibri" pitchFamily="34" charset="0"/>
              </a:rPr>
              <a:t>.</a:t>
            </a:r>
            <a:endParaRPr lang="en-US" sz="2800" b="1">
              <a:solidFill>
                <a:srgbClr val="FF0000"/>
              </a:solidFill>
              <a:latin typeface="Calibri" pitchFamily="34" charset="0"/>
            </a:endParaRPr>
          </a:p>
        </p:txBody>
      </p:sp>
      <p:sp>
        <p:nvSpPr>
          <p:cNvPr id="33020" name="TextBox 243"/>
          <p:cNvSpPr txBox="1">
            <a:spLocks noChangeArrowheads="1"/>
          </p:cNvSpPr>
          <p:nvPr/>
        </p:nvSpPr>
        <p:spPr bwMode="auto">
          <a:xfrm>
            <a:off x="5715000" y="4267200"/>
            <a:ext cx="838200" cy="369888"/>
          </a:xfrm>
          <a:prstGeom prst="rect">
            <a:avLst/>
          </a:prstGeom>
          <a:noFill/>
          <a:ln w="9525">
            <a:noFill/>
            <a:miter lim="800000"/>
            <a:headEnd/>
            <a:tailEnd/>
          </a:ln>
        </p:spPr>
        <p:txBody>
          <a:bodyPr>
            <a:spAutoFit/>
          </a:bodyPr>
          <a:lstStyle/>
          <a:p>
            <a:r>
              <a:rPr lang="en-US"/>
              <a:t>c.150</a:t>
            </a:r>
          </a:p>
        </p:txBody>
      </p:sp>
      <p:sp>
        <p:nvSpPr>
          <p:cNvPr id="253" name="TextBox 252"/>
          <p:cNvSpPr txBox="1"/>
          <p:nvPr/>
        </p:nvSpPr>
        <p:spPr>
          <a:xfrm>
            <a:off x="8229600" y="3810000"/>
            <a:ext cx="723900" cy="338554"/>
          </a:xfrm>
          <a:prstGeom prst="rect">
            <a:avLst/>
          </a:prstGeom>
          <a:noFill/>
        </p:spPr>
        <p:txBody>
          <a:bodyPr wrap="square" rtlCol="0">
            <a:spAutoFit/>
          </a:bodyPr>
          <a:lstStyle/>
          <a:p>
            <a:r>
              <a:rPr lang="en-US" sz="1600" dirty="0"/>
              <a:t>Kham</a:t>
            </a:r>
            <a:endParaRPr lang="en-US" dirty="0"/>
          </a:p>
        </p:txBody>
      </p:sp>
      <p:sp>
        <p:nvSpPr>
          <p:cNvPr id="254" name="TextBox 253"/>
          <p:cNvSpPr txBox="1"/>
          <p:nvPr/>
        </p:nvSpPr>
        <p:spPr>
          <a:xfrm>
            <a:off x="7543800" y="2404646"/>
            <a:ext cx="723900" cy="338554"/>
          </a:xfrm>
          <a:prstGeom prst="rect">
            <a:avLst/>
          </a:prstGeom>
          <a:noFill/>
        </p:spPr>
        <p:txBody>
          <a:bodyPr wrap="square" rtlCol="0">
            <a:spAutoFit/>
          </a:bodyPr>
          <a:lstStyle/>
          <a:p>
            <a:r>
              <a:rPr lang="en-US" sz="1600" dirty="0" err="1"/>
              <a:t>Amdo</a:t>
            </a:r>
            <a:endParaRPr lang="en-US" dirty="0"/>
          </a:p>
        </p:txBody>
      </p:sp>
      <p:sp>
        <p:nvSpPr>
          <p:cNvPr id="255" name="TextBox 254"/>
          <p:cNvSpPr txBox="1"/>
          <p:nvPr/>
        </p:nvSpPr>
        <p:spPr>
          <a:xfrm>
            <a:off x="5029200" y="3623846"/>
            <a:ext cx="838200" cy="338554"/>
          </a:xfrm>
          <a:prstGeom prst="rect">
            <a:avLst/>
          </a:prstGeom>
          <a:noFill/>
        </p:spPr>
        <p:txBody>
          <a:bodyPr wrap="square" rtlCol="0">
            <a:spAutoFit/>
          </a:bodyPr>
          <a:lstStyle/>
          <a:p>
            <a:r>
              <a:rPr lang="en-US" sz="1600" dirty="0"/>
              <a:t>U-</a:t>
            </a:r>
            <a:r>
              <a:rPr lang="en-US" sz="1600" dirty="0" err="1"/>
              <a:t>tsang</a:t>
            </a:r>
            <a:endParaRPr lang="en-US" dirty="0"/>
          </a:p>
        </p:txBody>
      </p:sp>
    </p:spTree>
    <p:extLst>
      <p:ext uri="{BB962C8B-B14F-4D97-AF65-F5344CB8AC3E}">
        <p14:creationId xmlns:p14="http://schemas.microsoft.com/office/powerpoint/2010/main" val="391561353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1981200" y="152401"/>
            <a:ext cx="8305800" cy="366713"/>
          </a:xfrm>
          <a:prstGeom prst="rect">
            <a:avLst/>
          </a:prstGeom>
          <a:noFill/>
          <a:ln w="9525">
            <a:noFill/>
            <a:miter lim="800000"/>
            <a:headEnd/>
            <a:tailEnd/>
          </a:ln>
        </p:spPr>
        <p:txBody>
          <a:bodyPr>
            <a:spAutoFit/>
          </a:bodyPr>
          <a:lstStyle/>
          <a:p>
            <a:pPr algn="ctr">
              <a:spcBef>
                <a:spcPct val="50000"/>
              </a:spcBef>
            </a:pPr>
            <a:r>
              <a:rPr lang="en-US" b="1">
                <a:latin typeface="Papyrus" pitchFamily="66" charset="0"/>
              </a:rPr>
              <a:t>        </a:t>
            </a:r>
            <a:r>
              <a:rPr lang="en-US" b="1">
                <a:latin typeface="Calibri" pitchFamily="34" charset="0"/>
              </a:rPr>
              <a:t>Map of Tibetan Protests, 2008 </a:t>
            </a:r>
            <a:endParaRPr lang="en-US" sz="2000" b="1">
              <a:latin typeface="Calibri" pitchFamily="34" charset="0"/>
            </a:endParaRPr>
          </a:p>
        </p:txBody>
      </p:sp>
      <p:sp>
        <p:nvSpPr>
          <p:cNvPr id="33795" name="Text Box 3"/>
          <p:cNvSpPr txBox="1">
            <a:spLocks noChangeArrowheads="1"/>
          </p:cNvSpPr>
          <p:nvPr/>
        </p:nvSpPr>
        <p:spPr bwMode="auto">
          <a:xfrm>
            <a:off x="5943600" y="6324600"/>
            <a:ext cx="4419600" cy="304800"/>
          </a:xfrm>
          <a:prstGeom prst="rect">
            <a:avLst/>
          </a:prstGeom>
          <a:noFill/>
          <a:ln w="9525">
            <a:noFill/>
            <a:miter lim="800000"/>
            <a:headEnd/>
            <a:tailEnd/>
          </a:ln>
        </p:spPr>
        <p:txBody>
          <a:bodyPr>
            <a:spAutoFit/>
          </a:bodyPr>
          <a:lstStyle/>
          <a:p>
            <a:pPr>
              <a:spcBef>
                <a:spcPct val="50000"/>
              </a:spcBef>
            </a:pPr>
            <a:r>
              <a:rPr lang="en-US" sz="1400">
                <a:latin typeface="Papyrus" pitchFamily="66" charset="0"/>
              </a:rPr>
              <a:t>                                                      </a:t>
            </a:r>
          </a:p>
        </p:txBody>
      </p:sp>
      <p:sp>
        <p:nvSpPr>
          <p:cNvPr id="33796" name="Text Box 4"/>
          <p:cNvSpPr txBox="1">
            <a:spLocks noChangeArrowheads="1"/>
          </p:cNvSpPr>
          <p:nvPr/>
        </p:nvSpPr>
        <p:spPr bwMode="auto">
          <a:xfrm>
            <a:off x="8382000" y="3657601"/>
            <a:ext cx="1143000" cy="582613"/>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r>
              <a:rPr lang="en-US" sz="800" b="1">
                <a:latin typeface="Calibri" pitchFamily="34" charset="0"/>
              </a:rPr>
              <a:t>Draggo</a:t>
            </a:r>
          </a:p>
          <a:p>
            <a:pPr>
              <a:spcBef>
                <a:spcPct val="50000"/>
              </a:spcBef>
            </a:pPr>
            <a:r>
              <a:rPr lang="en-US" sz="800" b="1">
                <a:latin typeface="Calibri" pitchFamily="34" charset="0"/>
              </a:rPr>
              <a:t>                   </a:t>
            </a:r>
          </a:p>
          <a:p>
            <a:pPr>
              <a:spcBef>
                <a:spcPct val="50000"/>
              </a:spcBef>
            </a:pPr>
            <a:r>
              <a:rPr lang="en-US" sz="800" b="1">
                <a:latin typeface="Times New Roman" pitchFamily="18" charset="0"/>
              </a:rPr>
              <a:t>      </a:t>
            </a:r>
          </a:p>
        </p:txBody>
      </p:sp>
      <p:sp>
        <p:nvSpPr>
          <p:cNvPr id="33797" name="Text Box 5"/>
          <p:cNvSpPr txBox="1">
            <a:spLocks noChangeArrowheads="1"/>
          </p:cNvSpPr>
          <p:nvPr/>
        </p:nvSpPr>
        <p:spPr bwMode="auto">
          <a:xfrm>
            <a:off x="8077200" y="3429001"/>
            <a:ext cx="1447800" cy="214313"/>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r>
              <a:rPr lang="en-US" sz="800" b="1">
                <a:latin typeface="Calibri" pitchFamily="34" charset="0"/>
              </a:rPr>
              <a:t>                    Kardze</a:t>
            </a:r>
          </a:p>
        </p:txBody>
      </p:sp>
      <p:sp>
        <p:nvSpPr>
          <p:cNvPr id="33798" name="Text Box 6"/>
          <p:cNvSpPr txBox="1">
            <a:spLocks noChangeArrowheads="1"/>
          </p:cNvSpPr>
          <p:nvPr/>
        </p:nvSpPr>
        <p:spPr bwMode="auto">
          <a:xfrm>
            <a:off x="7162800" y="2971801"/>
            <a:ext cx="1219200" cy="214313"/>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r>
              <a:rPr lang="en-US" sz="800" b="1">
                <a:latin typeface="Calibri" pitchFamily="34" charset="0"/>
              </a:rPr>
              <a:t>Sershul</a:t>
            </a:r>
          </a:p>
        </p:txBody>
      </p:sp>
      <p:sp>
        <p:nvSpPr>
          <p:cNvPr id="33799" name="Text Box 7"/>
          <p:cNvSpPr txBox="1">
            <a:spLocks noChangeArrowheads="1"/>
          </p:cNvSpPr>
          <p:nvPr/>
        </p:nvSpPr>
        <p:spPr bwMode="auto">
          <a:xfrm>
            <a:off x="9448800" y="3352801"/>
            <a:ext cx="1219200" cy="214313"/>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r>
              <a:rPr lang="en-US" sz="800" b="1">
                <a:latin typeface="Calibri" pitchFamily="34" charset="0"/>
              </a:rPr>
              <a:t>Barkham</a:t>
            </a:r>
          </a:p>
        </p:txBody>
      </p:sp>
      <p:sp>
        <p:nvSpPr>
          <p:cNvPr id="33800" name="Text Box 8"/>
          <p:cNvSpPr txBox="1">
            <a:spLocks noChangeArrowheads="1"/>
          </p:cNvSpPr>
          <p:nvPr/>
        </p:nvSpPr>
        <p:spPr bwMode="auto">
          <a:xfrm>
            <a:off x="8991600" y="2438400"/>
            <a:ext cx="609600" cy="336550"/>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r>
              <a:rPr lang="en-US" sz="800" b="1">
                <a:latin typeface="Calibri" pitchFamily="34" charset="0"/>
              </a:rPr>
              <a:t>Machu</a:t>
            </a:r>
          </a:p>
        </p:txBody>
      </p:sp>
      <p:sp>
        <p:nvSpPr>
          <p:cNvPr id="33801" name="Text Box 9"/>
          <p:cNvSpPr txBox="1">
            <a:spLocks noChangeArrowheads="1"/>
          </p:cNvSpPr>
          <p:nvPr/>
        </p:nvSpPr>
        <p:spPr bwMode="auto">
          <a:xfrm>
            <a:off x="8382000" y="4191001"/>
            <a:ext cx="15240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Lithang</a:t>
            </a:r>
          </a:p>
        </p:txBody>
      </p:sp>
      <p:sp>
        <p:nvSpPr>
          <p:cNvPr id="33802" name="Text Box 10"/>
          <p:cNvSpPr txBox="1">
            <a:spLocks noChangeArrowheads="1"/>
          </p:cNvSpPr>
          <p:nvPr/>
        </p:nvSpPr>
        <p:spPr bwMode="auto">
          <a:xfrm>
            <a:off x="8610600" y="2819401"/>
            <a:ext cx="685800" cy="214313"/>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p>
        </p:txBody>
      </p:sp>
      <p:sp>
        <p:nvSpPr>
          <p:cNvPr id="33803" name="Text Box 11"/>
          <p:cNvSpPr txBox="1">
            <a:spLocks noChangeArrowheads="1"/>
          </p:cNvSpPr>
          <p:nvPr/>
        </p:nvSpPr>
        <p:spPr bwMode="auto">
          <a:xfrm>
            <a:off x="9829800" y="685800"/>
            <a:ext cx="685800" cy="336550"/>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r>
            <a:br>
              <a:rPr lang="en-US" sz="800" b="1">
                <a:latin typeface="Times New Roman" pitchFamily="18" charset="0"/>
              </a:rPr>
            </a:br>
            <a:endParaRPr lang="en-US" sz="800" b="1">
              <a:latin typeface="Times New Roman" pitchFamily="18" charset="0"/>
            </a:endParaRPr>
          </a:p>
        </p:txBody>
      </p:sp>
      <p:sp>
        <p:nvSpPr>
          <p:cNvPr id="33804" name="Text Box 12"/>
          <p:cNvSpPr txBox="1">
            <a:spLocks noChangeArrowheads="1"/>
          </p:cNvSpPr>
          <p:nvPr/>
        </p:nvSpPr>
        <p:spPr bwMode="auto">
          <a:xfrm>
            <a:off x="9677400" y="1905001"/>
            <a:ext cx="6096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Hezuo </a:t>
            </a:r>
          </a:p>
        </p:txBody>
      </p:sp>
      <p:sp>
        <p:nvSpPr>
          <p:cNvPr id="33805" name="Text Box 13"/>
          <p:cNvSpPr txBox="1">
            <a:spLocks noChangeArrowheads="1"/>
          </p:cNvSpPr>
          <p:nvPr/>
        </p:nvSpPr>
        <p:spPr bwMode="auto">
          <a:xfrm>
            <a:off x="8839200" y="-304800000"/>
            <a:ext cx="457200" cy="338554"/>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r>
              <a:rPr lang="en-US" sz="800" b="1">
                <a:latin typeface="Calibri" pitchFamily="34" charset="0"/>
              </a:rPr>
              <a:t>                     Ditsa</a:t>
            </a:r>
          </a:p>
        </p:txBody>
      </p:sp>
      <p:sp>
        <p:nvSpPr>
          <p:cNvPr id="33806" name="Text Box 14"/>
          <p:cNvSpPr txBox="1">
            <a:spLocks noChangeArrowheads="1"/>
          </p:cNvSpPr>
          <p:nvPr/>
        </p:nvSpPr>
        <p:spPr bwMode="auto">
          <a:xfrm>
            <a:off x="1981200" y="6096000"/>
            <a:ext cx="8458200" cy="869950"/>
          </a:xfrm>
          <a:prstGeom prst="rect">
            <a:avLst/>
          </a:prstGeom>
          <a:noFill/>
          <a:ln w="9525">
            <a:noFill/>
            <a:miter lim="800000"/>
            <a:headEnd/>
            <a:tailEnd/>
          </a:ln>
        </p:spPr>
        <p:txBody>
          <a:bodyPr>
            <a:spAutoFit/>
          </a:bodyPr>
          <a:lstStyle/>
          <a:p>
            <a:pPr>
              <a:spcBef>
                <a:spcPct val="50000"/>
              </a:spcBef>
            </a:pPr>
            <a:r>
              <a:rPr lang="en-US" sz="1000" b="1">
                <a:latin typeface="Calibri" pitchFamily="34" charset="0"/>
              </a:rPr>
              <a:t>Red</a:t>
            </a:r>
            <a:r>
              <a:rPr lang="en-US" sz="1100" b="1">
                <a:latin typeface="Calibri" pitchFamily="34" charset="0"/>
              </a:rPr>
              <a:t> </a:t>
            </a:r>
            <a:r>
              <a:rPr lang="en-US" sz="1000" b="1">
                <a:latin typeface="Calibri" pitchFamily="34" charset="0"/>
              </a:rPr>
              <a:t>squares on the map indicate counties or cities (e.g., Lhasa, Xining, Lanzhou, Hezuo) where protests have taken place.  Within a county there may have been numerous protests in different villages or monasteries.    Sites compiled from various sources where protests are reported to have taken place since March 10, 2008</a:t>
            </a:r>
            <a:r>
              <a:rPr lang="en-US" sz="1000" b="1">
                <a:latin typeface="Papyrus" pitchFamily="66" charset="0"/>
              </a:rPr>
              <a:t>.</a:t>
            </a:r>
            <a:r>
              <a:rPr lang="en-US" sz="1200">
                <a:latin typeface="Papyrus" pitchFamily="66" charset="0"/>
              </a:rPr>
              <a:t>                                                                                                                                                                                            </a:t>
            </a:r>
          </a:p>
          <a:p>
            <a:pPr algn="ctr">
              <a:spcBef>
                <a:spcPct val="50000"/>
              </a:spcBef>
            </a:pPr>
            <a:endParaRPr lang="en-US" sz="1200">
              <a:latin typeface="Papyrus" pitchFamily="66" charset="0"/>
            </a:endParaRPr>
          </a:p>
        </p:txBody>
      </p:sp>
      <p:sp>
        <p:nvSpPr>
          <p:cNvPr id="33807" name="Text Box 15"/>
          <p:cNvSpPr txBox="1">
            <a:spLocks noChangeArrowheads="1"/>
          </p:cNvSpPr>
          <p:nvPr/>
        </p:nvSpPr>
        <p:spPr bwMode="auto">
          <a:xfrm>
            <a:off x="5562600" y="3124201"/>
            <a:ext cx="838200" cy="1541463"/>
          </a:xfrm>
          <a:prstGeom prst="rect">
            <a:avLst/>
          </a:prstGeom>
          <a:noFill/>
          <a:ln w="9525">
            <a:noFill/>
            <a:miter lim="800000"/>
            <a:headEnd/>
            <a:tailEnd/>
          </a:ln>
        </p:spPr>
        <p:txBody>
          <a:bodyPr>
            <a:spAutoFit/>
          </a:bodyPr>
          <a:lstStyle/>
          <a:p>
            <a:pPr>
              <a:spcBef>
                <a:spcPct val="50000"/>
              </a:spcBef>
            </a:pPr>
            <a:endParaRPr lang="en-US" sz="800" b="1">
              <a:latin typeface="Times New Roman" pitchFamily="18" charset="0"/>
            </a:endParaRPr>
          </a:p>
          <a:p>
            <a:pPr>
              <a:spcBef>
                <a:spcPct val="50000"/>
              </a:spcBef>
            </a:pPr>
            <a:endParaRPr lang="en-US" sz="800" b="1">
              <a:latin typeface="Times New Roman" pitchFamily="18" charset="0"/>
            </a:endParaRPr>
          </a:p>
          <a:p>
            <a:pPr>
              <a:spcBef>
                <a:spcPct val="50000"/>
              </a:spcBef>
            </a:pPr>
            <a:r>
              <a:rPr lang="en-US" sz="800" b="1">
                <a:latin typeface="Times New Roman" pitchFamily="18" charset="0"/>
              </a:rPr>
              <a:t>        </a:t>
            </a:r>
            <a:r>
              <a:rPr lang="en-US" sz="5000" b="1">
                <a:solidFill>
                  <a:srgbClr val="FF0000"/>
                </a:solidFill>
                <a:latin typeface="Calibri" pitchFamily="34" charset="0"/>
              </a:rPr>
              <a:t>.</a:t>
            </a:r>
            <a:endParaRPr lang="en-US" sz="2800" b="1">
              <a:latin typeface="Times New Roman" pitchFamily="18" charset="0"/>
            </a:endParaRPr>
          </a:p>
        </p:txBody>
      </p:sp>
      <p:sp>
        <p:nvSpPr>
          <p:cNvPr id="33808" name="Text Box 16"/>
          <p:cNvSpPr txBox="1">
            <a:spLocks noChangeArrowheads="1"/>
          </p:cNvSpPr>
          <p:nvPr/>
        </p:nvSpPr>
        <p:spPr bwMode="auto">
          <a:xfrm>
            <a:off x="9525000" y="2362201"/>
            <a:ext cx="1219200" cy="39846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Luchu</a:t>
            </a:r>
          </a:p>
          <a:p>
            <a:pPr>
              <a:spcBef>
                <a:spcPct val="50000"/>
              </a:spcBef>
            </a:pPr>
            <a:r>
              <a:rPr lang="en-US" sz="800" b="1">
                <a:latin typeface="Calibri" pitchFamily="34" charset="0"/>
              </a:rPr>
              <a:t>               </a:t>
            </a:r>
          </a:p>
        </p:txBody>
      </p:sp>
      <p:sp>
        <p:nvSpPr>
          <p:cNvPr id="33809" name="Text Box 17"/>
          <p:cNvSpPr txBox="1">
            <a:spLocks noChangeArrowheads="1"/>
          </p:cNvSpPr>
          <p:nvPr/>
        </p:nvSpPr>
        <p:spPr bwMode="auto">
          <a:xfrm>
            <a:off x="7620000" y="2971801"/>
            <a:ext cx="1447800" cy="582613"/>
          </a:xfrm>
          <a:prstGeom prst="rect">
            <a:avLst/>
          </a:prstGeom>
          <a:noFill/>
          <a:ln w="9525">
            <a:noFill/>
            <a:miter lim="800000"/>
            <a:headEnd/>
            <a:tailEnd/>
          </a:ln>
        </p:spPr>
        <p:txBody>
          <a:bodyPr>
            <a:spAutoFit/>
          </a:bodyPr>
          <a:lstStyle/>
          <a:p>
            <a:pPr>
              <a:spcBef>
                <a:spcPct val="50000"/>
              </a:spcBef>
            </a:pPr>
            <a:endParaRPr lang="en-US" sz="800" b="1">
              <a:latin typeface="Times New Roman" pitchFamily="18" charset="0"/>
            </a:endParaRPr>
          </a:p>
          <a:p>
            <a:pPr>
              <a:spcBef>
                <a:spcPct val="50000"/>
              </a:spcBef>
            </a:pPr>
            <a:endParaRPr lang="en-US" sz="800" b="1">
              <a:latin typeface="Times New Roman" pitchFamily="18" charset="0"/>
            </a:endParaRPr>
          </a:p>
          <a:p>
            <a:pPr>
              <a:spcBef>
                <a:spcPct val="50000"/>
              </a:spcBef>
            </a:pPr>
            <a:r>
              <a:rPr lang="en-US" sz="800" b="1">
                <a:latin typeface="Times New Roman" pitchFamily="18" charset="0"/>
              </a:rPr>
              <a:t>                   </a:t>
            </a:r>
            <a:r>
              <a:rPr lang="en-US" sz="800" b="1">
                <a:latin typeface="Calibri" pitchFamily="34" charset="0"/>
              </a:rPr>
              <a:t>    </a:t>
            </a:r>
          </a:p>
        </p:txBody>
      </p:sp>
      <p:sp>
        <p:nvSpPr>
          <p:cNvPr id="33810" name="Text Box 18"/>
          <p:cNvSpPr txBox="1">
            <a:spLocks noChangeArrowheads="1"/>
          </p:cNvSpPr>
          <p:nvPr/>
        </p:nvSpPr>
        <p:spPr bwMode="auto">
          <a:xfrm>
            <a:off x="8763000" y="3200401"/>
            <a:ext cx="762000" cy="214313"/>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p>
        </p:txBody>
      </p:sp>
      <p:sp>
        <p:nvSpPr>
          <p:cNvPr id="33811" name="Text Box 19"/>
          <p:cNvSpPr txBox="1">
            <a:spLocks noChangeArrowheads="1"/>
          </p:cNvSpPr>
          <p:nvPr/>
        </p:nvSpPr>
        <p:spPr bwMode="auto">
          <a:xfrm>
            <a:off x="8153400" y="2438401"/>
            <a:ext cx="9906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a:t>
            </a:r>
          </a:p>
        </p:txBody>
      </p:sp>
      <p:sp>
        <p:nvSpPr>
          <p:cNvPr id="33812" name="Text Box 20"/>
          <p:cNvSpPr txBox="1">
            <a:spLocks noChangeArrowheads="1"/>
          </p:cNvSpPr>
          <p:nvPr/>
        </p:nvSpPr>
        <p:spPr bwMode="auto">
          <a:xfrm>
            <a:off x="6019800" y="4495801"/>
            <a:ext cx="762000" cy="461665"/>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r>
              <a:rPr lang="en-US" sz="2400" b="1">
                <a:latin typeface="Times New Roman" pitchFamily="18" charset="0"/>
              </a:rPr>
              <a:t> </a:t>
            </a:r>
            <a:endParaRPr lang="en-US" sz="2800" b="1">
              <a:latin typeface="Times New Roman" pitchFamily="18" charset="0"/>
            </a:endParaRPr>
          </a:p>
        </p:txBody>
      </p:sp>
      <p:sp>
        <p:nvSpPr>
          <p:cNvPr id="33813" name="Text Box 21"/>
          <p:cNvSpPr txBox="1">
            <a:spLocks noChangeArrowheads="1"/>
          </p:cNvSpPr>
          <p:nvPr/>
        </p:nvSpPr>
        <p:spPr bwMode="auto">
          <a:xfrm>
            <a:off x="7239000" y="2971801"/>
            <a:ext cx="914400" cy="214313"/>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p>
        </p:txBody>
      </p:sp>
      <p:sp>
        <p:nvSpPr>
          <p:cNvPr id="33814" name="Text Box 22"/>
          <p:cNvSpPr txBox="1">
            <a:spLocks noChangeArrowheads="1"/>
          </p:cNvSpPr>
          <p:nvPr/>
        </p:nvSpPr>
        <p:spPr bwMode="auto">
          <a:xfrm>
            <a:off x="8305800" y="2971800"/>
            <a:ext cx="762000" cy="336550"/>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r>
              <a:rPr lang="en-US" sz="800" b="1">
                <a:latin typeface="Calibri" pitchFamily="34" charset="0"/>
              </a:rPr>
              <a:t>Serthar</a:t>
            </a:r>
          </a:p>
        </p:txBody>
      </p:sp>
      <p:sp>
        <p:nvSpPr>
          <p:cNvPr id="33815" name="Text Box 23"/>
          <p:cNvSpPr txBox="1">
            <a:spLocks noChangeArrowheads="1"/>
          </p:cNvSpPr>
          <p:nvPr/>
        </p:nvSpPr>
        <p:spPr bwMode="auto">
          <a:xfrm>
            <a:off x="3886200" y="5859463"/>
            <a:ext cx="990600" cy="214312"/>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p>
        </p:txBody>
      </p:sp>
      <p:sp>
        <p:nvSpPr>
          <p:cNvPr id="33816" name="Text Box 24"/>
          <p:cNvSpPr txBox="1">
            <a:spLocks noChangeArrowheads="1"/>
          </p:cNvSpPr>
          <p:nvPr/>
        </p:nvSpPr>
        <p:spPr bwMode="auto">
          <a:xfrm>
            <a:off x="5105400" y="4038601"/>
            <a:ext cx="533400" cy="854075"/>
          </a:xfrm>
          <a:prstGeom prst="rect">
            <a:avLst/>
          </a:prstGeom>
          <a:noFill/>
          <a:ln w="9525">
            <a:noFill/>
            <a:miter lim="800000"/>
            <a:headEnd/>
            <a:tailEnd/>
          </a:ln>
        </p:spPr>
        <p:txBody>
          <a:bodyPr>
            <a:spAutoFit/>
          </a:bodyPr>
          <a:lstStyle/>
          <a:p>
            <a:pPr>
              <a:spcBef>
                <a:spcPct val="50000"/>
              </a:spcBef>
            </a:pPr>
            <a:r>
              <a:rPr lang="en-US" sz="2000" b="1">
                <a:solidFill>
                  <a:srgbClr val="FF0000"/>
                </a:solidFill>
                <a:latin typeface="Calibri" pitchFamily="34" charset="0"/>
              </a:rPr>
              <a:t>  </a:t>
            </a:r>
            <a:r>
              <a:rPr lang="en-US" sz="5000" b="1">
                <a:solidFill>
                  <a:srgbClr val="FF0000"/>
                </a:solidFill>
                <a:latin typeface="Calibri" pitchFamily="34" charset="0"/>
              </a:rPr>
              <a:t>.</a:t>
            </a:r>
            <a:endParaRPr lang="en-US" sz="2800" b="1">
              <a:solidFill>
                <a:srgbClr val="FF0000"/>
              </a:solidFill>
              <a:latin typeface="Calibri" pitchFamily="34" charset="0"/>
            </a:endParaRPr>
          </a:p>
        </p:txBody>
      </p:sp>
      <p:sp>
        <p:nvSpPr>
          <p:cNvPr id="33817" name="Text Box 25"/>
          <p:cNvSpPr txBox="1">
            <a:spLocks noChangeArrowheads="1"/>
          </p:cNvSpPr>
          <p:nvPr/>
        </p:nvSpPr>
        <p:spPr bwMode="auto">
          <a:xfrm>
            <a:off x="5715000" y="3810001"/>
            <a:ext cx="990600" cy="1006475"/>
          </a:xfrm>
          <a:prstGeom prst="rect">
            <a:avLst/>
          </a:prstGeom>
          <a:noFill/>
          <a:ln w="9525">
            <a:noFill/>
            <a:miter lim="800000"/>
            <a:headEnd/>
            <a:tailEnd/>
          </a:ln>
        </p:spPr>
        <p:txBody>
          <a:bodyPr>
            <a:spAutoFit/>
          </a:bodyPr>
          <a:lstStyle/>
          <a:p>
            <a:pPr>
              <a:spcBef>
                <a:spcPct val="50000"/>
              </a:spcBef>
            </a:pPr>
            <a:r>
              <a:rPr lang="en-US" sz="6000" b="1">
                <a:solidFill>
                  <a:srgbClr val="FF0000"/>
                </a:solidFill>
                <a:latin typeface="Calibri" pitchFamily="34" charset="0"/>
              </a:rPr>
              <a:t> .</a:t>
            </a:r>
            <a:endParaRPr lang="en-US" sz="2800" b="1">
              <a:solidFill>
                <a:srgbClr val="FF0000"/>
              </a:solidFill>
              <a:latin typeface="Calibri" pitchFamily="34" charset="0"/>
            </a:endParaRPr>
          </a:p>
        </p:txBody>
      </p:sp>
      <p:sp>
        <p:nvSpPr>
          <p:cNvPr id="33818" name="Text Box 26"/>
          <p:cNvSpPr txBox="1">
            <a:spLocks noChangeArrowheads="1"/>
          </p:cNvSpPr>
          <p:nvPr/>
        </p:nvSpPr>
        <p:spPr bwMode="auto">
          <a:xfrm>
            <a:off x="6172200" y="3810001"/>
            <a:ext cx="914400" cy="854075"/>
          </a:xfrm>
          <a:prstGeom prst="rect">
            <a:avLst/>
          </a:prstGeom>
          <a:noFill/>
          <a:ln w="9525">
            <a:noFill/>
            <a:miter lim="800000"/>
            <a:headEnd/>
            <a:tailEnd/>
          </a:ln>
        </p:spPr>
        <p:txBody>
          <a:bodyPr>
            <a:spAutoFit/>
          </a:bodyPr>
          <a:lstStyle/>
          <a:p>
            <a:pPr>
              <a:spcBef>
                <a:spcPct val="50000"/>
              </a:spcBef>
            </a:pPr>
            <a:r>
              <a:rPr lang="en-US" sz="2400" b="1">
                <a:solidFill>
                  <a:srgbClr val="FF0000"/>
                </a:solidFill>
                <a:latin typeface="Calibri" pitchFamily="34" charset="0"/>
              </a:rPr>
              <a:t>   </a:t>
            </a:r>
            <a:r>
              <a:rPr lang="en-US" sz="5000" b="1">
                <a:solidFill>
                  <a:srgbClr val="FF0000"/>
                </a:solidFill>
                <a:latin typeface="Calibri" pitchFamily="34" charset="0"/>
              </a:rPr>
              <a:t>.</a:t>
            </a:r>
            <a:endParaRPr lang="en-US" sz="2800" b="1">
              <a:solidFill>
                <a:srgbClr val="FF0000"/>
              </a:solidFill>
              <a:latin typeface="Calibri" pitchFamily="34" charset="0"/>
            </a:endParaRPr>
          </a:p>
        </p:txBody>
      </p:sp>
      <p:sp>
        <p:nvSpPr>
          <p:cNvPr id="33819" name="Text Box 27"/>
          <p:cNvSpPr txBox="1">
            <a:spLocks noChangeArrowheads="1"/>
          </p:cNvSpPr>
          <p:nvPr/>
        </p:nvSpPr>
        <p:spPr bwMode="auto">
          <a:xfrm>
            <a:off x="6248400" y="3810001"/>
            <a:ext cx="8382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3820" name="Text Box 28"/>
          <p:cNvSpPr txBox="1">
            <a:spLocks noChangeArrowheads="1"/>
          </p:cNvSpPr>
          <p:nvPr/>
        </p:nvSpPr>
        <p:spPr bwMode="auto">
          <a:xfrm>
            <a:off x="8686800" y="4495801"/>
            <a:ext cx="457200" cy="519113"/>
          </a:xfrm>
          <a:prstGeom prst="rect">
            <a:avLst/>
          </a:prstGeom>
          <a:noFill/>
          <a:ln w="9525">
            <a:noFill/>
            <a:miter lim="800000"/>
            <a:headEnd/>
            <a:tailEnd/>
          </a:ln>
        </p:spPr>
        <p:txBody>
          <a:bodyPr>
            <a:spAutoFit/>
          </a:bodyPr>
          <a:lstStyle/>
          <a:p>
            <a:pPr>
              <a:spcBef>
                <a:spcPct val="50000"/>
              </a:spcBef>
            </a:pPr>
            <a:r>
              <a:rPr lang="en-US" sz="2800" b="1">
                <a:solidFill>
                  <a:srgbClr val="FF0000"/>
                </a:solidFill>
                <a:latin typeface="Calibri" pitchFamily="34" charset="0"/>
              </a:rPr>
              <a:t> </a:t>
            </a:r>
          </a:p>
        </p:txBody>
      </p:sp>
      <p:sp>
        <p:nvSpPr>
          <p:cNvPr id="33821" name="Text Box 29"/>
          <p:cNvSpPr txBox="1">
            <a:spLocks noChangeArrowheads="1"/>
          </p:cNvSpPr>
          <p:nvPr/>
        </p:nvSpPr>
        <p:spPr bwMode="auto">
          <a:xfrm>
            <a:off x="9829800" y="3200401"/>
            <a:ext cx="685800" cy="854075"/>
          </a:xfrm>
          <a:prstGeom prst="rect">
            <a:avLst/>
          </a:prstGeom>
          <a:noFill/>
          <a:ln w="9525">
            <a:noFill/>
            <a:miter lim="800000"/>
            <a:headEnd/>
            <a:tailEnd/>
          </a:ln>
        </p:spPr>
        <p:txBody>
          <a:bodyPr>
            <a:spAutoFit/>
          </a:bodyPr>
          <a:lstStyle/>
          <a:p>
            <a:pPr>
              <a:spcBef>
                <a:spcPct val="50000"/>
              </a:spcBef>
            </a:pPr>
            <a:r>
              <a:rPr lang="en-US" sz="2800" b="1">
                <a:solidFill>
                  <a:srgbClr val="FF0000"/>
                </a:solidFill>
                <a:latin typeface="Calibri" pitchFamily="34" charset="0"/>
              </a:rPr>
              <a:t>   </a:t>
            </a:r>
            <a:r>
              <a:rPr lang="en-US" sz="5000" b="1">
                <a:solidFill>
                  <a:srgbClr val="FF0000"/>
                </a:solidFill>
                <a:latin typeface="Calibri" pitchFamily="34" charset="0"/>
              </a:rPr>
              <a:t>.</a:t>
            </a:r>
            <a:endParaRPr lang="en-US" sz="2800" b="1">
              <a:solidFill>
                <a:srgbClr val="FF0000"/>
              </a:solidFill>
              <a:latin typeface="Calibri" pitchFamily="34" charset="0"/>
            </a:endParaRPr>
          </a:p>
        </p:txBody>
      </p:sp>
      <p:sp>
        <p:nvSpPr>
          <p:cNvPr id="33822" name="Text Box 30"/>
          <p:cNvSpPr txBox="1">
            <a:spLocks noChangeArrowheads="1"/>
          </p:cNvSpPr>
          <p:nvPr/>
        </p:nvSpPr>
        <p:spPr bwMode="auto">
          <a:xfrm>
            <a:off x="9448800" y="2819401"/>
            <a:ext cx="5334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3823" name="Text Box 31"/>
          <p:cNvSpPr txBox="1">
            <a:spLocks noChangeArrowheads="1"/>
          </p:cNvSpPr>
          <p:nvPr/>
        </p:nvSpPr>
        <p:spPr bwMode="auto">
          <a:xfrm>
            <a:off x="8686800" y="2971801"/>
            <a:ext cx="609600" cy="854075"/>
          </a:xfrm>
          <a:prstGeom prst="rect">
            <a:avLst/>
          </a:prstGeom>
          <a:noFill/>
          <a:ln w="9525">
            <a:noFill/>
            <a:miter lim="800000"/>
            <a:headEnd/>
            <a:tailEnd/>
          </a:ln>
        </p:spPr>
        <p:txBody>
          <a:bodyPr>
            <a:spAutoFit/>
          </a:bodyPr>
          <a:lstStyle/>
          <a:p>
            <a:pPr>
              <a:spcBef>
                <a:spcPct val="50000"/>
              </a:spcBef>
            </a:pPr>
            <a:r>
              <a:rPr lang="en-US" sz="2800" b="1">
                <a:solidFill>
                  <a:srgbClr val="FF0000"/>
                </a:solidFill>
                <a:latin typeface="Calibri" pitchFamily="34" charset="0"/>
              </a:rPr>
              <a:t> </a:t>
            </a:r>
            <a:r>
              <a:rPr lang="en-US" sz="5000" b="1">
                <a:solidFill>
                  <a:srgbClr val="FF0000"/>
                </a:solidFill>
                <a:latin typeface="Calibri" pitchFamily="34" charset="0"/>
              </a:rPr>
              <a:t>.</a:t>
            </a:r>
            <a:endParaRPr lang="en-US" sz="2800" b="1">
              <a:solidFill>
                <a:srgbClr val="FF0000"/>
              </a:solidFill>
              <a:latin typeface="Calibri" pitchFamily="34" charset="0"/>
            </a:endParaRPr>
          </a:p>
        </p:txBody>
      </p:sp>
      <p:sp>
        <p:nvSpPr>
          <p:cNvPr id="33824" name="Text Box 32"/>
          <p:cNvSpPr txBox="1">
            <a:spLocks noChangeArrowheads="1"/>
          </p:cNvSpPr>
          <p:nvPr/>
        </p:nvSpPr>
        <p:spPr bwMode="auto">
          <a:xfrm>
            <a:off x="8991600" y="3124201"/>
            <a:ext cx="5334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endParaRPr lang="en-US" sz="2800" b="1">
              <a:solidFill>
                <a:srgbClr val="FF0000"/>
              </a:solidFill>
              <a:latin typeface="Calibri" pitchFamily="34" charset="0"/>
            </a:endParaRPr>
          </a:p>
        </p:txBody>
      </p:sp>
      <p:sp>
        <p:nvSpPr>
          <p:cNvPr id="33825" name="Text Box 33"/>
          <p:cNvSpPr txBox="1">
            <a:spLocks noChangeArrowheads="1"/>
          </p:cNvSpPr>
          <p:nvPr/>
        </p:nvSpPr>
        <p:spPr bwMode="auto">
          <a:xfrm>
            <a:off x="8305800" y="2971801"/>
            <a:ext cx="4572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3826" name="Text Box 34"/>
          <p:cNvSpPr txBox="1">
            <a:spLocks noChangeArrowheads="1"/>
          </p:cNvSpPr>
          <p:nvPr/>
        </p:nvSpPr>
        <p:spPr bwMode="auto">
          <a:xfrm>
            <a:off x="6934200" y="3124201"/>
            <a:ext cx="990600" cy="214313"/>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r>
              <a:rPr lang="en-US" sz="800" b="1">
                <a:latin typeface="Calibri" pitchFamily="34" charset="0"/>
              </a:rPr>
              <a:t>Kyegudo</a:t>
            </a:r>
          </a:p>
        </p:txBody>
      </p:sp>
      <p:sp>
        <p:nvSpPr>
          <p:cNvPr id="33827" name="Text Box 35"/>
          <p:cNvSpPr txBox="1">
            <a:spLocks noChangeArrowheads="1"/>
          </p:cNvSpPr>
          <p:nvPr/>
        </p:nvSpPr>
        <p:spPr bwMode="auto">
          <a:xfrm>
            <a:off x="9144000" y="3200401"/>
            <a:ext cx="4572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3828" name="Text Box 36"/>
          <p:cNvSpPr txBox="1">
            <a:spLocks noChangeArrowheads="1"/>
          </p:cNvSpPr>
          <p:nvPr/>
        </p:nvSpPr>
        <p:spPr bwMode="auto">
          <a:xfrm>
            <a:off x="8305800" y="3810001"/>
            <a:ext cx="1371600" cy="214313"/>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r>
              <a:rPr lang="en-US" sz="800" b="1">
                <a:latin typeface="Calibri" pitchFamily="34" charset="0"/>
              </a:rPr>
              <a:t>Nyagrong</a:t>
            </a:r>
            <a:r>
              <a:rPr lang="en-US" sz="800" b="1">
                <a:latin typeface="Times New Roman" pitchFamily="18" charset="0"/>
              </a:rPr>
              <a:t>     </a:t>
            </a:r>
            <a:endParaRPr lang="en-US" sz="800" b="1">
              <a:latin typeface="Calibri" pitchFamily="34" charset="0"/>
            </a:endParaRPr>
          </a:p>
        </p:txBody>
      </p:sp>
      <p:sp>
        <p:nvSpPr>
          <p:cNvPr id="33829" name="Text Box 37"/>
          <p:cNvSpPr txBox="1">
            <a:spLocks noChangeArrowheads="1"/>
          </p:cNvSpPr>
          <p:nvPr/>
        </p:nvSpPr>
        <p:spPr bwMode="auto">
          <a:xfrm>
            <a:off x="8001000" y="2514601"/>
            <a:ext cx="6096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3830" name="Text Box 38"/>
          <p:cNvSpPr txBox="1">
            <a:spLocks noChangeArrowheads="1"/>
          </p:cNvSpPr>
          <p:nvPr/>
        </p:nvSpPr>
        <p:spPr bwMode="auto">
          <a:xfrm>
            <a:off x="8915400" y="3200401"/>
            <a:ext cx="381000" cy="1281113"/>
          </a:xfrm>
          <a:prstGeom prst="rect">
            <a:avLst/>
          </a:prstGeom>
          <a:noFill/>
          <a:ln w="9525">
            <a:noFill/>
            <a:miter lim="800000"/>
            <a:headEnd/>
            <a:tailEnd/>
          </a:ln>
        </p:spPr>
        <p:txBody>
          <a:bodyPr>
            <a:spAutoFit/>
          </a:bodyPr>
          <a:lstStyle/>
          <a:p>
            <a:pPr>
              <a:spcBef>
                <a:spcPct val="50000"/>
              </a:spcBef>
            </a:pPr>
            <a:r>
              <a:rPr lang="en-US" sz="2800" b="1">
                <a:solidFill>
                  <a:srgbClr val="FF0000"/>
                </a:solidFill>
                <a:latin typeface="Calibri" pitchFamily="34" charset="0"/>
              </a:rPr>
              <a:t> </a:t>
            </a:r>
            <a:r>
              <a:rPr lang="en-US" sz="5000" b="1">
                <a:solidFill>
                  <a:srgbClr val="FF0000"/>
                </a:solidFill>
                <a:latin typeface="Calibri" pitchFamily="34" charset="0"/>
              </a:rPr>
              <a:t>.</a:t>
            </a:r>
            <a:endParaRPr lang="en-US" sz="2800" b="1">
              <a:solidFill>
                <a:srgbClr val="FF0000"/>
              </a:solidFill>
              <a:latin typeface="Calibri" pitchFamily="34" charset="0"/>
            </a:endParaRPr>
          </a:p>
        </p:txBody>
      </p:sp>
      <p:sp>
        <p:nvSpPr>
          <p:cNvPr id="33831" name="Text Box 39"/>
          <p:cNvSpPr txBox="1">
            <a:spLocks noChangeArrowheads="1"/>
          </p:cNvSpPr>
          <p:nvPr/>
        </p:nvSpPr>
        <p:spPr bwMode="auto">
          <a:xfrm>
            <a:off x="9067800" y="2286000"/>
            <a:ext cx="457200" cy="861774"/>
          </a:xfrm>
          <a:prstGeom prst="rect">
            <a:avLst/>
          </a:prstGeom>
          <a:noFill/>
          <a:ln w="9525">
            <a:noFill/>
            <a:miter lim="800000"/>
            <a:headEnd/>
            <a:tailEnd/>
          </a:ln>
        </p:spPr>
        <p:txBody>
          <a:bodyPr>
            <a:spAutoFit/>
          </a:bodyPr>
          <a:lstStyle/>
          <a:p>
            <a:pPr>
              <a:spcBef>
                <a:spcPct val="50000"/>
              </a:spcBef>
            </a:pPr>
            <a:r>
              <a:rPr lang="en-US" sz="2800" b="1">
                <a:solidFill>
                  <a:srgbClr val="FF0000"/>
                </a:solidFill>
                <a:latin typeface="Calibri" pitchFamily="34" charset="0"/>
              </a:rPr>
              <a:t> </a:t>
            </a:r>
            <a:r>
              <a:rPr lang="en-US" sz="5000" b="1">
                <a:solidFill>
                  <a:srgbClr val="FF0000"/>
                </a:solidFill>
                <a:latin typeface="Calibri" pitchFamily="34" charset="0"/>
              </a:rPr>
              <a:t>.</a:t>
            </a:r>
            <a:endParaRPr lang="en-US" sz="2800" b="1">
              <a:solidFill>
                <a:srgbClr val="FF0000"/>
              </a:solidFill>
              <a:latin typeface="Calibri" pitchFamily="34" charset="0"/>
            </a:endParaRPr>
          </a:p>
        </p:txBody>
      </p:sp>
      <p:sp>
        <p:nvSpPr>
          <p:cNvPr id="33832" name="Text Box 40"/>
          <p:cNvSpPr txBox="1">
            <a:spLocks noChangeArrowheads="1"/>
          </p:cNvSpPr>
          <p:nvPr/>
        </p:nvSpPr>
        <p:spPr bwMode="auto">
          <a:xfrm>
            <a:off x="9220200" y="2438401"/>
            <a:ext cx="5334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3833" name="Text Box 42"/>
          <p:cNvSpPr txBox="1">
            <a:spLocks noChangeArrowheads="1"/>
          </p:cNvSpPr>
          <p:nvPr/>
        </p:nvSpPr>
        <p:spPr bwMode="auto">
          <a:xfrm>
            <a:off x="8458200" y="2895601"/>
            <a:ext cx="609600" cy="366713"/>
          </a:xfrm>
          <a:prstGeom prst="rect">
            <a:avLst/>
          </a:prstGeom>
          <a:noFill/>
          <a:ln w="9525">
            <a:noFill/>
            <a:miter lim="800000"/>
            <a:headEnd/>
            <a:tailEnd/>
          </a:ln>
        </p:spPr>
        <p:txBody>
          <a:bodyPr>
            <a:spAutoFit/>
          </a:bodyPr>
          <a:lstStyle/>
          <a:p>
            <a:pPr>
              <a:spcBef>
                <a:spcPct val="50000"/>
              </a:spcBef>
            </a:pPr>
            <a:endParaRPr lang="en-US">
              <a:latin typeface="Calibri" pitchFamily="34" charset="0"/>
            </a:endParaRPr>
          </a:p>
        </p:txBody>
      </p:sp>
      <p:sp>
        <p:nvSpPr>
          <p:cNvPr id="33834" name="Text Box 43"/>
          <p:cNvSpPr txBox="1">
            <a:spLocks noChangeArrowheads="1"/>
          </p:cNvSpPr>
          <p:nvPr/>
        </p:nvSpPr>
        <p:spPr bwMode="auto">
          <a:xfrm>
            <a:off x="8991600" y="2286001"/>
            <a:ext cx="3048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3835" name="Text Box 44"/>
          <p:cNvSpPr txBox="1">
            <a:spLocks noChangeArrowheads="1"/>
          </p:cNvSpPr>
          <p:nvPr/>
        </p:nvSpPr>
        <p:spPr bwMode="auto">
          <a:xfrm>
            <a:off x="8610600" y="2590800"/>
            <a:ext cx="685800" cy="336550"/>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Chigdril</a:t>
            </a:r>
          </a:p>
        </p:txBody>
      </p:sp>
      <p:sp>
        <p:nvSpPr>
          <p:cNvPr id="33836" name="Text Box 45"/>
          <p:cNvSpPr txBox="1">
            <a:spLocks noChangeArrowheads="1"/>
          </p:cNvSpPr>
          <p:nvPr/>
        </p:nvSpPr>
        <p:spPr bwMode="auto">
          <a:xfrm>
            <a:off x="9296400" y="2057401"/>
            <a:ext cx="4572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3837" name="Text Box 46"/>
          <p:cNvSpPr txBox="1">
            <a:spLocks noChangeArrowheads="1"/>
          </p:cNvSpPr>
          <p:nvPr/>
        </p:nvSpPr>
        <p:spPr bwMode="auto">
          <a:xfrm>
            <a:off x="9220200" y="1447801"/>
            <a:ext cx="4572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3838" name="Text Box 47"/>
          <p:cNvSpPr txBox="1">
            <a:spLocks noChangeArrowheads="1"/>
          </p:cNvSpPr>
          <p:nvPr/>
        </p:nvSpPr>
        <p:spPr bwMode="auto">
          <a:xfrm>
            <a:off x="8839200" y="1600201"/>
            <a:ext cx="6096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3839" name="Text Box 48"/>
          <p:cNvSpPr txBox="1">
            <a:spLocks noChangeArrowheads="1"/>
          </p:cNvSpPr>
          <p:nvPr/>
        </p:nvSpPr>
        <p:spPr bwMode="auto">
          <a:xfrm>
            <a:off x="8534400" y="1905001"/>
            <a:ext cx="914400" cy="214313"/>
          </a:xfrm>
          <a:prstGeom prst="rect">
            <a:avLst/>
          </a:prstGeom>
          <a:noFill/>
          <a:ln w="9525">
            <a:noFill/>
            <a:miter lim="800000"/>
            <a:headEnd/>
            <a:tailEnd/>
          </a:ln>
        </p:spPr>
        <p:txBody>
          <a:bodyPr>
            <a:spAutoFit/>
          </a:bodyPr>
          <a:lstStyle/>
          <a:p>
            <a:pPr>
              <a:spcBef>
                <a:spcPct val="50000"/>
              </a:spcBef>
            </a:pPr>
            <a:r>
              <a:rPr lang="en-US" sz="800">
                <a:latin typeface="Calibri" pitchFamily="34" charset="0"/>
              </a:rPr>
              <a:t>         </a:t>
            </a:r>
            <a:r>
              <a:rPr lang="en-US" sz="800" b="1">
                <a:latin typeface="Calibri" pitchFamily="34" charset="0"/>
              </a:rPr>
              <a:t>Rebgong</a:t>
            </a:r>
          </a:p>
        </p:txBody>
      </p:sp>
      <p:sp>
        <p:nvSpPr>
          <p:cNvPr id="33840" name="Text Box 49"/>
          <p:cNvSpPr txBox="1">
            <a:spLocks noChangeArrowheads="1"/>
          </p:cNvSpPr>
          <p:nvPr/>
        </p:nvSpPr>
        <p:spPr bwMode="auto">
          <a:xfrm>
            <a:off x="8305800" y="2057401"/>
            <a:ext cx="7620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Mangra</a:t>
            </a:r>
          </a:p>
        </p:txBody>
      </p:sp>
      <p:sp>
        <p:nvSpPr>
          <p:cNvPr id="33841" name="Text Box 50"/>
          <p:cNvSpPr txBox="1">
            <a:spLocks noChangeArrowheads="1"/>
          </p:cNvSpPr>
          <p:nvPr/>
        </p:nvSpPr>
        <p:spPr bwMode="auto">
          <a:xfrm>
            <a:off x="8839200" y="2071688"/>
            <a:ext cx="685800" cy="214312"/>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Zeku</a:t>
            </a:r>
          </a:p>
        </p:txBody>
      </p:sp>
      <p:sp>
        <p:nvSpPr>
          <p:cNvPr id="33842" name="Text Box 51"/>
          <p:cNvSpPr txBox="1">
            <a:spLocks noChangeArrowheads="1"/>
          </p:cNvSpPr>
          <p:nvPr/>
        </p:nvSpPr>
        <p:spPr bwMode="auto">
          <a:xfrm>
            <a:off x="9677400" y="1143000"/>
            <a:ext cx="533400" cy="884238"/>
          </a:xfrm>
          <a:prstGeom prst="rect">
            <a:avLst/>
          </a:prstGeom>
          <a:noFill/>
          <a:ln w="9525">
            <a:noFill/>
            <a:miter lim="800000"/>
            <a:headEnd/>
            <a:tailEnd/>
          </a:ln>
        </p:spPr>
        <p:txBody>
          <a:bodyPr>
            <a:spAutoFit/>
          </a:bodyPr>
          <a:lstStyle/>
          <a:p>
            <a:pPr>
              <a:spcBef>
                <a:spcPct val="50000"/>
              </a:spcBef>
            </a:pPr>
            <a:r>
              <a:rPr lang="en-US" sz="5200" b="1">
                <a:solidFill>
                  <a:srgbClr val="FF0000"/>
                </a:solidFill>
                <a:latin typeface="Calibri" pitchFamily="34" charset="0"/>
              </a:rPr>
              <a:t>.</a:t>
            </a:r>
            <a:endParaRPr lang="en-US" sz="5000" b="1">
              <a:solidFill>
                <a:srgbClr val="FF0000"/>
              </a:solidFill>
              <a:latin typeface="Calibri" pitchFamily="34" charset="0"/>
            </a:endParaRPr>
          </a:p>
        </p:txBody>
      </p:sp>
      <p:sp>
        <p:nvSpPr>
          <p:cNvPr id="33843" name="Text Box 52"/>
          <p:cNvSpPr txBox="1">
            <a:spLocks noChangeArrowheads="1"/>
          </p:cNvSpPr>
          <p:nvPr/>
        </p:nvSpPr>
        <p:spPr bwMode="auto">
          <a:xfrm>
            <a:off x="9601200" y="1524001"/>
            <a:ext cx="3048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3844" name="Text Box 53"/>
          <p:cNvSpPr txBox="1">
            <a:spLocks noChangeArrowheads="1"/>
          </p:cNvSpPr>
          <p:nvPr/>
        </p:nvSpPr>
        <p:spPr bwMode="auto">
          <a:xfrm>
            <a:off x="9372600" y="1676401"/>
            <a:ext cx="3810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3845" name="Text Box 54"/>
          <p:cNvSpPr txBox="1">
            <a:spLocks noChangeArrowheads="1"/>
          </p:cNvSpPr>
          <p:nvPr/>
        </p:nvSpPr>
        <p:spPr bwMode="auto">
          <a:xfrm>
            <a:off x="9372600" y="1828801"/>
            <a:ext cx="3810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3846" name="Text Box 55"/>
          <p:cNvSpPr txBox="1">
            <a:spLocks noChangeArrowheads="1"/>
          </p:cNvSpPr>
          <p:nvPr/>
        </p:nvSpPr>
        <p:spPr bwMode="auto">
          <a:xfrm>
            <a:off x="9525000" y="2514601"/>
            <a:ext cx="3810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3847" name="Text Box 56"/>
          <p:cNvSpPr txBox="1">
            <a:spLocks noChangeArrowheads="1"/>
          </p:cNvSpPr>
          <p:nvPr/>
        </p:nvSpPr>
        <p:spPr bwMode="auto">
          <a:xfrm>
            <a:off x="9677400" y="2971801"/>
            <a:ext cx="7620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Hongyuan</a:t>
            </a:r>
          </a:p>
        </p:txBody>
      </p:sp>
      <p:sp>
        <p:nvSpPr>
          <p:cNvPr id="33848" name="Text Box 57"/>
          <p:cNvSpPr txBox="1">
            <a:spLocks noChangeArrowheads="1"/>
          </p:cNvSpPr>
          <p:nvPr/>
        </p:nvSpPr>
        <p:spPr bwMode="auto">
          <a:xfrm>
            <a:off x="9525000" y="2133601"/>
            <a:ext cx="9144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Sangchu</a:t>
            </a:r>
          </a:p>
        </p:txBody>
      </p:sp>
      <p:sp>
        <p:nvSpPr>
          <p:cNvPr id="33849" name="Text Box 58"/>
          <p:cNvSpPr txBox="1">
            <a:spLocks noChangeArrowheads="1"/>
          </p:cNvSpPr>
          <p:nvPr/>
        </p:nvSpPr>
        <p:spPr bwMode="auto">
          <a:xfrm>
            <a:off x="6553200" y="4267201"/>
            <a:ext cx="10668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Maldro Gongkar </a:t>
            </a:r>
          </a:p>
        </p:txBody>
      </p:sp>
      <p:sp>
        <p:nvSpPr>
          <p:cNvPr id="33850" name="Text Box 59"/>
          <p:cNvSpPr txBox="1">
            <a:spLocks noChangeArrowheads="1"/>
          </p:cNvSpPr>
          <p:nvPr/>
        </p:nvSpPr>
        <p:spPr bwMode="auto">
          <a:xfrm>
            <a:off x="6324600" y="4648201"/>
            <a:ext cx="6858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Dranang</a:t>
            </a:r>
          </a:p>
        </p:txBody>
      </p:sp>
      <p:sp>
        <p:nvSpPr>
          <p:cNvPr id="33851" name="Text Box 60"/>
          <p:cNvSpPr txBox="1">
            <a:spLocks noChangeArrowheads="1"/>
          </p:cNvSpPr>
          <p:nvPr/>
        </p:nvSpPr>
        <p:spPr bwMode="auto">
          <a:xfrm>
            <a:off x="5410200" y="4191000"/>
            <a:ext cx="685800" cy="336550"/>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Toelung             Dechen</a:t>
            </a:r>
          </a:p>
        </p:txBody>
      </p:sp>
      <p:sp>
        <p:nvSpPr>
          <p:cNvPr id="33852" name="Text Box 61"/>
          <p:cNvSpPr txBox="1">
            <a:spLocks noChangeArrowheads="1"/>
          </p:cNvSpPr>
          <p:nvPr/>
        </p:nvSpPr>
        <p:spPr bwMode="auto">
          <a:xfrm>
            <a:off x="9753600" y="1752601"/>
            <a:ext cx="3810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3853" name="Text Box 62"/>
          <p:cNvSpPr txBox="1">
            <a:spLocks noChangeArrowheads="1"/>
          </p:cNvSpPr>
          <p:nvPr/>
        </p:nvSpPr>
        <p:spPr bwMode="auto">
          <a:xfrm>
            <a:off x="9906000" y="2286001"/>
            <a:ext cx="6096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Chone</a:t>
            </a:r>
          </a:p>
        </p:txBody>
      </p:sp>
      <p:sp>
        <p:nvSpPr>
          <p:cNvPr id="33854" name="Text Box 63"/>
          <p:cNvSpPr txBox="1">
            <a:spLocks noChangeArrowheads="1"/>
          </p:cNvSpPr>
          <p:nvPr/>
        </p:nvSpPr>
        <p:spPr bwMode="auto">
          <a:xfrm>
            <a:off x="7924800" y="4343401"/>
            <a:ext cx="6858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Markham</a:t>
            </a:r>
          </a:p>
        </p:txBody>
      </p:sp>
      <p:sp>
        <p:nvSpPr>
          <p:cNvPr id="33855" name="Text Box 64"/>
          <p:cNvSpPr txBox="1">
            <a:spLocks noChangeArrowheads="1"/>
          </p:cNvSpPr>
          <p:nvPr/>
        </p:nvSpPr>
        <p:spPr bwMode="auto">
          <a:xfrm>
            <a:off x="8382000" y="3810001"/>
            <a:ext cx="4572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endParaRPr lang="en-US" sz="5000">
              <a:solidFill>
                <a:srgbClr val="FF0000"/>
              </a:solidFill>
              <a:latin typeface="Calibri" pitchFamily="34" charset="0"/>
            </a:endParaRPr>
          </a:p>
        </p:txBody>
      </p:sp>
      <p:sp>
        <p:nvSpPr>
          <p:cNvPr id="33856" name="Text Box 65"/>
          <p:cNvSpPr txBox="1">
            <a:spLocks noChangeArrowheads="1"/>
          </p:cNvSpPr>
          <p:nvPr/>
        </p:nvSpPr>
        <p:spPr bwMode="auto">
          <a:xfrm>
            <a:off x="8458200" y="2362201"/>
            <a:ext cx="3810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3857" name="Text Box 67"/>
          <p:cNvSpPr txBox="1">
            <a:spLocks noChangeArrowheads="1"/>
          </p:cNvSpPr>
          <p:nvPr/>
        </p:nvSpPr>
        <p:spPr bwMode="auto">
          <a:xfrm>
            <a:off x="8534400" y="2057401"/>
            <a:ext cx="3048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3858" name="Text Box 69"/>
          <p:cNvSpPr txBox="1">
            <a:spLocks noChangeArrowheads="1"/>
          </p:cNvSpPr>
          <p:nvPr/>
        </p:nvSpPr>
        <p:spPr bwMode="auto">
          <a:xfrm>
            <a:off x="9601200" y="2209801"/>
            <a:ext cx="5334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3859" name="Text Box 70"/>
          <p:cNvSpPr txBox="1">
            <a:spLocks noChangeArrowheads="1"/>
          </p:cNvSpPr>
          <p:nvPr/>
        </p:nvSpPr>
        <p:spPr bwMode="auto">
          <a:xfrm>
            <a:off x="9753600" y="2971801"/>
            <a:ext cx="7620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a:t>
            </a:r>
          </a:p>
        </p:txBody>
      </p:sp>
      <p:sp>
        <p:nvSpPr>
          <p:cNvPr id="33860" name="Text Box 71"/>
          <p:cNvSpPr txBox="1">
            <a:spLocks noChangeArrowheads="1"/>
          </p:cNvSpPr>
          <p:nvPr/>
        </p:nvSpPr>
        <p:spPr bwMode="auto">
          <a:xfrm>
            <a:off x="8534400" y="1600201"/>
            <a:ext cx="13716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Hualong</a:t>
            </a:r>
          </a:p>
        </p:txBody>
      </p:sp>
      <p:sp>
        <p:nvSpPr>
          <p:cNvPr id="33861" name="Text Box 72"/>
          <p:cNvSpPr txBox="1">
            <a:spLocks noChangeArrowheads="1"/>
          </p:cNvSpPr>
          <p:nvPr/>
        </p:nvSpPr>
        <p:spPr bwMode="auto">
          <a:xfrm>
            <a:off x="9067800" y="3429001"/>
            <a:ext cx="533400" cy="398463"/>
          </a:xfrm>
          <a:prstGeom prst="rect">
            <a:avLst/>
          </a:prstGeom>
          <a:noFill/>
          <a:ln w="9525">
            <a:noFill/>
            <a:miter lim="800000"/>
            <a:headEnd/>
            <a:tailEnd/>
          </a:ln>
        </p:spPr>
        <p:txBody>
          <a:bodyPr>
            <a:spAutoFit/>
          </a:bodyPr>
          <a:lstStyle/>
          <a:p>
            <a:pPr>
              <a:spcBef>
                <a:spcPct val="50000"/>
              </a:spcBef>
            </a:pPr>
            <a:endParaRPr lang="en-US" sz="800" b="1">
              <a:latin typeface="Calibri" pitchFamily="34" charset="0"/>
            </a:endParaRPr>
          </a:p>
          <a:p>
            <a:pPr>
              <a:spcBef>
                <a:spcPct val="50000"/>
              </a:spcBef>
            </a:pPr>
            <a:r>
              <a:rPr lang="en-US" sz="800" b="1">
                <a:latin typeface="Calibri" pitchFamily="34" charset="0"/>
              </a:rPr>
              <a:t>     </a:t>
            </a:r>
          </a:p>
        </p:txBody>
      </p:sp>
      <p:sp>
        <p:nvSpPr>
          <p:cNvPr id="33862" name="Text Box 73"/>
          <p:cNvSpPr txBox="1">
            <a:spLocks noChangeArrowheads="1"/>
          </p:cNvSpPr>
          <p:nvPr/>
        </p:nvSpPr>
        <p:spPr bwMode="auto">
          <a:xfrm>
            <a:off x="6019800" y="3505201"/>
            <a:ext cx="6858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endParaRPr lang="en-US" sz="2800">
              <a:solidFill>
                <a:srgbClr val="FF0000"/>
              </a:solidFill>
              <a:latin typeface="Calibri" pitchFamily="34" charset="0"/>
            </a:endParaRPr>
          </a:p>
        </p:txBody>
      </p:sp>
      <p:sp>
        <p:nvSpPr>
          <p:cNvPr id="33863" name="Text Box 74"/>
          <p:cNvSpPr txBox="1">
            <a:spLocks noChangeArrowheads="1"/>
          </p:cNvSpPr>
          <p:nvPr/>
        </p:nvSpPr>
        <p:spPr bwMode="auto">
          <a:xfrm>
            <a:off x="6096000" y="3962401"/>
            <a:ext cx="16002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Damshung</a:t>
            </a:r>
          </a:p>
        </p:txBody>
      </p:sp>
      <p:sp>
        <p:nvSpPr>
          <p:cNvPr id="33864" name="Text Box 75"/>
          <p:cNvSpPr txBox="1">
            <a:spLocks noChangeArrowheads="1"/>
          </p:cNvSpPr>
          <p:nvPr/>
        </p:nvSpPr>
        <p:spPr bwMode="auto">
          <a:xfrm>
            <a:off x="5867400" y="4267201"/>
            <a:ext cx="6096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Tagtse</a:t>
            </a:r>
          </a:p>
        </p:txBody>
      </p:sp>
      <p:sp>
        <p:nvSpPr>
          <p:cNvPr id="33865" name="Text Box 76"/>
          <p:cNvSpPr txBox="1">
            <a:spLocks noChangeArrowheads="1"/>
          </p:cNvSpPr>
          <p:nvPr/>
        </p:nvSpPr>
        <p:spPr bwMode="auto">
          <a:xfrm>
            <a:off x="8686800" y="1219201"/>
            <a:ext cx="3048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3866" name="Text Box 77"/>
          <p:cNvSpPr txBox="1">
            <a:spLocks noChangeArrowheads="1"/>
          </p:cNvSpPr>
          <p:nvPr/>
        </p:nvSpPr>
        <p:spPr bwMode="auto">
          <a:xfrm>
            <a:off x="8229600" y="1676401"/>
            <a:ext cx="7620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Chabcha</a:t>
            </a:r>
          </a:p>
        </p:txBody>
      </p:sp>
      <p:sp>
        <p:nvSpPr>
          <p:cNvPr id="33867" name="Text Box 78"/>
          <p:cNvSpPr txBox="1">
            <a:spLocks noChangeArrowheads="1"/>
          </p:cNvSpPr>
          <p:nvPr/>
        </p:nvSpPr>
        <p:spPr bwMode="auto">
          <a:xfrm>
            <a:off x="8763000" y="1752601"/>
            <a:ext cx="3048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3868" name="Text Box 79"/>
          <p:cNvSpPr txBox="1">
            <a:spLocks noChangeArrowheads="1"/>
          </p:cNvSpPr>
          <p:nvPr/>
        </p:nvSpPr>
        <p:spPr bwMode="auto">
          <a:xfrm>
            <a:off x="7924800" y="2209801"/>
            <a:ext cx="10668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Gepasumdo</a:t>
            </a:r>
          </a:p>
        </p:txBody>
      </p:sp>
      <p:sp>
        <p:nvSpPr>
          <p:cNvPr id="33869" name="Text Box 80"/>
          <p:cNvSpPr txBox="1">
            <a:spLocks noChangeArrowheads="1"/>
          </p:cNvSpPr>
          <p:nvPr/>
        </p:nvSpPr>
        <p:spPr bwMode="auto">
          <a:xfrm>
            <a:off x="9144001" y="1828801"/>
            <a:ext cx="244475"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3870" name="Text Box 81"/>
          <p:cNvSpPr txBox="1">
            <a:spLocks noChangeArrowheads="1"/>
          </p:cNvSpPr>
          <p:nvPr/>
        </p:nvSpPr>
        <p:spPr bwMode="auto">
          <a:xfrm>
            <a:off x="8686800" y="2362201"/>
            <a:ext cx="6858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Yulgan</a:t>
            </a:r>
            <a:endParaRPr lang="en-US" sz="800">
              <a:latin typeface="Calibri" pitchFamily="34" charset="0"/>
            </a:endParaRPr>
          </a:p>
        </p:txBody>
      </p:sp>
      <p:sp>
        <p:nvSpPr>
          <p:cNvPr id="33871" name="Text Box 82"/>
          <p:cNvSpPr txBox="1">
            <a:spLocks noChangeArrowheads="1"/>
          </p:cNvSpPr>
          <p:nvPr/>
        </p:nvSpPr>
        <p:spPr bwMode="auto">
          <a:xfrm>
            <a:off x="8991600" y="3962401"/>
            <a:ext cx="4572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3872" name="Text Box 83"/>
          <p:cNvSpPr txBox="1">
            <a:spLocks noChangeArrowheads="1"/>
          </p:cNvSpPr>
          <p:nvPr/>
        </p:nvSpPr>
        <p:spPr bwMode="auto">
          <a:xfrm>
            <a:off x="9144000" y="4419601"/>
            <a:ext cx="8382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Dabpa</a:t>
            </a:r>
          </a:p>
        </p:txBody>
      </p:sp>
      <p:sp>
        <p:nvSpPr>
          <p:cNvPr id="33873" name="Text Box 84"/>
          <p:cNvSpPr txBox="1">
            <a:spLocks noChangeArrowheads="1"/>
          </p:cNvSpPr>
          <p:nvPr/>
        </p:nvSpPr>
        <p:spPr bwMode="auto">
          <a:xfrm>
            <a:off x="9220200" y="4191001"/>
            <a:ext cx="12192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Nyagchukha</a:t>
            </a:r>
          </a:p>
        </p:txBody>
      </p:sp>
      <p:sp>
        <p:nvSpPr>
          <p:cNvPr id="33874" name="Text Box 85"/>
          <p:cNvSpPr txBox="1">
            <a:spLocks noChangeArrowheads="1"/>
          </p:cNvSpPr>
          <p:nvPr/>
        </p:nvSpPr>
        <p:spPr bwMode="auto">
          <a:xfrm>
            <a:off x="9448800" y="3505201"/>
            <a:ext cx="3810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3875" name="Text Box 86"/>
          <p:cNvSpPr txBox="1">
            <a:spLocks noChangeArrowheads="1"/>
          </p:cNvSpPr>
          <p:nvPr/>
        </p:nvSpPr>
        <p:spPr bwMode="auto">
          <a:xfrm>
            <a:off x="9601200" y="4038601"/>
            <a:ext cx="9906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Dartsedo</a:t>
            </a:r>
          </a:p>
        </p:txBody>
      </p:sp>
      <p:sp>
        <p:nvSpPr>
          <p:cNvPr id="33876" name="Text Box 87"/>
          <p:cNvSpPr txBox="1">
            <a:spLocks noChangeArrowheads="1"/>
          </p:cNvSpPr>
          <p:nvPr/>
        </p:nvSpPr>
        <p:spPr bwMode="auto">
          <a:xfrm>
            <a:off x="4953001" y="4114801"/>
            <a:ext cx="320675"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endParaRPr lang="en-US" sz="2800" b="1">
              <a:solidFill>
                <a:srgbClr val="FF0000"/>
              </a:solidFill>
              <a:latin typeface="Calibri" pitchFamily="34" charset="0"/>
            </a:endParaRPr>
          </a:p>
        </p:txBody>
      </p:sp>
      <p:sp>
        <p:nvSpPr>
          <p:cNvPr id="33877" name="Text Box 88"/>
          <p:cNvSpPr txBox="1">
            <a:spLocks noChangeArrowheads="1"/>
          </p:cNvSpPr>
          <p:nvPr/>
        </p:nvSpPr>
        <p:spPr bwMode="auto">
          <a:xfrm>
            <a:off x="5029200" y="4724401"/>
            <a:ext cx="12192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Sakya</a:t>
            </a:r>
          </a:p>
        </p:txBody>
      </p:sp>
      <p:sp>
        <p:nvSpPr>
          <p:cNvPr id="33878" name="Text Box 89"/>
          <p:cNvSpPr txBox="1">
            <a:spLocks noChangeArrowheads="1"/>
          </p:cNvSpPr>
          <p:nvPr/>
        </p:nvSpPr>
        <p:spPr bwMode="auto">
          <a:xfrm>
            <a:off x="8229600" y="3336926"/>
            <a:ext cx="3810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3879" name="Text Box 90"/>
          <p:cNvSpPr txBox="1">
            <a:spLocks noChangeArrowheads="1"/>
          </p:cNvSpPr>
          <p:nvPr/>
        </p:nvSpPr>
        <p:spPr bwMode="auto">
          <a:xfrm>
            <a:off x="7924800" y="3810001"/>
            <a:ext cx="6096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Gonjo</a:t>
            </a:r>
          </a:p>
        </p:txBody>
      </p:sp>
      <p:sp>
        <p:nvSpPr>
          <p:cNvPr id="33880" name="Text Box 91"/>
          <p:cNvSpPr txBox="1">
            <a:spLocks noChangeArrowheads="1"/>
          </p:cNvSpPr>
          <p:nvPr/>
        </p:nvSpPr>
        <p:spPr bwMode="auto">
          <a:xfrm>
            <a:off x="8534400" y="3092450"/>
            <a:ext cx="914400" cy="215444"/>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Dzamthang</a:t>
            </a:r>
          </a:p>
        </p:txBody>
      </p:sp>
      <p:sp>
        <p:nvSpPr>
          <p:cNvPr id="33881" name="Text Box 92"/>
          <p:cNvSpPr txBox="1">
            <a:spLocks noChangeArrowheads="1"/>
          </p:cNvSpPr>
          <p:nvPr/>
        </p:nvSpPr>
        <p:spPr bwMode="auto">
          <a:xfrm>
            <a:off x="8458200" y="1447801"/>
            <a:ext cx="533400" cy="854075"/>
          </a:xfrm>
          <a:prstGeom prst="rect">
            <a:avLst/>
          </a:prstGeom>
          <a:noFill/>
          <a:ln w="9525">
            <a:noFill/>
            <a:miter lim="800000"/>
            <a:headEnd/>
            <a:tailEnd/>
          </a:ln>
        </p:spPr>
        <p:txBody>
          <a:bodyPr>
            <a:spAutoFit/>
          </a:bodyPr>
          <a:lstStyle/>
          <a:p>
            <a:pPr>
              <a:spcBef>
                <a:spcPct val="50000"/>
              </a:spcBef>
            </a:pPr>
            <a:r>
              <a:rPr lang="en-US" sz="2800" b="1">
                <a:solidFill>
                  <a:srgbClr val="FF0000"/>
                </a:solidFill>
                <a:latin typeface="Calibri" pitchFamily="34" charset="0"/>
              </a:rPr>
              <a:t> </a:t>
            </a:r>
            <a:r>
              <a:rPr lang="en-US" sz="5000" b="1">
                <a:solidFill>
                  <a:srgbClr val="FF0000"/>
                </a:solidFill>
                <a:latin typeface="Calibri" pitchFamily="34" charset="0"/>
              </a:rPr>
              <a:t>.</a:t>
            </a:r>
            <a:endParaRPr lang="en-US" sz="2800">
              <a:solidFill>
                <a:srgbClr val="FF0000"/>
              </a:solidFill>
              <a:latin typeface="Calibri" pitchFamily="34" charset="0"/>
            </a:endParaRPr>
          </a:p>
        </p:txBody>
      </p:sp>
      <p:sp>
        <p:nvSpPr>
          <p:cNvPr id="33882" name="Text Box 93"/>
          <p:cNvSpPr txBox="1">
            <a:spLocks noChangeArrowheads="1"/>
          </p:cNvSpPr>
          <p:nvPr/>
        </p:nvSpPr>
        <p:spPr bwMode="auto">
          <a:xfrm>
            <a:off x="7924800" y="1905001"/>
            <a:ext cx="8382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Tsigorthang</a:t>
            </a:r>
          </a:p>
        </p:txBody>
      </p:sp>
      <p:sp>
        <p:nvSpPr>
          <p:cNvPr id="33883" name="Text Box 94"/>
          <p:cNvSpPr txBox="1">
            <a:spLocks noChangeArrowheads="1"/>
          </p:cNvSpPr>
          <p:nvPr/>
        </p:nvSpPr>
        <p:spPr bwMode="auto">
          <a:xfrm>
            <a:off x="7086600" y="3048001"/>
            <a:ext cx="3048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3884" name="Text Box 95"/>
          <p:cNvSpPr txBox="1">
            <a:spLocks noChangeArrowheads="1"/>
          </p:cNvSpPr>
          <p:nvPr/>
        </p:nvSpPr>
        <p:spPr bwMode="auto">
          <a:xfrm>
            <a:off x="6858000" y="3581401"/>
            <a:ext cx="6096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Sog</a:t>
            </a:r>
          </a:p>
        </p:txBody>
      </p:sp>
      <p:sp>
        <p:nvSpPr>
          <p:cNvPr id="33885" name="Text Box 96"/>
          <p:cNvSpPr txBox="1">
            <a:spLocks noChangeArrowheads="1"/>
          </p:cNvSpPr>
          <p:nvPr/>
        </p:nvSpPr>
        <p:spPr bwMode="auto">
          <a:xfrm>
            <a:off x="8229600" y="3124201"/>
            <a:ext cx="3810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3886" name="Text Box 97"/>
          <p:cNvSpPr txBox="1">
            <a:spLocks noChangeArrowheads="1"/>
          </p:cNvSpPr>
          <p:nvPr/>
        </p:nvSpPr>
        <p:spPr bwMode="auto">
          <a:xfrm>
            <a:off x="7924800" y="3657601"/>
            <a:ext cx="6096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Jomda</a:t>
            </a:r>
          </a:p>
        </p:txBody>
      </p:sp>
      <p:sp>
        <p:nvSpPr>
          <p:cNvPr id="33887" name="Text Box 98"/>
          <p:cNvSpPr txBox="1">
            <a:spLocks noChangeArrowheads="1"/>
          </p:cNvSpPr>
          <p:nvPr/>
        </p:nvSpPr>
        <p:spPr bwMode="auto">
          <a:xfrm>
            <a:off x="6324600" y="3200401"/>
            <a:ext cx="3048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endParaRPr lang="en-US" sz="2800" b="1">
              <a:solidFill>
                <a:srgbClr val="FF0000"/>
              </a:solidFill>
              <a:latin typeface="Calibri" pitchFamily="34" charset="0"/>
            </a:endParaRPr>
          </a:p>
        </p:txBody>
      </p:sp>
      <p:sp>
        <p:nvSpPr>
          <p:cNvPr id="33888" name="Text Box 99"/>
          <p:cNvSpPr txBox="1">
            <a:spLocks noChangeArrowheads="1"/>
          </p:cNvSpPr>
          <p:nvPr/>
        </p:nvSpPr>
        <p:spPr bwMode="auto">
          <a:xfrm>
            <a:off x="5943600" y="3649663"/>
            <a:ext cx="609600" cy="214312"/>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Nagchu</a:t>
            </a:r>
          </a:p>
        </p:txBody>
      </p:sp>
      <p:sp>
        <p:nvSpPr>
          <p:cNvPr id="33889" name="Text Box 101"/>
          <p:cNvSpPr txBox="1">
            <a:spLocks noChangeArrowheads="1"/>
          </p:cNvSpPr>
          <p:nvPr/>
        </p:nvSpPr>
        <p:spPr bwMode="auto">
          <a:xfrm>
            <a:off x="9144000" y="1127126"/>
            <a:ext cx="3810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3890" name="Text Box 102"/>
          <p:cNvSpPr txBox="1">
            <a:spLocks noChangeArrowheads="1"/>
          </p:cNvSpPr>
          <p:nvPr/>
        </p:nvSpPr>
        <p:spPr bwMode="auto">
          <a:xfrm>
            <a:off x="6248400" y="3657601"/>
            <a:ext cx="2286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3891" name="Text Box 103"/>
          <p:cNvSpPr txBox="1">
            <a:spLocks noChangeArrowheads="1"/>
          </p:cNvSpPr>
          <p:nvPr/>
        </p:nvSpPr>
        <p:spPr bwMode="auto">
          <a:xfrm>
            <a:off x="6324600" y="4114801"/>
            <a:ext cx="10668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Lhundrub</a:t>
            </a:r>
          </a:p>
        </p:txBody>
      </p:sp>
      <p:sp>
        <p:nvSpPr>
          <p:cNvPr id="33892" name="Text Box 104"/>
          <p:cNvSpPr txBox="1">
            <a:spLocks noChangeArrowheads="1"/>
          </p:cNvSpPr>
          <p:nvPr/>
        </p:nvSpPr>
        <p:spPr bwMode="auto">
          <a:xfrm>
            <a:off x="6172200" y="4038601"/>
            <a:ext cx="3048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3893" name="Text Box 105"/>
          <p:cNvSpPr txBox="1">
            <a:spLocks noChangeArrowheads="1"/>
          </p:cNvSpPr>
          <p:nvPr/>
        </p:nvSpPr>
        <p:spPr bwMode="auto">
          <a:xfrm>
            <a:off x="7696200" y="2667001"/>
            <a:ext cx="3048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3894" name="Text Box 106"/>
          <p:cNvSpPr txBox="1">
            <a:spLocks noChangeArrowheads="1"/>
          </p:cNvSpPr>
          <p:nvPr/>
        </p:nvSpPr>
        <p:spPr bwMode="auto">
          <a:xfrm>
            <a:off x="8458200" y="3352800"/>
            <a:ext cx="533400" cy="215444"/>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Dege</a:t>
            </a:r>
          </a:p>
        </p:txBody>
      </p:sp>
      <p:sp>
        <p:nvSpPr>
          <p:cNvPr id="33895" name="Text Box 107"/>
          <p:cNvSpPr txBox="1">
            <a:spLocks noChangeArrowheads="1"/>
          </p:cNvSpPr>
          <p:nvPr/>
        </p:nvSpPr>
        <p:spPr bwMode="auto">
          <a:xfrm>
            <a:off x="9067800" y="1660526"/>
            <a:ext cx="3048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3896" name="Text Box 108"/>
          <p:cNvSpPr txBox="1">
            <a:spLocks noChangeArrowheads="1"/>
          </p:cNvSpPr>
          <p:nvPr/>
        </p:nvSpPr>
        <p:spPr bwMode="auto">
          <a:xfrm>
            <a:off x="9906000" y="1905001"/>
            <a:ext cx="3048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3897" name="Text Box 109"/>
          <p:cNvSpPr txBox="1">
            <a:spLocks noChangeArrowheads="1"/>
          </p:cNvSpPr>
          <p:nvPr/>
        </p:nvSpPr>
        <p:spPr bwMode="auto">
          <a:xfrm>
            <a:off x="10058400" y="2430463"/>
            <a:ext cx="838200" cy="214312"/>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Thewo</a:t>
            </a:r>
          </a:p>
        </p:txBody>
      </p:sp>
      <p:sp>
        <p:nvSpPr>
          <p:cNvPr id="33898" name="Text Box 110"/>
          <p:cNvSpPr txBox="1">
            <a:spLocks noChangeArrowheads="1"/>
          </p:cNvSpPr>
          <p:nvPr/>
        </p:nvSpPr>
        <p:spPr bwMode="auto">
          <a:xfrm>
            <a:off x="9753600" y="2667001"/>
            <a:ext cx="8382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Dzoege</a:t>
            </a:r>
          </a:p>
        </p:txBody>
      </p:sp>
      <p:sp>
        <p:nvSpPr>
          <p:cNvPr id="33899" name="Text Box 111"/>
          <p:cNvSpPr txBox="1">
            <a:spLocks noChangeArrowheads="1"/>
          </p:cNvSpPr>
          <p:nvPr/>
        </p:nvSpPr>
        <p:spPr bwMode="auto">
          <a:xfrm>
            <a:off x="9144001" y="1295401"/>
            <a:ext cx="320675"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3900" name="Text Box 112"/>
          <p:cNvSpPr txBox="1">
            <a:spLocks noChangeArrowheads="1"/>
          </p:cNvSpPr>
          <p:nvPr/>
        </p:nvSpPr>
        <p:spPr bwMode="auto">
          <a:xfrm>
            <a:off x="9296400" y="1752601"/>
            <a:ext cx="12192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Chentsa</a:t>
            </a:r>
          </a:p>
        </p:txBody>
      </p:sp>
      <p:sp>
        <p:nvSpPr>
          <p:cNvPr id="33901" name="Text Box 115"/>
          <p:cNvSpPr txBox="1">
            <a:spLocks noChangeArrowheads="1"/>
          </p:cNvSpPr>
          <p:nvPr/>
        </p:nvSpPr>
        <p:spPr bwMode="auto">
          <a:xfrm>
            <a:off x="8915400" y="3429001"/>
            <a:ext cx="3048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3902" name="Freeform 116"/>
          <p:cNvSpPr>
            <a:spLocks/>
          </p:cNvSpPr>
          <p:nvPr/>
        </p:nvSpPr>
        <p:spPr bwMode="auto">
          <a:xfrm>
            <a:off x="5037138" y="1897064"/>
            <a:ext cx="677862" cy="84137"/>
          </a:xfrm>
          <a:custGeom>
            <a:avLst/>
            <a:gdLst>
              <a:gd name="T0" fmla="*/ 2147483647 w 427"/>
              <a:gd name="T1" fmla="*/ 2147483647 h 53"/>
              <a:gd name="T2" fmla="*/ 0 w 427"/>
              <a:gd name="T3" fmla="*/ 0 h 53"/>
              <a:gd name="T4" fmla="*/ 0 60000 65536"/>
              <a:gd name="T5" fmla="*/ 0 60000 65536"/>
              <a:gd name="T6" fmla="*/ 0 w 427"/>
              <a:gd name="T7" fmla="*/ 0 h 53"/>
              <a:gd name="T8" fmla="*/ 427 w 427"/>
              <a:gd name="T9" fmla="*/ 53 h 53"/>
            </a:gdLst>
            <a:ahLst/>
            <a:cxnLst>
              <a:cxn ang="T4">
                <a:pos x="T0" y="T1"/>
              </a:cxn>
              <a:cxn ang="T5">
                <a:pos x="T2" y="T3"/>
              </a:cxn>
            </a:cxnLst>
            <a:rect l="T6" t="T7" r="T8" b="T9"/>
            <a:pathLst>
              <a:path w="427" h="53">
                <a:moveTo>
                  <a:pt x="427" y="53"/>
                </a:moveTo>
                <a:lnTo>
                  <a:pt x="0" y="0"/>
                </a:lnTo>
              </a:path>
            </a:pathLst>
          </a:custGeom>
          <a:noFill/>
          <a:ln w="9525">
            <a:solidFill>
              <a:schemeClr val="tx1"/>
            </a:solidFill>
            <a:round/>
            <a:headEnd type="none" w="med" len="med"/>
            <a:tailEnd type="none" w="med" len="med"/>
          </a:ln>
        </p:spPr>
        <p:txBody>
          <a:bodyPr wrap="none" anchor="ctr"/>
          <a:lstStyle/>
          <a:p>
            <a:endParaRPr lang="en-US"/>
          </a:p>
        </p:txBody>
      </p:sp>
      <p:sp>
        <p:nvSpPr>
          <p:cNvPr id="33903" name="Line 117"/>
          <p:cNvSpPr>
            <a:spLocks noChangeShapeType="1"/>
          </p:cNvSpPr>
          <p:nvPr/>
        </p:nvSpPr>
        <p:spPr bwMode="auto">
          <a:xfrm flipH="1">
            <a:off x="4495800" y="1905000"/>
            <a:ext cx="533400" cy="228600"/>
          </a:xfrm>
          <a:prstGeom prst="line">
            <a:avLst/>
          </a:prstGeom>
          <a:noFill/>
          <a:ln w="9525">
            <a:solidFill>
              <a:schemeClr val="tx1"/>
            </a:solidFill>
            <a:round/>
            <a:headEnd/>
            <a:tailEnd/>
          </a:ln>
        </p:spPr>
        <p:txBody>
          <a:bodyPr wrap="none" anchor="ctr"/>
          <a:lstStyle/>
          <a:p>
            <a:endParaRPr lang="en-US"/>
          </a:p>
        </p:txBody>
      </p:sp>
      <p:sp>
        <p:nvSpPr>
          <p:cNvPr id="33904" name="Line 118"/>
          <p:cNvSpPr>
            <a:spLocks noChangeShapeType="1"/>
          </p:cNvSpPr>
          <p:nvPr/>
        </p:nvSpPr>
        <p:spPr bwMode="auto">
          <a:xfrm>
            <a:off x="5715000" y="1981200"/>
            <a:ext cx="0" cy="609600"/>
          </a:xfrm>
          <a:prstGeom prst="line">
            <a:avLst/>
          </a:prstGeom>
          <a:noFill/>
          <a:ln w="9525">
            <a:solidFill>
              <a:schemeClr val="tx1"/>
            </a:solidFill>
            <a:round/>
            <a:headEnd/>
            <a:tailEnd/>
          </a:ln>
        </p:spPr>
        <p:txBody>
          <a:bodyPr wrap="none" anchor="ctr"/>
          <a:lstStyle/>
          <a:p>
            <a:endParaRPr lang="en-US"/>
          </a:p>
        </p:txBody>
      </p:sp>
      <p:sp>
        <p:nvSpPr>
          <p:cNvPr id="33905" name="Line 119"/>
          <p:cNvSpPr>
            <a:spLocks noChangeShapeType="1"/>
          </p:cNvSpPr>
          <p:nvPr/>
        </p:nvSpPr>
        <p:spPr bwMode="auto">
          <a:xfrm>
            <a:off x="5715000" y="2590800"/>
            <a:ext cx="0" cy="304800"/>
          </a:xfrm>
          <a:prstGeom prst="line">
            <a:avLst/>
          </a:prstGeom>
          <a:noFill/>
          <a:ln w="9525">
            <a:solidFill>
              <a:schemeClr val="tx1"/>
            </a:solidFill>
            <a:round/>
            <a:headEnd/>
            <a:tailEnd/>
          </a:ln>
        </p:spPr>
        <p:txBody>
          <a:bodyPr wrap="none" anchor="ctr"/>
          <a:lstStyle/>
          <a:p>
            <a:endParaRPr lang="en-US"/>
          </a:p>
        </p:txBody>
      </p:sp>
      <p:sp>
        <p:nvSpPr>
          <p:cNvPr id="33906" name="Line 120"/>
          <p:cNvSpPr>
            <a:spLocks noChangeShapeType="1"/>
          </p:cNvSpPr>
          <p:nvPr/>
        </p:nvSpPr>
        <p:spPr bwMode="auto">
          <a:xfrm>
            <a:off x="5715000" y="2895600"/>
            <a:ext cx="304800" cy="304800"/>
          </a:xfrm>
          <a:prstGeom prst="line">
            <a:avLst/>
          </a:prstGeom>
          <a:noFill/>
          <a:ln w="9525">
            <a:solidFill>
              <a:schemeClr val="tx1"/>
            </a:solidFill>
            <a:round/>
            <a:headEnd/>
            <a:tailEnd/>
          </a:ln>
        </p:spPr>
        <p:txBody>
          <a:bodyPr wrap="none" anchor="ctr"/>
          <a:lstStyle/>
          <a:p>
            <a:endParaRPr lang="en-US"/>
          </a:p>
        </p:txBody>
      </p:sp>
      <p:sp>
        <p:nvSpPr>
          <p:cNvPr id="33907" name="Line 121"/>
          <p:cNvSpPr>
            <a:spLocks noChangeShapeType="1"/>
          </p:cNvSpPr>
          <p:nvPr/>
        </p:nvSpPr>
        <p:spPr bwMode="auto">
          <a:xfrm flipV="1">
            <a:off x="6019800" y="3124200"/>
            <a:ext cx="152400" cy="76200"/>
          </a:xfrm>
          <a:prstGeom prst="line">
            <a:avLst/>
          </a:prstGeom>
          <a:noFill/>
          <a:ln w="9525">
            <a:solidFill>
              <a:schemeClr val="tx1"/>
            </a:solidFill>
            <a:round/>
            <a:headEnd/>
            <a:tailEnd/>
          </a:ln>
        </p:spPr>
        <p:txBody>
          <a:bodyPr wrap="none" anchor="ctr"/>
          <a:lstStyle/>
          <a:p>
            <a:endParaRPr lang="en-US"/>
          </a:p>
        </p:txBody>
      </p:sp>
      <p:sp>
        <p:nvSpPr>
          <p:cNvPr id="33908" name="Line 122"/>
          <p:cNvSpPr>
            <a:spLocks noChangeShapeType="1"/>
          </p:cNvSpPr>
          <p:nvPr/>
        </p:nvSpPr>
        <p:spPr bwMode="auto">
          <a:xfrm>
            <a:off x="6172200" y="3124200"/>
            <a:ext cx="381000" cy="228600"/>
          </a:xfrm>
          <a:prstGeom prst="line">
            <a:avLst/>
          </a:prstGeom>
          <a:noFill/>
          <a:ln w="9525">
            <a:solidFill>
              <a:schemeClr val="tx1"/>
            </a:solidFill>
            <a:round/>
            <a:headEnd/>
            <a:tailEnd/>
          </a:ln>
        </p:spPr>
        <p:txBody>
          <a:bodyPr wrap="none" anchor="ctr"/>
          <a:lstStyle/>
          <a:p>
            <a:endParaRPr lang="en-US"/>
          </a:p>
        </p:txBody>
      </p:sp>
      <p:sp>
        <p:nvSpPr>
          <p:cNvPr id="33909" name="Line 123"/>
          <p:cNvSpPr>
            <a:spLocks noChangeShapeType="1"/>
          </p:cNvSpPr>
          <p:nvPr/>
        </p:nvSpPr>
        <p:spPr bwMode="auto">
          <a:xfrm>
            <a:off x="6553200" y="3352800"/>
            <a:ext cx="533400" cy="76200"/>
          </a:xfrm>
          <a:prstGeom prst="line">
            <a:avLst/>
          </a:prstGeom>
          <a:noFill/>
          <a:ln w="9525">
            <a:solidFill>
              <a:schemeClr val="tx1"/>
            </a:solidFill>
            <a:round/>
            <a:headEnd/>
            <a:tailEnd/>
          </a:ln>
        </p:spPr>
        <p:txBody>
          <a:bodyPr wrap="none" anchor="ctr"/>
          <a:lstStyle/>
          <a:p>
            <a:endParaRPr lang="en-US"/>
          </a:p>
        </p:txBody>
      </p:sp>
      <p:sp>
        <p:nvSpPr>
          <p:cNvPr id="33910" name="Line 124"/>
          <p:cNvSpPr>
            <a:spLocks noChangeShapeType="1"/>
          </p:cNvSpPr>
          <p:nvPr/>
        </p:nvSpPr>
        <p:spPr bwMode="auto">
          <a:xfrm flipV="1">
            <a:off x="7086600" y="3352800"/>
            <a:ext cx="152400" cy="76200"/>
          </a:xfrm>
          <a:prstGeom prst="line">
            <a:avLst/>
          </a:prstGeom>
          <a:noFill/>
          <a:ln w="9525">
            <a:solidFill>
              <a:schemeClr val="tx1"/>
            </a:solidFill>
            <a:round/>
            <a:headEnd/>
            <a:tailEnd/>
          </a:ln>
        </p:spPr>
        <p:txBody>
          <a:bodyPr wrap="none" anchor="ctr"/>
          <a:lstStyle/>
          <a:p>
            <a:endParaRPr lang="en-US"/>
          </a:p>
        </p:txBody>
      </p:sp>
      <p:sp>
        <p:nvSpPr>
          <p:cNvPr id="33911" name="Line 125"/>
          <p:cNvSpPr>
            <a:spLocks noChangeShapeType="1"/>
          </p:cNvSpPr>
          <p:nvPr/>
        </p:nvSpPr>
        <p:spPr bwMode="auto">
          <a:xfrm>
            <a:off x="7239000" y="3352800"/>
            <a:ext cx="228600" cy="228600"/>
          </a:xfrm>
          <a:prstGeom prst="line">
            <a:avLst/>
          </a:prstGeom>
          <a:noFill/>
          <a:ln w="9525">
            <a:solidFill>
              <a:schemeClr val="tx1"/>
            </a:solidFill>
            <a:round/>
            <a:headEnd/>
            <a:tailEnd/>
          </a:ln>
        </p:spPr>
        <p:txBody>
          <a:bodyPr wrap="none" anchor="ctr"/>
          <a:lstStyle/>
          <a:p>
            <a:endParaRPr lang="en-US"/>
          </a:p>
        </p:txBody>
      </p:sp>
      <p:sp>
        <p:nvSpPr>
          <p:cNvPr id="33912" name="Line 126"/>
          <p:cNvSpPr>
            <a:spLocks noChangeShapeType="1"/>
          </p:cNvSpPr>
          <p:nvPr/>
        </p:nvSpPr>
        <p:spPr bwMode="auto">
          <a:xfrm>
            <a:off x="7467600" y="3581400"/>
            <a:ext cx="228600" cy="76200"/>
          </a:xfrm>
          <a:prstGeom prst="line">
            <a:avLst/>
          </a:prstGeom>
          <a:noFill/>
          <a:ln w="9525">
            <a:solidFill>
              <a:schemeClr val="tx1"/>
            </a:solidFill>
            <a:round/>
            <a:headEnd/>
            <a:tailEnd/>
          </a:ln>
        </p:spPr>
        <p:txBody>
          <a:bodyPr wrap="none" anchor="ctr"/>
          <a:lstStyle/>
          <a:p>
            <a:endParaRPr lang="en-US"/>
          </a:p>
        </p:txBody>
      </p:sp>
      <p:sp>
        <p:nvSpPr>
          <p:cNvPr id="33913" name="Line 127"/>
          <p:cNvSpPr>
            <a:spLocks noChangeShapeType="1"/>
          </p:cNvSpPr>
          <p:nvPr/>
        </p:nvSpPr>
        <p:spPr bwMode="auto">
          <a:xfrm flipV="1">
            <a:off x="7696200" y="3657600"/>
            <a:ext cx="228600" cy="0"/>
          </a:xfrm>
          <a:prstGeom prst="line">
            <a:avLst/>
          </a:prstGeom>
          <a:noFill/>
          <a:ln w="9525">
            <a:solidFill>
              <a:schemeClr val="tx1"/>
            </a:solidFill>
            <a:round/>
            <a:headEnd/>
            <a:tailEnd/>
          </a:ln>
        </p:spPr>
        <p:txBody>
          <a:bodyPr wrap="none" anchor="ctr"/>
          <a:lstStyle/>
          <a:p>
            <a:endParaRPr lang="en-US"/>
          </a:p>
        </p:txBody>
      </p:sp>
      <p:sp>
        <p:nvSpPr>
          <p:cNvPr id="33914" name="Line 128"/>
          <p:cNvSpPr>
            <a:spLocks noChangeShapeType="1"/>
          </p:cNvSpPr>
          <p:nvPr/>
        </p:nvSpPr>
        <p:spPr bwMode="auto">
          <a:xfrm flipV="1">
            <a:off x="7924800" y="3429000"/>
            <a:ext cx="152400" cy="228600"/>
          </a:xfrm>
          <a:prstGeom prst="line">
            <a:avLst/>
          </a:prstGeom>
          <a:noFill/>
          <a:ln w="9525">
            <a:solidFill>
              <a:schemeClr val="tx1"/>
            </a:solidFill>
            <a:round/>
            <a:headEnd/>
            <a:tailEnd/>
          </a:ln>
        </p:spPr>
        <p:txBody>
          <a:bodyPr wrap="none" anchor="ctr"/>
          <a:lstStyle/>
          <a:p>
            <a:endParaRPr lang="en-US"/>
          </a:p>
        </p:txBody>
      </p:sp>
      <p:sp>
        <p:nvSpPr>
          <p:cNvPr id="33915" name="Line 129"/>
          <p:cNvSpPr>
            <a:spLocks noChangeShapeType="1"/>
          </p:cNvSpPr>
          <p:nvPr/>
        </p:nvSpPr>
        <p:spPr bwMode="auto">
          <a:xfrm flipV="1">
            <a:off x="8077200" y="3276600"/>
            <a:ext cx="76200" cy="152400"/>
          </a:xfrm>
          <a:prstGeom prst="line">
            <a:avLst/>
          </a:prstGeom>
          <a:noFill/>
          <a:ln w="9525">
            <a:solidFill>
              <a:schemeClr val="tx1"/>
            </a:solidFill>
            <a:round/>
            <a:headEnd/>
            <a:tailEnd/>
          </a:ln>
        </p:spPr>
        <p:txBody>
          <a:bodyPr wrap="none" anchor="ctr"/>
          <a:lstStyle/>
          <a:p>
            <a:endParaRPr lang="en-US"/>
          </a:p>
        </p:txBody>
      </p:sp>
      <p:sp>
        <p:nvSpPr>
          <p:cNvPr id="33916" name="Line 130"/>
          <p:cNvSpPr>
            <a:spLocks noChangeShapeType="1"/>
          </p:cNvSpPr>
          <p:nvPr/>
        </p:nvSpPr>
        <p:spPr bwMode="auto">
          <a:xfrm flipV="1">
            <a:off x="8610600" y="4495800"/>
            <a:ext cx="76200" cy="152400"/>
          </a:xfrm>
          <a:prstGeom prst="line">
            <a:avLst/>
          </a:prstGeom>
          <a:noFill/>
          <a:ln w="9525">
            <a:solidFill>
              <a:schemeClr val="tx1"/>
            </a:solidFill>
            <a:round/>
            <a:headEnd/>
            <a:tailEnd/>
          </a:ln>
        </p:spPr>
        <p:txBody>
          <a:bodyPr wrap="none" anchor="ctr"/>
          <a:lstStyle/>
          <a:p>
            <a:endParaRPr lang="en-US"/>
          </a:p>
        </p:txBody>
      </p:sp>
      <p:sp>
        <p:nvSpPr>
          <p:cNvPr id="33917" name="Line 131"/>
          <p:cNvSpPr>
            <a:spLocks noChangeShapeType="1"/>
          </p:cNvSpPr>
          <p:nvPr/>
        </p:nvSpPr>
        <p:spPr bwMode="auto">
          <a:xfrm flipH="1" flipV="1">
            <a:off x="8610600" y="4114800"/>
            <a:ext cx="76200" cy="381000"/>
          </a:xfrm>
          <a:prstGeom prst="line">
            <a:avLst/>
          </a:prstGeom>
          <a:noFill/>
          <a:ln w="9525">
            <a:solidFill>
              <a:schemeClr val="tx1"/>
            </a:solidFill>
            <a:round/>
            <a:headEnd/>
            <a:tailEnd/>
          </a:ln>
        </p:spPr>
        <p:txBody>
          <a:bodyPr wrap="none" anchor="ctr"/>
          <a:lstStyle/>
          <a:p>
            <a:endParaRPr lang="en-US"/>
          </a:p>
        </p:txBody>
      </p:sp>
      <p:sp>
        <p:nvSpPr>
          <p:cNvPr id="33918" name="Line 132"/>
          <p:cNvSpPr>
            <a:spLocks noChangeShapeType="1"/>
          </p:cNvSpPr>
          <p:nvPr/>
        </p:nvSpPr>
        <p:spPr bwMode="auto">
          <a:xfrm flipH="1" flipV="1">
            <a:off x="8534400" y="3810000"/>
            <a:ext cx="76200" cy="152400"/>
          </a:xfrm>
          <a:prstGeom prst="line">
            <a:avLst/>
          </a:prstGeom>
          <a:noFill/>
          <a:ln w="9525">
            <a:solidFill>
              <a:schemeClr val="tx1"/>
            </a:solidFill>
            <a:round/>
            <a:headEnd/>
            <a:tailEnd/>
          </a:ln>
        </p:spPr>
        <p:txBody>
          <a:bodyPr wrap="none" anchor="ctr"/>
          <a:lstStyle/>
          <a:p>
            <a:endParaRPr lang="en-US"/>
          </a:p>
        </p:txBody>
      </p:sp>
      <p:sp>
        <p:nvSpPr>
          <p:cNvPr id="33919" name="Line 133"/>
          <p:cNvSpPr>
            <a:spLocks noChangeShapeType="1"/>
          </p:cNvSpPr>
          <p:nvPr/>
        </p:nvSpPr>
        <p:spPr bwMode="auto">
          <a:xfrm flipH="1" flipV="1">
            <a:off x="8382000" y="3581400"/>
            <a:ext cx="152400" cy="228600"/>
          </a:xfrm>
          <a:prstGeom prst="line">
            <a:avLst/>
          </a:prstGeom>
          <a:noFill/>
          <a:ln w="9525">
            <a:solidFill>
              <a:schemeClr val="tx1"/>
            </a:solidFill>
            <a:round/>
            <a:headEnd/>
            <a:tailEnd/>
          </a:ln>
        </p:spPr>
        <p:txBody>
          <a:bodyPr wrap="none" anchor="ctr"/>
          <a:lstStyle/>
          <a:p>
            <a:endParaRPr lang="en-US"/>
          </a:p>
        </p:txBody>
      </p:sp>
      <p:sp>
        <p:nvSpPr>
          <p:cNvPr id="33920" name="Line 134"/>
          <p:cNvSpPr>
            <a:spLocks noChangeShapeType="1"/>
          </p:cNvSpPr>
          <p:nvPr/>
        </p:nvSpPr>
        <p:spPr bwMode="auto">
          <a:xfrm flipV="1">
            <a:off x="8382000" y="3429000"/>
            <a:ext cx="0" cy="152400"/>
          </a:xfrm>
          <a:prstGeom prst="line">
            <a:avLst/>
          </a:prstGeom>
          <a:noFill/>
          <a:ln w="9525">
            <a:solidFill>
              <a:schemeClr val="tx1"/>
            </a:solidFill>
            <a:round/>
            <a:headEnd/>
            <a:tailEnd/>
          </a:ln>
        </p:spPr>
        <p:txBody>
          <a:bodyPr wrap="none" anchor="ctr"/>
          <a:lstStyle/>
          <a:p>
            <a:endParaRPr lang="en-US"/>
          </a:p>
        </p:txBody>
      </p:sp>
      <p:sp>
        <p:nvSpPr>
          <p:cNvPr id="33921" name="Line 135"/>
          <p:cNvSpPr>
            <a:spLocks noChangeShapeType="1"/>
          </p:cNvSpPr>
          <p:nvPr/>
        </p:nvSpPr>
        <p:spPr bwMode="auto">
          <a:xfrm flipH="1" flipV="1">
            <a:off x="8153400" y="3276600"/>
            <a:ext cx="228600" cy="152400"/>
          </a:xfrm>
          <a:prstGeom prst="line">
            <a:avLst/>
          </a:prstGeom>
          <a:noFill/>
          <a:ln w="9525">
            <a:solidFill>
              <a:schemeClr val="tx1"/>
            </a:solidFill>
            <a:round/>
            <a:headEnd/>
            <a:tailEnd/>
          </a:ln>
        </p:spPr>
        <p:txBody>
          <a:bodyPr wrap="none" anchor="ctr"/>
          <a:lstStyle/>
          <a:p>
            <a:endParaRPr lang="en-US"/>
          </a:p>
        </p:txBody>
      </p:sp>
      <p:sp>
        <p:nvSpPr>
          <p:cNvPr id="33922" name="Line 136"/>
          <p:cNvSpPr>
            <a:spLocks noChangeShapeType="1"/>
          </p:cNvSpPr>
          <p:nvPr/>
        </p:nvSpPr>
        <p:spPr bwMode="auto">
          <a:xfrm flipH="1">
            <a:off x="4038600" y="2133600"/>
            <a:ext cx="457200" cy="152400"/>
          </a:xfrm>
          <a:prstGeom prst="line">
            <a:avLst/>
          </a:prstGeom>
          <a:noFill/>
          <a:ln w="9525">
            <a:solidFill>
              <a:schemeClr val="tx1"/>
            </a:solidFill>
            <a:round/>
            <a:headEnd/>
            <a:tailEnd/>
          </a:ln>
        </p:spPr>
        <p:txBody>
          <a:bodyPr wrap="none" anchor="ctr"/>
          <a:lstStyle/>
          <a:p>
            <a:endParaRPr lang="en-US"/>
          </a:p>
        </p:txBody>
      </p:sp>
      <p:sp>
        <p:nvSpPr>
          <p:cNvPr id="33923" name="Line 137"/>
          <p:cNvSpPr>
            <a:spLocks noChangeShapeType="1"/>
          </p:cNvSpPr>
          <p:nvPr/>
        </p:nvSpPr>
        <p:spPr bwMode="auto">
          <a:xfrm flipH="1" flipV="1">
            <a:off x="3657600" y="2209800"/>
            <a:ext cx="381000" cy="76200"/>
          </a:xfrm>
          <a:prstGeom prst="line">
            <a:avLst/>
          </a:prstGeom>
          <a:noFill/>
          <a:ln w="9525">
            <a:solidFill>
              <a:schemeClr val="tx1"/>
            </a:solidFill>
            <a:round/>
            <a:headEnd/>
            <a:tailEnd/>
          </a:ln>
        </p:spPr>
        <p:txBody>
          <a:bodyPr wrap="none" anchor="ctr"/>
          <a:lstStyle/>
          <a:p>
            <a:endParaRPr lang="en-US"/>
          </a:p>
        </p:txBody>
      </p:sp>
      <p:sp>
        <p:nvSpPr>
          <p:cNvPr id="33924" name="Line 138"/>
          <p:cNvSpPr>
            <a:spLocks noChangeShapeType="1"/>
          </p:cNvSpPr>
          <p:nvPr/>
        </p:nvSpPr>
        <p:spPr bwMode="auto">
          <a:xfrm flipV="1">
            <a:off x="3657600" y="2133600"/>
            <a:ext cx="0" cy="76200"/>
          </a:xfrm>
          <a:prstGeom prst="line">
            <a:avLst/>
          </a:prstGeom>
          <a:noFill/>
          <a:ln w="9525">
            <a:solidFill>
              <a:schemeClr val="tx1"/>
            </a:solidFill>
            <a:round/>
            <a:headEnd/>
            <a:tailEnd/>
          </a:ln>
        </p:spPr>
        <p:txBody>
          <a:bodyPr wrap="none" anchor="ctr"/>
          <a:lstStyle/>
          <a:p>
            <a:endParaRPr lang="en-US"/>
          </a:p>
        </p:txBody>
      </p:sp>
      <p:sp>
        <p:nvSpPr>
          <p:cNvPr id="33925" name="Line 139"/>
          <p:cNvSpPr>
            <a:spLocks noChangeShapeType="1"/>
          </p:cNvSpPr>
          <p:nvPr/>
        </p:nvSpPr>
        <p:spPr bwMode="auto">
          <a:xfrm flipH="1">
            <a:off x="3505200" y="2133600"/>
            <a:ext cx="152400" cy="0"/>
          </a:xfrm>
          <a:prstGeom prst="line">
            <a:avLst/>
          </a:prstGeom>
          <a:noFill/>
          <a:ln w="9525">
            <a:solidFill>
              <a:schemeClr val="tx1"/>
            </a:solidFill>
            <a:round/>
            <a:headEnd/>
            <a:tailEnd/>
          </a:ln>
        </p:spPr>
        <p:txBody>
          <a:bodyPr wrap="none" anchor="ctr"/>
          <a:lstStyle/>
          <a:p>
            <a:endParaRPr lang="en-US"/>
          </a:p>
        </p:txBody>
      </p:sp>
      <p:sp>
        <p:nvSpPr>
          <p:cNvPr id="33926" name="Line 140"/>
          <p:cNvSpPr>
            <a:spLocks noChangeShapeType="1"/>
          </p:cNvSpPr>
          <p:nvPr/>
        </p:nvSpPr>
        <p:spPr bwMode="auto">
          <a:xfrm>
            <a:off x="5715000" y="1981200"/>
            <a:ext cx="381000" cy="76200"/>
          </a:xfrm>
          <a:prstGeom prst="line">
            <a:avLst/>
          </a:prstGeom>
          <a:noFill/>
          <a:ln w="9525">
            <a:solidFill>
              <a:schemeClr val="tx1"/>
            </a:solidFill>
            <a:round/>
            <a:headEnd/>
            <a:tailEnd/>
          </a:ln>
        </p:spPr>
        <p:txBody>
          <a:bodyPr wrap="none" anchor="ctr"/>
          <a:lstStyle/>
          <a:p>
            <a:endParaRPr lang="en-US"/>
          </a:p>
        </p:txBody>
      </p:sp>
      <p:sp>
        <p:nvSpPr>
          <p:cNvPr id="33927" name="Line 141"/>
          <p:cNvSpPr>
            <a:spLocks noChangeShapeType="1"/>
          </p:cNvSpPr>
          <p:nvPr/>
        </p:nvSpPr>
        <p:spPr bwMode="auto">
          <a:xfrm flipV="1">
            <a:off x="6096000" y="1905000"/>
            <a:ext cx="0" cy="152400"/>
          </a:xfrm>
          <a:prstGeom prst="line">
            <a:avLst/>
          </a:prstGeom>
          <a:noFill/>
          <a:ln w="9525">
            <a:solidFill>
              <a:schemeClr val="tx1"/>
            </a:solidFill>
            <a:round/>
            <a:headEnd/>
            <a:tailEnd/>
          </a:ln>
        </p:spPr>
        <p:txBody>
          <a:bodyPr wrap="none" anchor="ctr"/>
          <a:lstStyle/>
          <a:p>
            <a:endParaRPr lang="en-US"/>
          </a:p>
        </p:txBody>
      </p:sp>
      <p:sp>
        <p:nvSpPr>
          <p:cNvPr id="33928" name="Line 142"/>
          <p:cNvSpPr>
            <a:spLocks noChangeShapeType="1"/>
          </p:cNvSpPr>
          <p:nvPr/>
        </p:nvSpPr>
        <p:spPr bwMode="auto">
          <a:xfrm flipH="1" flipV="1">
            <a:off x="6019800" y="1752600"/>
            <a:ext cx="76200" cy="152400"/>
          </a:xfrm>
          <a:prstGeom prst="line">
            <a:avLst/>
          </a:prstGeom>
          <a:noFill/>
          <a:ln w="9525">
            <a:solidFill>
              <a:schemeClr val="tx1"/>
            </a:solidFill>
            <a:round/>
            <a:headEnd/>
            <a:tailEnd/>
          </a:ln>
        </p:spPr>
        <p:txBody>
          <a:bodyPr wrap="none" anchor="ctr"/>
          <a:lstStyle/>
          <a:p>
            <a:endParaRPr lang="en-US"/>
          </a:p>
        </p:txBody>
      </p:sp>
      <p:sp>
        <p:nvSpPr>
          <p:cNvPr id="33929" name="Line 143"/>
          <p:cNvSpPr>
            <a:spLocks noChangeShapeType="1"/>
          </p:cNvSpPr>
          <p:nvPr/>
        </p:nvSpPr>
        <p:spPr bwMode="auto">
          <a:xfrm flipV="1">
            <a:off x="6019800" y="1676400"/>
            <a:ext cx="152400" cy="76200"/>
          </a:xfrm>
          <a:prstGeom prst="line">
            <a:avLst/>
          </a:prstGeom>
          <a:noFill/>
          <a:ln w="9525">
            <a:solidFill>
              <a:schemeClr val="tx1"/>
            </a:solidFill>
            <a:round/>
            <a:headEnd/>
            <a:tailEnd/>
          </a:ln>
        </p:spPr>
        <p:txBody>
          <a:bodyPr wrap="none" anchor="ctr"/>
          <a:lstStyle/>
          <a:p>
            <a:endParaRPr lang="en-US"/>
          </a:p>
        </p:txBody>
      </p:sp>
      <p:sp>
        <p:nvSpPr>
          <p:cNvPr id="33930" name="Line 144"/>
          <p:cNvSpPr>
            <a:spLocks noChangeShapeType="1"/>
          </p:cNvSpPr>
          <p:nvPr/>
        </p:nvSpPr>
        <p:spPr bwMode="auto">
          <a:xfrm flipH="1" flipV="1">
            <a:off x="5943600" y="1371600"/>
            <a:ext cx="228600" cy="304800"/>
          </a:xfrm>
          <a:prstGeom prst="line">
            <a:avLst/>
          </a:prstGeom>
          <a:noFill/>
          <a:ln w="9525">
            <a:solidFill>
              <a:schemeClr val="tx1"/>
            </a:solidFill>
            <a:round/>
            <a:headEnd/>
            <a:tailEnd/>
          </a:ln>
        </p:spPr>
        <p:txBody>
          <a:bodyPr wrap="none" anchor="ctr"/>
          <a:lstStyle/>
          <a:p>
            <a:endParaRPr lang="en-US"/>
          </a:p>
        </p:txBody>
      </p:sp>
      <p:sp>
        <p:nvSpPr>
          <p:cNvPr id="33931" name="Line 145"/>
          <p:cNvSpPr>
            <a:spLocks noChangeShapeType="1"/>
          </p:cNvSpPr>
          <p:nvPr/>
        </p:nvSpPr>
        <p:spPr bwMode="auto">
          <a:xfrm flipH="1" flipV="1">
            <a:off x="5867400" y="1219200"/>
            <a:ext cx="76200" cy="152400"/>
          </a:xfrm>
          <a:prstGeom prst="line">
            <a:avLst/>
          </a:prstGeom>
          <a:noFill/>
          <a:ln w="9525">
            <a:solidFill>
              <a:schemeClr val="tx1"/>
            </a:solidFill>
            <a:round/>
            <a:headEnd/>
            <a:tailEnd/>
          </a:ln>
        </p:spPr>
        <p:txBody>
          <a:bodyPr wrap="none" anchor="ctr"/>
          <a:lstStyle/>
          <a:p>
            <a:endParaRPr lang="en-US"/>
          </a:p>
        </p:txBody>
      </p:sp>
      <p:sp>
        <p:nvSpPr>
          <p:cNvPr id="33932" name="Line 146"/>
          <p:cNvSpPr>
            <a:spLocks noChangeShapeType="1"/>
          </p:cNvSpPr>
          <p:nvPr/>
        </p:nvSpPr>
        <p:spPr bwMode="auto">
          <a:xfrm flipV="1">
            <a:off x="5867400" y="914400"/>
            <a:ext cx="609600" cy="304800"/>
          </a:xfrm>
          <a:prstGeom prst="line">
            <a:avLst/>
          </a:prstGeom>
          <a:noFill/>
          <a:ln w="9525">
            <a:solidFill>
              <a:schemeClr val="tx1"/>
            </a:solidFill>
            <a:round/>
            <a:headEnd/>
            <a:tailEnd/>
          </a:ln>
        </p:spPr>
        <p:txBody>
          <a:bodyPr wrap="none" anchor="ctr"/>
          <a:lstStyle/>
          <a:p>
            <a:endParaRPr lang="en-US"/>
          </a:p>
        </p:txBody>
      </p:sp>
      <p:sp>
        <p:nvSpPr>
          <p:cNvPr id="33933" name="Line 147"/>
          <p:cNvSpPr>
            <a:spLocks noChangeShapeType="1"/>
          </p:cNvSpPr>
          <p:nvPr/>
        </p:nvSpPr>
        <p:spPr bwMode="auto">
          <a:xfrm flipV="1">
            <a:off x="6477000" y="838200"/>
            <a:ext cx="533400" cy="76200"/>
          </a:xfrm>
          <a:prstGeom prst="line">
            <a:avLst/>
          </a:prstGeom>
          <a:noFill/>
          <a:ln w="9525">
            <a:solidFill>
              <a:schemeClr val="tx1"/>
            </a:solidFill>
            <a:round/>
            <a:headEnd/>
            <a:tailEnd/>
          </a:ln>
        </p:spPr>
        <p:txBody>
          <a:bodyPr wrap="none" anchor="ctr"/>
          <a:lstStyle/>
          <a:p>
            <a:endParaRPr lang="en-US"/>
          </a:p>
        </p:txBody>
      </p:sp>
      <p:sp>
        <p:nvSpPr>
          <p:cNvPr id="33934" name="Line 148"/>
          <p:cNvSpPr>
            <a:spLocks noChangeShapeType="1"/>
          </p:cNvSpPr>
          <p:nvPr/>
        </p:nvSpPr>
        <p:spPr bwMode="auto">
          <a:xfrm>
            <a:off x="7010400" y="838200"/>
            <a:ext cx="228600" cy="0"/>
          </a:xfrm>
          <a:prstGeom prst="line">
            <a:avLst/>
          </a:prstGeom>
          <a:noFill/>
          <a:ln w="9525">
            <a:solidFill>
              <a:schemeClr val="tx1"/>
            </a:solidFill>
            <a:round/>
            <a:headEnd/>
            <a:tailEnd/>
          </a:ln>
        </p:spPr>
        <p:txBody>
          <a:bodyPr wrap="none" anchor="ctr"/>
          <a:lstStyle/>
          <a:p>
            <a:endParaRPr lang="en-US"/>
          </a:p>
        </p:txBody>
      </p:sp>
      <p:sp>
        <p:nvSpPr>
          <p:cNvPr id="33935" name="Line 149"/>
          <p:cNvSpPr>
            <a:spLocks noChangeShapeType="1"/>
          </p:cNvSpPr>
          <p:nvPr/>
        </p:nvSpPr>
        <p:spPr bwMode="auto">
          <a:xfrm>
            <a:off x="7239000" y="838200"/>
            <a:ext cx="533400" cy="304800"/>
          </a:xfrm>
          <a:prstGeom prst="line">
            <a:avLst/>
          </a:prstGeom>
          <a:noFill/>
          <a:ln w="9525">
            <a:solidFill>
              <a:schemeClr val="tx1"/>
            </a:solidFill>
            <a:round/>
            <a:headEnd/>
            <a:tailEnd/>
          </a:ln>
        </p:spPr>
        <p:txBody>
          <a:bodyPr wrap="none" anchor="ctr"/>
          <a:lstStyle/>
          <a:p>
            <a:endParaRPr lang="en-US"/>
          </a:p>
        </p:txBody>
      </p:sp>
      <p:sp>
        <p:nvSpPr>
          <p:cNvPr id="33936" name="Line 150"/>
          <p:cNvSpPr>
            <a:spLocks noChangeShapeType="1"/>
          </p:cNvSpPr>
          <p:nvPr/>
        </p:nvSpPr>
        <p:spPr bwMode="auto">
          <a:xfrm flipV="1">
            <a:off x="7772400" y="838200"/>
            <a:ext cx="0" cy="304800"/>
          </a:xfrm>
          <a:prstGeom prst="line">
            <a:avLst/>
          </a:prstGeom>
          <a:noFill/>
          <a:ln w="9525">
            <a:solidFill>
              <a:schemeClr val="tx1"/>
            </a:solidFill>
            <a:round/>
            <a:headEnd/>
            <a:tailEnd/>
          </a:ln>
        </p:spPr>
        <p:txBody>
          <a:bodyPr wrap="none" anchor="ctr"/>
          <a:lstStyle/>
          <a:p>
            <a:endParaRPr lang="en-US"/>
          </a:p>
        </p:txBody>
      </p:sp>
      <p:sp>
        <p:nvSpPr>
          <p:cNvPr id="33937" name="Line 151"/>
          <p:cNvSpPr>
            <a:spLocks noChangeShapeType="1"/>
          </p:cNvSpPr>
          <p:nvPr/>
        </p:nvSpPr>
        <p:spPr bwMode="auto">
          <a:xfrm>
            <a:off x="7772400" y="838200"/>
            <a:ext cx="304800" cy="76200"/>
          </a:xfrm>
          <a:prstGeom prst="line">
            <a:avLst/>
          </a:prstGeom>
          <a:noFill/>
          <a:ln w="9525">
            <a:solidFill>
              <a:schemeClr val="tx1"/>
            </a:solidFill>
            <a:round/>
            <a:headEnd/>
            <a:tailEnd/>
          </a:ln>
        </p:spPr>
        <p:txBody>
          <a:bodyPr wrap="none" anchor="ctr"/>
          <a:lstStyle/>
          <a:p>
            <a:endParaRPr lang="en-US"/>
          </a:p>
        </p:txBody>
      </p:sp>
      <p:sp>
        <p:nvSpPr>
          <p:cNvPr id="33938" name="Line 152"/>
          <p:cNvSpPr>
            <a:spLocks noChangeShapeType="1"/>
          </p:cNvSpPr>
          <p:nvPr/>
        </p:nvSpPr>
        <p:spPr bwMode="auto">
          <a:xfrm flipV="1">
            <a:off x="8153400" y="838200"/>
            <a:ext cx="152400" cy="76200"/>
          </a:xfrm>
          <a:prstGeom prst="line">
            <a:avLst/>
          </a:prstGeom>
          <a:noFill/>
          <a:ln w="9525">
            <a:solidFill>
              <a:schemeClr val="tx1"/>
            </a:solidFill>
            <a:round/>
            <a:headEnd/>
            <a:tailEnd/>
          </a:ln>
        </p:spPr>
        <p:txBody>
          <a:bodyPr wrap="none" anchor="ctr"/>
          <a:lstStyle/>
          <a:p>
            <a:endParaRPr lang="en-US"/>
          </a:p>
        </p:txBody>
      </p:sp>
      <p:sp>
        <p:nvSpPr>
          <p:cNvPr id="33939" name="Line 153"/>
          <p:cNvSpPr>
            <a:spLocks noChangeShapeType="1"/>
          </p:cNvSpPr>
          <p:nvPr/>
        </p:nvSpPr>
        <p:spPr bwMode="auto">
          <a:xfrm>
            <a:off x="8305800" y="838200"/>
            <a:ext cx="457200" cy="228600"/>
          </a:xfrm>
          <a:prstGeom prst="line">
            <a:avLst/>
          </a:prstGeom>
          <a:noFill/>
          <a:ln w="9525">
            <a:solidFill>
              <a:schemeClr val="tx1"/>
            </a:solidFill>
            <a:round/>
            <a:headEnd/>
            <a:tailEnd/>
          </a:ln>
        </p:spPr>
        <p:txBody>
          <a:bodyPr wrap="none" anchor="ctr"/>
          <a:lstStyle/>
          <a:p>
            <a:endParaRPr lang="en-US"/>
          </a:p>
        </p:txBody>
      </p:sp>
      <p:sp>
        <p:nvSpPr>
          <p:cNvPr id="33940" name="Line 154"/>
          <p:cNvSpPr>
            <a:spLocks noChangeShapeType="1"/>
          </p:cNvSpPr>
          <p:nvPr/>
        </p:nvSpPr>
        <p:spPr bwMode="auto">
          <a:xfrm>
            <a:off x="8763000" y="1066800"/>
            <a:ext cx="228600" cy="152400"/>
          </a:xfrm>
          <a:prstGeom prst="line">
            <a:avLst/>
          </a:prstGeom>
          <a:noFill/>
          <a:ln w="9525">
            <a:solidFill>
              <a:schemeClr val="tx1"/>
            </a:solidFill>
            <a:round/>
            <a:headEnd/>
            <a:tailEnd/>
          </a:ln>
        </p:spPr>
        <p:txBody>
          <a:bodyPr wrap="none" anchor="ctr"/>
          <a:lstStyle/>
          <a:p>
            <a:endParaRPr lang="en-US"/>
          </a:p>
        </p:txBody>
      </p:sp>
      <p:sp>
        <p:nvSpPr>
          <p:cNvPr id="33941" name="Line 155"/>
          <p:cNvSpPr>
            <a:spLocks noChangeShapeType="1"/>
          </p:cNvSpPr>
          <p:nvPr/>
        </p:nvSpPr>
        <p:spPr bwMode="auto">
          <a:xfrm flipH="1" flipV="1">
            <a:off x="8305800" y="2743200"/>
            <a:ext cx="76200" cy="76200"/>
          </a:xfrm>
          <a:prstGeom prst="line">
            <a:avLst/>
          </a:prstGeom>
          <a:noFill/>
          <a:ln w="9525">
            <a:solidFill>
              <a:schemeClr val="tx1"/>
            </a:solidFill>
            <a:round/>
            <a:headEnd/>
            <a:tailEnd/>
          </a:ln>
        </p:spPr>
        <p:txBody>
          <a:bodyPr wrap="none" anchor="ctr"/>
          <a:lstStyle/>
          <a:p>
            <a:endParaRPr lang="en-US"/>
          </a:p>
        </p:txBody>
      </p:sp>
      <p:sp>
        <p:nvSpPr>
          <p:cNvPr id="33942" name="Line 156"/>
          <p:cNvSpPr>
            <a:spLocks noChangeShapeType="1"/>
          </p:cNvSpPr>
          <p:nvPr/>
        </p:nvSpPr>
        <p:spPr bwMode="auto">
          <a:xfrm flipH="1" flipV="1">
            <a:off x="9067800" y="4876800"/>
            <a:ext cx="152400" cy="152400"/>
          </a:xfrm>
          <a:prstGeom prst="line">
            <a:avLst/>
          </a:prstGeom>
          <a:noFill/>
          <a:ln w="9525">
            <a:solidFill>
              <a:schemeClr val="tx1"/>
            </a:solidFill>
            <a:round/>
            <a:headEnd/>
            <a:tailEnd/>
          </a:ln>
        </p:spPr>
        <p:txBody>
          <a:bodyPr wrap="none" anchor="ctr"/>
          <a:lstStyle/>
          <a:p>
            <a:endParaRPr lang="en-US"/>
          </a:p>
        </p:txBody>
      </p:sp>
      <p:sp>
        <p:nvSpPr>
          <p:cNvPr id="33943" name="Line 157"/>
          <p:cNvSpPr>
            <a:spLocks noChangeShapeType="1"/>
          </p:cNvSpPr>
          <p:nvPr/>
        </p:nvSpPr>
        <p:spPr bwMode="auto">
          <a:xfrm flipV="1">
            <a:off x="9067800" y="4800600"/>
            <a:ext cx="76200" cy="76200"/>
          </a:xfrm>
          <a:prstGeom prst="line">
            <a:avLst/>
          </a:prstGeom>
          <a:noFill/>
          <a:ln w="9525">
            <a:solidFill>
              <a:schemeClr val="tx1"/>
            </a:solidFill>
            <a:round/>
            <a:headEnd/>
            <a:tailEnd/>
          </a:ln>
        </p:spPr>
        <p:txBody>
          <a:bodyPr wrap="none" anchor="ctr"/>
          <a:lstStyle/>
          <a:p>
            <a:endParaRPr lang="en-US"/>
          </a:p>
        </p:txBody>
      </p:sp>
      <p:sp>
        <p:nvSpPr>
          <p:cNvPr id="33944" name="Line 158"/>
          <p:cNvSpPr>
            <a:spLocks noChangeShapeType="1"/>
          </p:cNvSpPr>
          <p:nvPr/>
        </p:nvSpPr>
        <p:spPr bwMode="auto">
          <a:xfrm flipH="1" flipV="1">
            <a:off x="8915400" y="4648200"/>
            <a:ext cx="228600" cy="152400"/>
          </a:xfrm>
          <a:prstGeom prst="line">
            <a:avLst/>
          </a:prstGeom>
          <a:noFill/>
          <a:ln w="9525">
            <a:solidFill>
              <a:schemeClr val="tx1"/>
            </a:solidFill>
            <a:round/>
            <a:headEnd/>
            <a:tailEnd/>
          </a:ln>
        </p:spPr>
        <p:txBody>
          <a:bodyPr wrap="none" anchor="ctr"/>
          <a:lstStyle/>
          <a:p>
            <a:endParaRPr lang="en-US"/>
          </a:p>
        </p:txBody>
      </p:sp>
      <p:sp>
        <p:nvSpPr>
          <p:cNvPr id="33945" name="Line 159"/>
          <p:cNvSpPr>
            <a:spLocks noChangeShapeType="1"/>
          </p:cNvSpPr>
          <p:nvPr/>
        </p:nvSpPr>
        <p:spPr bwMode="auto">
          <a:xfrm flipH="1">
            <a:off x="8839200" y="4648200"/>
            <a:ext cx="76200" cy="152400"/>
          </a:xfrm>
          <a:prstGeom prst="line">
            <a:avLst/>
          </a:prstGeom>
          <a:noFill/>
          <a:ln w="9525">
            <a:solidFill>
              <a:schemeClr val="tx1"/>
            </a:solidFill>
            <a:round/>
            <a:headEnd/>
            <a:tailEnd/>
          </a:ln>
        </p:spPr>
        <p:txBody>
          <a:bodyPr wrap="none" anchor="ctr"/>
          <a:lstStyle/>
          <a:p>
            <a:endParaRPr lang="en-US"/>
          </a:p>
        </p:txBody>
      </p:sp>
      <p:sp>
        <p:nvSpPr>
          <p:cNvPr id="33946" name="Line 160"/>
          <p:cNvSpPr>
            <a:spLocks noChangeShapeType="1"/>
          </p:cNvSpPr>
          <p:nvPr/>
        </p:nvSpPr>
        <p:spPr bwMode="auto">
          <a:xfrm>
            <a:off x="8839200" y="4800600"/>
            <a:ext cx="0" cy="76200"/>
          </a:xfrm>
          <a:prstGeom prst="line">
            <a:avLst/>
          </a:prstGeom>
          <a:noFill/>
          <a:ln w="9525">
            <a:solidFill>
              <a:schemeClr val="tx1"/>
            </a:solidFill>
            <a:round/>
            <a:headEnd/>
            <a:tailEnd/>
          </a:ln>
        </p:spPr>
        <p:txBody>
          <a:bodyPr wrap="none" anchor="ctr"/>
          <a:lstStyle/>
          <a:p>
            <a:endParaRPr lang="en-US"/>
          </a:p>
        </p:txBody>
      </p:sp>
      <p:sp>
        <p:nvSpPr>
          <p:cNvPr id="33947" name="Line 161"/>
          <p:cNvSpPr>
            <a:spLocks noChangeShapeType="1"/>
          </p:cNvSpPr>
          <p:nvPr/>
        </p:nvSpPr>
        <p:spPr bwMode="auto">
          <a:xfrm flipH="1" flipV="1">
            <a:off x="8610600" y="4800600"/>
            <a:ext cx="152400" cy="76200"/>
          </a:xfrm>
          <a:prstGeom prst="line">
            <a:avLst/>
          </a:prstGeom>
          <a:noFill/>
          <a:ln w="9525">
            <a:solidFill>
              <a:schemeClr val="tx1"/>
            </a:solidFill>
            <a:round/>
            <a:headEnd/>
            <a:tailEnd/>
          </a:ln>
        </p:spPr>
        <p:txBody>
          <a:bodyPr wrap="none" anchor="ctr"/>
          <a:lstStyle/>
          <a:p>
            <a:endParaRPr lang="en-US"/>
          </a:p>
        </p:txBody>
      </p:sp>
      <p:sp>
        <p:nvSpPr>
          <p:cNvPr id="33948" name="Line 162"/>
          <p:cNvSpPr>
            <a:spLocks noChangeShapeType="1"/>
          </p:cNvSpPr>
          <p:nvPr/>
        </p:nvSpPr>
        <p:spPr bwMode="auto">
          <a:xfrm flipH="1">
            <a:off x="8077200" y="914400"/>
            <a:ext cx="76200" cy="0"/>
          </a:xfrm>
          <a:prstGeom prst="line">
            <a:avLst/>
          </a:prstGeom>
          <a:noFill/>
          <a:ln w="9525">
            <a:solidFill>
              <a:schemeClr val="tx1"/>
            </a:solidFill>
            <a:round/>
            <a:headEnd/>
            <a:tailEnd/>
          </a:ln>
        </p:spPr>
        <p:txBody>
          <a:bodyPr wrap="none" anchor="ctr"/>
          <a:lstStyle/>
          <a:p>
            <a:endParaRPr lang="en-US"/>
          </a:p>
        </p:txBody>
      </p:sp>
      <p:sp>
        <p:nvSpPr>
          <p:cNvPr id="33949" name="Line 163"/>
          <p:cNvSpPr>
            <a:spLocks noChangeShapeType="1"/>
          </p:cNvSpPr>
          <p:nvPr/>
        </p:nvSpPr>
        <p:spPr bwMode="auto">
          <a:xfrm>
            <a:off x="8991600" y="1219200"/>
            <a:ext cx="228600" cy="76200"/>
          </a:xfrm>
          <a:prstGeom prst="line">
            <a:avLst/>
          </a:prstGeom>
          <a:noFill/>
          <a:ln w="9525">
            <a:solidFill>
              <a:schemeClr val="tx1"/>
            </a:solidFill>
            <a:round/>
            <a:headEnd/>
            <a:tailEnd/>
          </a:ln>
        </p:spPr>
        <p:txBody>
          <a:bodyPr wrap="none" anchor="ctr"/>
          <a:lstStyle/>
          <a:p>
            <a:endParaRPr lang="en-US"/>
          </a:p>
        </p:txBody>
      </p:sp>
      <p:sp>
        <p:nvSpPr>
          <p:cNvPr id="33950" name="Line 164"/>
          <p:cNvSpPr>
            <a:spLocks noChangeShapeType="1"/>
          </p:cNvSpPr>
          <p:nvPr/>
        </p:nvSpPr>
        <p:spPr bwMode="auto">
          <a:xfrm flipH="1">
            <a:off x="3352800" y="2133600"/>
            <a:ext cx="152400" cy="76200"/>
          </a:xfrm>
          <a:prstGeom prst="line">
            <a:avLst/>
          </a:prstGeom>
          <a:noFill/>
          <a:ln w="9525">
            <a:solidFill>
              <a:schemeClr val="tx1"/>
            </a:solidFill>
            <a:round/>
            <a:headEnd/>
            <a:tailEnd/>
          </a:ln>
        </p:spPr>
        <p:txBody>
          <a:bodyPr wrap="none" anchor="ctr"/>
          <a:lstStyle/>
          <a:p>
            <a:endParaRPr lang="en-US"/>
          </a:p>
        </p:txBody>
      </p:sp>
      <p:sp>
        <p:nvSpPr>
          <p:cNvPr id="33951" name="Line 165"/>
          <p:cNvSpPr>
            <a:spLocks noChangeShapeType="1"/>
          </p:cNvSpPr>
          <p:nvPr/>
        </p:nvSpPr>
        <p:spPr bwMode="auto">
          <a:xfrm flipH="1" flipV="1">
            <a:off x="2895600" y="2209800"/>
            <a:ext cx="457200" cy="0"/>
          </a:xfrm>
          <a:prstGeom prst="line">
            <a:avLst/>
          </a:prstGeom>
          <a:noFill/>
          <a:ln w="9525">
            <a:solidFill>
              <a:schemeClr val="tx1"/>
            </a:solidFill>
            <a:round/>
            <a:headEnd/>
            <a:tailEnd/>
          </a:ln>
        </p:spPr>
        <p:txBody>
          <a:bodyPr wrap="none" anchor="ctr"/>
          <a:lstStyle/>
          <a:p>
            <a:endParaRPr lang="en-US"/>
          </a:p>
        </p:txBody>
      </p:sp>
      <p:sp>
        <p:nvSpPr>
          <p:cNvPr id="33952" name="Line 166"/>
          <p:cNvSpPr>
            <a:spLocks noChangeShapeType="1"/>
          </p:cNvSpPr>
          <p:nvPr/>
        </p:nvSpPr>
        <p:spPr bwMode="auto">
          <a:xfrm flipH="1">
            <a:off x="2667000" y="2209800"/>
            <a:ext cx="228600" cy="304800"/>
          </a:xfrm>
          <a:prstGeom prst="line">
            <a:avLst/>
          </a:prstGeom>
          <a:noFill/>
          <a:ln w="9525">
            <a:solidFill>
              <a:schemeClr val="tx1"/>
            </a:solidFill>
            <a:round/>
            <a:headEnd/>
            <a:tailEnd/>
          </a:ln>
        </p:spPr>
        <p:txBody>
          <a:bodyPr wrap="none" anchor="ctr"/>
          <a:lstStyle/>
          <a:p>
            <a:endParaRPr lang="en-US"/>
          </a:p>
        </p:txBody>
      </p:sp>
      <p:sp>
        <p:nvSpPr>
          <p:cNvPr id="33953" name="Line 167"/>
          <p:cNvSpPr>
            <a:spLocks noChangeShapeType="1"/>
          </p:cNvSpPr>
          <p:nvPr/>
        </p:nvSpPr>
        <p:spPr bwMode="auto">
          <a:xfrm flipH="1">
            <a:off x="2438400" y="2514600"/>
            <a:ext cx="228600" cy="152400"/>
          </a:xfrm>
          <a:prstGeom prst="line">
            <a:avLst/>
          </a:prstGeom>
          <a:noFill/>
          <a:ln w="9525">
            <a:solidFill>
              <a:schemeClr val="tx1"/>
            </a:solidFill>
            <a:round/>
            <a:headEnd/>
            <a:tailEnd/>
          </a:ln>
        </p:spPr>
        <p:txBody>
          <a:bodyPr wrap="none" anchor="ctr"/>
          <a:lstStyle/>
          <a:p>
            <a:endParaRPr lang="en-US"/>
          </a:p>
        </p:txBody>
      </p:sp>
      <p:sp>
        <p:nvSpPr>
          <p:cNvPr id="33954" name="Line 168"/>
          <p:cNvSpPr>
            <a:spLocks noChangeShapeType="1"/>
          </p:cNvSpPr>
          <p:nvPr/>
        </p:nvSpPr>
        <p:spPr bwMode="auto">
          <a:xfrm flipH="1">
            <a:off x="2362200" y="2667000"/>
            <a:ext cx="76200" cy="228600"/>
          </a:xfrm>
          <a:prstGeom prst="line">
            <a:avLst/>
          </a:prstGeom>
          <a:noFill/>
          <a:ln w="9525">
            <a:solidFill>
              <a:schemeClr val="tx1"/>
            </a:solidFill>
            <a:round/>
            <a:headEnd/>
            <a:tailEnd/>
          </a:ln>
        </p:spPr>
        <p:txBody>
          <a:bodyPr wrap="none" anchor="ctr"/>
          <a:lstStyle/>
          <a:p>
            <a:endParaRPr lang="en-US"/>
          </a:p>
        </p:txBody>
      </p:sp>
      <p:sp>
        <p:nvSpPr>
          <p:cNvPr id="33955" name="Line 169"/>
          <p:cNvSpPr>
            <a:spLocks noChangeShapeType="1"/>
          </p:cNvSpPr>
          <p:nvPr/>
        </p:nvSpPr>
        <p:spPr bwMode="auto">
          <a:xfrm>
            <a:off x="2362200" y="2895600"/>
            <a:ext cx="152400" cy="76200"/>
          </a:xfrm>
          <a:prstGeom prst="line">
            <a:avLst/>
          </a:prstGeom>
          <a:noFill/>
          <a:ln w="9525">
            <a:solidFill>
              <a:schemeClr val="tx1"/>
            </a:solidFill>
            <a:round/>
            <a:headEnd/>
            <a:tailEnd/>
          </a:ln>
        </p:spPr>
        <p:txBody>
          <a:bodyPr wrap="none" anchor="ctr"/>
          <a:lstStyle/>
          <a:p>
            <a:endParaRPr lang="en-US"/>
          </a:p>
        </p:txBody>
      </p:sp>
      <p:sp>
        <p:nvSpPr>
          <p:cNvPr id="33956" name="Line 170"/>
          <p:cNvSpPr>
            <a:spLocks noChangeShapeType="1"/>
          </p:cNvSpPr>
          <p:nvPr/>
        </p:nvSpPr>
        <p:spPr bwMode="auto">
          <a:xfrm>
            <a:off x="2514600" y="2971800"/>
            <a:ext cx="0" cy="228600"/>
          </a:xfrm>
          <a:prstGeom prst="line">
            <a:avLst/>
          </a:prstGeom>
          <a:noFill/>
          <a:ln w="9525">
            <a:solidFill>
              <a:schemeClr val="tx1"/>
            </a:solidFill>
            <a:round/>
            <a:headEnd/>
            <a:tailEnd/>
          </a:ln>
        </p:spPr>
        <p:txBody>
          <a:bodyPr wrap="none" anchor="ctr"/>
          <a:lstStyle/>
          <a:p>
            <a:endParaRPr lang="en-US"/>
          </a:p>
        </p:txBody>
      </p:sp>
      <p:sp>
        <p:nvSpPr>
          <p:cNvPr id="33957" name="Line 171"/>
          <p:cNvSpPr>
            <a:spLocks noChangeShapeType="1"/>
          </p:cNvSpPr>
          <p:nvPr/>
        </p:nvSpPr>
        <p:spPr bwMode="auto">
          <a:xfrm flipH="1">
            <a:off x="2362200" y="3200400"/>
            <a:ext cx="152400" cy="76200"/>
          </a:xfrm>
          <a:prstGeom prst="line">
            <a:avLst/>
          </a:prstGeom>
          <a:noFill/>
          <a:ln w="9525">
            <a:solidFill>
              <a:schemeClr val="tx1"/>
            </a:solidFill>
            <a:round/>
            <a:headEnd/>
            <a:tailEnd/>
          </a:ln>
        </p:spPr>
        <p:txBody>
          <a:bodyPr wrap="none" anchor="ctr"/>
          <a:lstStyle/>
          <a:p>
            <a:endParaRPr lang="en-US"/>
          </a:p>
        </p:txBody>
      </p:sp>
      <p:sp>
        <p:nvSpPr>
          <p:cNvPr id="33958" name="Line 172"/>
          <p:cNvSpPr>
            <a:spLocks noChangeShapeType="1"/>
          </p:cNvSpPr>
          <p:nvPr/>
        </p:nvSpPr>
        <p:spPr bwMode="auto">
          <a:xfrm flipH="1" flipV="1">
            <a:off x="2286000" y="3124200"/>
            <a:ext cx="76200" cy="152400"/>
          </a:xfrm>
          <a:prstGeom prst="line">
            <a:avLst/>
          </a:prstGeom>
          <a:noFill/>
          <a:ln w="9525">
            <a:solidFill>
              <a:schemeClr val="tx1"/>
            </a:solidFill>
            <a:round/>
            <a:headEnd/>
            <a:tailEnd/>
          </a:ln>
        </p:spPr>
        <p:txBody>
          <a:bodyPr wrap="none" anchor="ctr"/>
          <a:lstStyle/>
          <a:p>
            <a:endParaRPr lang="en-US"/>
          </a:p>
        </p:txBody>
      </p:sp>
      <p:sp>
        <p:nvSpPr>
          <p:cNvPr id="33959" name="Line 173"/>
          <p:cNvSpPr>
            <a:spLocks noChangeShapeType="1"/>
          </p:cNvSpPr>
          <p:nvPr/>
        </p:nvSpPr>
        <p:spPr bwMode="auto">
          <a:xfrm flipH="1">
            <a:off x="2133600" y="3124200"/>
            <a:ext cx="152400" cy="76200"/>
          </a:xfrm>
          <a:prstGeom prst="line">
            <a:avLst/>
          </a:prstGeom>
          <a:noFill/>
          <a:ln w="9525">
            <a:solidFill>
              <a:schemeClr val="tx1"/>
            </a:solidFill>
            <a:round/>
            <a:headEnd/>
            <a:tailEnd/>
          </a:ln>
        </p:spPr>
        <p:txBody>
          <a:bodyPr wrap="none" anchor="ctr"/>
          <a:lstStyle/>
          <a:p>
            <a:endParaRPr lang="en-US"/>
          </a:p>
        </p:txBody>
      </p:sp>
      <p:sp>
        <p:nvSpPr>
          <p:cNvPr id="33960" name="Line 174"/>
          <p:cNvSpPr>
            <a:spLocks noChangeShapeType="1"/>
          </p:cNvSpPr>
          <p:nvPr/>
        </p:nvSpPr>
        <p:spPr bwMode="auto">
          <a:xfrm>
            <a:off x="2133600" y="3200400"/>
            <a:ext cx="152400" cy="457200"/>
          </a:xfrm>
          <a:prstGeom prst="line">
            <a:avLst/>
          </a:prstGeom>
          <a:noFill/>
          <a:ln w="9525">
            <a:solidFill>
              <a:schemeClr val="tx1"/>
            </a:solidFill>
            <a:round/>
            <a:headEnd/>
            <a:tailEnd/>
          </a:ln>
        </p:spPr>
        <p:txBody>
          <a:bodyPr wrap="none" anchor="ctr"/>
          <a:lstStyle/>
          <a:p>
            <a:endParaRPr lang="en-US"/>
          </a:p>
        </p:txBody>
      </p:sp>
      <p:sp>
        <p:nvSpPr>
          <p:cNvPr id="33961" name="Line 175"/>
          <p:cNvSpPr>
            <a:spLocks noChangeShapeType="1"/>
          </p:cNvSpPr>
          <p:nvPr/>
        </p:nvSpPr>
        <p:spPr bwMode="auto">
          <a:xfrm>
            <a:off x="2286000" y="3657600"/>
            <a:ext cx="609600" cy="533400"/>
          </a:xfrm>
          <a:prstGeom prst="line">
            <a:avLst/>
          </a:prstGeom>
          <a:noFill/>
          <a:ln w="9525">
            <a:solidFill>
              <a:schemeClr val="tx1"/>
            </a:solidFill>
            <a:round/>
            <a:headEnd/>
            <a:tailEnd/>
          </a:ln>
        </p:spPr>
        <p:txBody>
          <a:bodyPr wrap="none" anchor="ctr"/>
          <a:lstStyle/>
          <a:p>
            <a:endParaRPr lang="en-US"/>
          </a:p>
        </p:txBody>
      </p:sp>
      <p:sp>
        <p:nvSpPr>
          <p:cNvPr id="33962" name="Line 176"/>
          <p:cNvSpPr>
            <a:spLocks noChangeShapeType="1"/>
          </p:cNvSpPr>
          <p:nvPr/>
        </p:nvSpPr>
        <p:spPr bwMode="auto">
          <a:xfrm flipV="1">
            <a:off x="2971800" y="4038600"/>
            <a:ext cx="76200" cy="76200"/>
          </a:xfrm>
          <a:prstGeom prst="line">
            <a:avLst/>
          </a:prstGeom>
          <a:noFill/>
          <a:ln w="9525">
            <a:solidFill>
              <a:schemeClr val="tx1"/>
            </a:solidFill>
            <a:round/>
            <a:headEnd/>
            <a:tailEnd/>
          </a:ln>
        </p:spPr>
        <p:txBody>
          <a:bodyPr wrap="none" anchor="ctr"/>
          <a:lstStyle/>
          <a:p>
            <a:endParaRPr lang="en-US"/>
          </a:p>
        </p:txBody>
      </p:sp>
      <p:sp>
        <p:nvSpPr>
          <p:cNvPr id="33963" name="Line 177"/>
          <p:cNvSpPr>
            <a:spLocks noChangeShapeType="1"/>
          </p:cNvSpPr>
          <p:nvPr/>
        </p:nvSpPr>
        <p:spPr bwMode="auto">
          <a:xfrm>
            <a:off x="3048000" y="4038600"/>
            <a:ext cx="76200" cy="0"/>
          </a:xfrm>
          <a:prstGeom prst="line">
            <a:avLst/>
          </a:prstGeom>
          <a:noFill/>
          <a:ln w="9525">
            <a:solidFill>
              <a:schemeClr val="tx1"/>
            </a:solidFill>
            <a:round/>
            <a:headEnd/>
            <a:tailEnd/>
          </a:ln>
        </p:spPr>
        <p:txBody>
          <a:bodyPr wrap="none" anchor="ctr"/>
          <a:lstStyle/>
          <a:p>
            <a:endParaRPr lang="en-US"/>
          </a:p>
        </p:txBody>
      </p:sp>
      <p:sp>
        <p:nvSpPr>
          <p:cNvPr id="33964" name="Line 178"/>
          <p:cNvSpPr>
            <a:spLocks noChangeShapeType="1"/>
          </p:cNvSpPr>
          <p:nvPr/>
        </p:nvSpPr>
        <p:spPr bwMode="auto">
          <a:xfrm>
            <a:off x="3276600" y="4267200"/>
            <a:ext cx="304800" cy="152400"/>
          </a:xfrm>
          <a:prstGeom prst="line">
            <a:avLst/>
          </a:prstGeom>
          <a:noFill/>
          <a:ln w="9525">
            <a:solidFill>
              <a:schemeClr val="tx1"/>
            </a:solidFill>
            <a:round/>
            <a:headEnd/>
            <a:tailEnd/>
          </a:ln>
        </p:spPr>
        <p:txBody>
          <a:bodyPr wrap="none" anchor="ctr"/>
          <a:lstStyle/>
          <a:p>
            <a:endParaRPr lang="en-US"/>
          </a:p>
        </p:txBody>
      </p:sp>
      <p:sp>
        <p:nvSpPr>
          <p:cNvPr id="33965" name="Line 179"/>
          <p:cNvSpPr>
            <a:spLocks noChangeShapeType="1"/>
          </p:cNvSpPr>
          <p:nvPr/>
        </p:nvSpPr>
        <p:spPr bwMode="auto">
          <a:xfrm flipH="1" flipV="1">
            <a:off x="3200400" y="4191000"/>
            <a:ext cx="76200" cy="76200"/>
          </a:xfrm>
          <a:prstGeom prst="line">
            <a:avLst/>
          </a:prstGeom>
          <a:noFill/>
          <a:ln w="9525">
            <a:solidFill>
              <a:schemeClr val="tx1"/>
            </a:solidFill>
            <a:round/>
            <a:headEnd/>
            <a:tailEnd/>
          </a:ln>
        </p:spPr>
        <p:txBody>
          <a:bodyPr wrap="none" anchor="ctr"/>
          <a:lstStyle/>
          <a:p>
            <a:endParaRPr lang="en-US"/>
          </a:p>
        </p:txBody>
      </p:sp>
      <p:sp>
        <p:nvSpPr>
          <p:cNvPr id="33966" name="Line 180"/>
          <p:cNvSpPr>
            <a:spLocks noChangeShapeType="1"/>
          </p:cNvSpPr>
          <p:nvPr/>
        </p:nvSpPr>
        <p:spPr bwMode="auto">
          <a:xfrm flipV="1">
            <a:off x="3581400" y="4419600"/>
            <a:ext cx="76200" cy="0"/>
          </a:xfrm>
          <a:prstGeom prst="line">
            <a:avLst/>
          </a:prstGeom>
          <a:noFill/>
          <a:ln w="9525">
            <a:solidFill>
              <a:schemeClr val="tx1"/>
            </a:solidFill>
            <a:round/>
            <a:headEnd/>
            <a:tailEnd/>
          </a:ln>
        </p:spPr>
        <p:txBody>
          <a:bodyPr wrap="none" anchor="ctr"/>
          <a:lstStyle/>
          <a:p>
            <a:endParaRPr lang="en-US"/>
          </a:p>
        </p:txBody>
      </p:sp>
      <p:sp>
        <p:nvSpPr>
          <p:cNvPr id="33967" name="Line 181"/>
          <p:cNvSpPr>
            <a:spLocks noChangeShapeType="1"/>
          </p:cNvSpPr>
          <p:nvPr/>
        </p:nvSpPr>
        <p:spPr bwMode="auto">
          <a:xfrm>
            <a:off x="3657600" y="4495800"/>
            <a:ext cx="152400" cy="76200"/>
          </a:xfrm>
          <a:prstGeom prst="line">
            <a:avLst/>
          </a:prstGeom>
          <a:noFill/>
          <a:ln w="9525">
            <a:solidFill>
              <a:schemeClr val="tx1"/>
            </a:solidFill>
            <a:round/>
            <a:headEnd/>
            <a:tailEnd/>
          </a:ln>
        </p:spPr>
        <p:txBody>
          <a:bodyPr wrap="none" anchor="ctr"/>
          <a:lstStyle/>
          <a:p>
            <a:endParaRPr lang="en-US"/>
          </a:p>
        </p:txBody>
      </p:sp>
      <p:sp>
        <p:nvSpPr>
          <p:cNvPr id="33968" name="Line 182"/>
          <p:cNvSpPr>
            <a:spLocks noChangeShapeType="1"/>
          </p:cNvSpPr>
          <p:nvPr/>
        </p:nvSpPr>
        <p:spPr bwMode="auto">
          <a:xfrm>
            <a:off x="3886200" y="4572000"/>
            <a:ext cx="0" cy="76200"/>
          </a:xfrm>
          <a:prstGeom prst="line">
            <a:avLst/>
          </a:prstGeom>
          <a:noFill/>
          <a:ln w="9525">
            <a:solidFill>
              <a:schemeClr val="tx1"/>
            </a:solidFill>
            <a:round/>
            <a:headEnd/>
            <a:tailEnd/>
          </a:ln>
        </p:spPr>
        <p:txBody>
          <a:bodyPr wrap="none" anchor="ctr"/>
          <a:lstStyle/>
          <a:p>
            <a:endParaRPr lang="en-US"/>
          </a:p>
        </p:txBody>
      </p:sp>
      <p:sp>
        <p:nvSpPr>
          <p:cNvPr id="33969" name="Line 183"/>
          <p:cNvSpPr>
            <a:spLocks noChangeShapeType="1"/>
          </p:cNvSpPr>
          <p:nvPr/>
        </p:nvSpPr>
        <p:spPr bwMode="auto">
          <a:xfrm flipV="1">
            <a:off x="8610600" y="4648200"/>
            <a:ext cx="0" cy="152400"/>
          </a:xfrm>
          <a:prstGeom prst="line">
            <a:avLst/>
          </a:prstGeom>
          <a:noFill/>
          <a:ln w="9525">
            <a:solidFill>
              <a:schemeClr val="tx1"/>
            </a:solidFill>
            <a:round/>
            <a:headEnd/>
            <a:tailEnd/>
          </a:ln>
        </p:spPr>
        <p:txBody>
          <a:bodyPr wrap="none" anchor="ctr"/>
          <a:lstStyle/>
          <a:p>
            <a:endParaRPr lang="en-US"/>
          </a:p>
        </p:txBody>
      </p:sp>
      <p:sp>
        <p:nvSpPr>
          <p:cNvPr id="33970" name="Line 184"/>
          <p:cNvSpPr>
            <a:spLocks noChangeShapeType="1"/>
          </p:cNvSpPr>
          <p:nvPr/>
        </p:nvSpPr>
        <p:spPr bwMode="auto">
          <a:xfrm flipH="1">
            <a:off x="8763000" y="4876800"/>
            <a:ext cx="76200" cy="0"/>
          </a:xfrm>
          <a:prstGeom prst="line">
            <a:avLst/>
          </a:prstGeom>
          <a:noFill/>
          <a:ln w="9525">
            <a:solidFill>
              <a:schemeClr val="tx1"/>
            </a:solidFill>
            <a:round/>
            <a:headEnd/>
            <a:tailEnd/>
          </a:ln>
        </p:spPr>
        <p:txBody>
          <a:bodyPr wrap="none" anchor="ctr"/>
          <a:lstStyle/>
          <a:p>
            <a:endParaRPr lang="en-US"/>
          </a:p>
        </p:txBody>
      </p:sp>
      <p:sp>
        <p:nvSpPr>
          <p:cNvPr id="33971" name="Line 185"/>
          <p:cNvSpPr>
            <a:spLocks noChangeShapeType="1"/>
          </p:cNvSpPr>
          <p:nvPr/>
        </p:nvSpPr>
        <p:spPr bwMode="auto">
          <a:xfrm flipH="1">
            <a:off x="8534400" y="4800600"/>
            <a:ext cx="76200" cy="152400"/>
          </a:xfrm>
          <a:prstGeom prst="line">
            <a:avLst/>
          </a:prstGeom>
          <a:noFill/>
          <a:ln w="9525">
            <a:solidFill>
              <a:schemeClr val="tx1"/>
            </a:solidFill>
            <a:round/>
            <a:headEnd/>
            <a:tailEnd/>
          </a:ln>
        </p:spPr>
        <p:txBody>
          <a:bodyPr wrap="none" anchor="ctr"/>
          <a:lstStyle/>
          <a:p>
            <a:endParaRPr lang="en-US"/>
          </a:p>
        </p:txBody>
      </p:sp>
      <p:sp>
        <p:nvSpPr>
          <p:cNvPr id="33972" name="Line 186"/>
          <p:cNvSpPr>
            <a:spLocks noChangeShapeType="1"/>
          </p:cNvSpPr>
          <p:nvPr/>
        </p:nvSpPr>
        <p:spPr bwMode="auto">
          <a:xfrm flipH="1">
            <a:off x="8458200" y="4953000"/>
            <a:ext cx="76200" cy="0"/>
          </a:xfrm>
          <a:prstGeom prst="line">
            <a:avLst/>
          </a:prstGeom>
          <a:noFill/>
          <a:ln w="9525">
            <a:solidFill>
              <a:schemeClr val="tx1"/>
            </a:solidFill>
            <a:round/>
            <a:headEnd/>
            <a:tailEnd/>
          </a:ln>
        </p:spPr>
        <p:txBody>
          <a:bodyPr wrap="none" anchor="ctr"/>
          <a:lstStyle/>
          <a:p>
            <a:endParaRPr lang="en-US"/>
          </a:p>
        </p:txBody>
      </p:sp>
      <p:sp>
        <p:nvSpPr>
          <p:cNvPr id="33973" name="Line 187"/>
          <p:cNvSpPr>
            <a:spLocks noChangeShapeType="1"/>
          </p:cNvSpPr>
          <p:nvPr/>
        </p:nvSpPr>
        <p:spPr bwMode="auto">
          <a:xfrm flipH="1" flipV="1">
            <a:off x="8229600" y="4800600"/>
            <a:ext cx="228600" cy="152400"/>
          </a:xfrm>
          <a:prstGeom prst="line">
            <a:avLst/>
          </a:prstGeom>
          <a:noFill/>
          <a:ln w="9525">
            <a:solidFill>
              <a:schemeClr val="tx1"/>
            </a:solidFill>
            <a:round/>
            <a:headEnd/>
            <a:tailEnd/>
          </a:ln>
        </p:spPr>
        <p:txBody>
          <a:bodyPr wrap="none" anchor="ctr"/>
          <a:lstStyle/>
          <a:p>
            <a:endParaRPr lang="en-US"/>
          </a:p>
        </p:txBody>
      </p:sp>
      <p:sp>
        <p:nvSpPr>
          <p:cNvPr id="33974" name="Line 188"/>
          <p:cNvSpPr>
            <a:spLocks noChangeShapeType="1"/>
          </p:cNvSpPr>
          <p:nvPr/>
        </p:nvSpPr>
        <p:spPr bwMode="auto">
          <a:xfrm flipH="1">
            <a:off x="8153400" y="4800600"/>
            <a:ext cx="76200" cy="152400"/>
          </a:xfrm>
          <a:prstGeom prst="line">
            <a:avLst/>
          </a:prstGeom>
          <a:noFill/>
          <a:ln w="9525">
            <a:solidFill>
              <a:schemeClr val="tx1"/>
            </a:solidFill>
            <a:round/>
            <a:headEnd/>
            <a:tailEnd/>
          </a:ln>
        </p:spPr>
        <p:txBody>
          <a:bodyPr wrap="none" anchor="ctr"/>
          <a:lstStyle/>
          <a:p>
            <a:endParaRPr lang="en-US"/>
          </a:p>
        </p:txBody>
      </p:sp>
      <p:sp>
        <p:nvSpPr>
          <p:cNvPr id="33975" name="Line 189"/>
          <p:cNvSpPr>
            <a:spLocks noChangeShapeType="1"/>
          </p:cNvSpPr>
          <p:nvPr/>
        </p:nvSpPr>
        <p:spPr bwMode="auto">
          <a:xfrm flipH="1" flipV="1">
            <a:off x="7848600" y="4876800"/>
            <a:ext cx="304800" cy="76200"/>
          </a:xfrm>
          <a:prstGeom prst="line">
            <a:avLst/>
          </a:prstGeom>
          <a:noFill/>
          <a:ln w="9525">
            <a:solidFill>
              <a:schemeClr val="tx1"/>
            </a:solidFill>
            <a:round/>
            <a:headEnd/>
            <a:tailEnd/>
          </a:ln>
        </p:spPr>
        <p:txBody>
          <a:bodyPr wrap="none" anchor="ctr"/>
          <a:lstStyle/>
          <a:p>
            <a:endParaRPr lang="en-US"/>
          </a:p>
        </p:txBody>
      </p:sp>
      <p:sp>
        <p:nvSpPr>
          <p:cNvPr id="33976" name="Line 190"/>
          <p:cNvSpPr>
            <a:spLocks noChangeShapeType="1"/>
          </p:cNvSpPr>
          <p:nvPr/>
        </p:nvSpPr>
        <p:spPr bwMode="auto">
          <a:xfrm flipV="1">
            <a:off x="7848600" y="4800600"/>
            <a:ext cx="76200" cy="76200"/>
          </a:xfrm>
          <a:prstGeom prst="line">
            <a:avLst/>
          </a:prstGeom>
          <a:noFill/>
          <a:ln w="9525">
            <a:solidFill>
              <a:schemeClr val="tx1"/>
            </a:solidFill>
            <a:round/>
            <a:headEnd/>
            <a:tailEnd/>
          </a:ln>
        </p:spPr>
        <p:txBody>
          <a:bodyPr wrap="none" anchor="ctr"/>
          <a:lstStyle/>
          <a:p>
            <a:endParaRPr lang="en-US"/>
          </a:p>
        </p:txBody>
      </p:sp>
      <p:sp>
        <p:nvSpPr>
          <p:cNvPr id="33977" name="Line 191"/>
          <p:cNvSpPr>
            <a:spLocks noChangeShapeType="1"/>
          </p:cNvSpPr>
          <p:nvPr/>
        </p:nvSpPr>
        <p:spPr bwMode="auto">
          <a:xfrm flipV="1">
            <a:off x="7924800" y="4648200"/>
            <a:ext cx="0" cy="152400"/>
          </a:xfrm>
          <a:prstGeom prst="line">
            <a:avLst/>
          </a:prstGeom>
          <a:noFill/>
          <a:ln w="9525">
            <a:solidFill>
              <a:schemeClr val="tx1"/>
            </a:solidFill>
            <a:round/>
            <a:headEnd/>
            <a:tailEnd/>
          </a:ln>
        </p:spPr>
        <p:txBody>
          <a:bodyPr wrap="none" anchor="ctr"/>
          <a:lstStyle/>
          <a:p>
            <a:endParaRPr lang="en-US"/>
          </a:p>
        </p:txBody>
      </p:sp>
      <p:sp>
        <p:nvSpPr>
          <p:cNvPr id="33978" name="Line 192"/>
          <p:cNvSpPr>
            <a:spLocks noChangeShapeType="1"/>
          </p:cNvSpPr>
          <p:nvPr/>
        </p:nvSpPr>
        <p:spPr bwMode="auto">
          <a:xfrm flipH="1">
            <a:off x="7772400" y="4648200"/>
            <a:ext cx="152400" cy="76200"/>
          </a:xfrm>
          <a:prstGeom prst="line">
            <a:avLst/>
          </a:prstGeom>
          <a:noFill/>
          <a:ln w="9525">
            <a:solidFill>
              <a:schemeClr val="tx1"/>
            </a:solidFill>
            <a:round/>
            <a:headEnd/>
            <a:tailEnd/>
          </a:ln>
        </p:spPr>
        <p:txBody>
          <a:bodyPr wrap="none" anchor="ctr"/>
          <a:lstStyle/>
          <a:p>
            <a:endParaRPr lang="en-US"/>
          </a:p>
        </p:txBody>
      </p:sp>
      <p:sp>
        <p:nvSpPr>
          <p:cNvPr id="33979" name="Line 193"/>
          <p:cNvSpPr>
            <a:spLocks noChangeShapeType="1"/>
          </p:cNvSpPr>
          <p:nvPr/>
        </p:nvSpPr>
        <p:spPr bwMode="auto">
          <a:xfrm flipH="1" flipV="1">
            <a:off x="7315200" y="4572000"/>
            <a:ext cx="228600" cy="76200"/>
          </a:xfrm>
          <a:prstGeom prst="line">
            <a:avLst/>
          </a:prstGeom>
          <a:noFill/>
          <a:ln w="9525">
            <a:solidFill>
              <a:schemeClr val="tx1"/>
            </a:solidFill>
            <a:round/>
            <a:headEnd/>
            <a:tailEnd/>
          </a:ln>
        </p:spPr>
        <p:txBody>
          <a:bodyPr wrap="none" anchor="ctr"/>
          <a:lstStyle/>
          <a:p>
            <a:endParaRPr lang="en-US"/>
          </a:p>
        </p:txBody>
      </p:sp>
      <p:sp>
        <p:nvSpPr>
          <p:cNvPr id="33980" name="Line 194"/>
          <p:cNvSpPr>
            <a:spLocks noChangeShapeType="1"/>
          </p:cNvSpPr>
          <p:nvPr/>
        </p:nvSpPr>
        <p:spPr bwMode="auto">
          <a:xfrm flipH="1">
            <a:off x="7086600" y="4572000"/>
            <a:ext cx="228600" cy="228600"/>
          </a:xfrm>
          <a:prstGeom prst="line">
            <a:avLst/>
          </a:prstGeom>
          <a:noFill/>
          <a:ln w="9525">
            <a:solidFill>
              <a:schemeClr val="tx1"/>
            </a:solidFill>
            <a:round/>
            <a:headEnd/>
            <a:tailEnd/>
          </a:ln>
        </p:spPr>
        <p:txBody>
          <a:bodyPr wrap="none" anchor="ctr"/>
          <a:lstStyle/>
          <a:p>
            <a:endParaRPr lang="en-US"/>
          </a:p>
        </p:txBody>
      </p:sp>
      <p:sp>
        <p:nvSpPr>
          <p:cNvPr id="33981" name="Line 195"/>
          <p:cNvSpPr>
            <a:spLocks noChangeShapeType="1"/>
          </p:cNvSpPr>
          <p:nvPr/>
        </p:nvSpPr>
        <p:spPr bwMode="auto">
          <a:xfrm flipH="1">
            <a:off x="6858000" y="4800600"/>
            <a:ext cx="228600" cy="76200"/>
          </a:xfrm>
          <a:prstGeom prst="line">
            <a:avLst/>
          </a:prstGeom>
          <a:noFill/>
          <a:ln w="9525">
            <a:solidFill>
              <a:schemeClr val="tx1"/>
            </a:solidFill>
            <a:round/>
            <a:headEnd/>
            <a:tailEnd/>
          </a:ln>
        </p:spPr>
        <p:txBody>
          <a:bodyPr wrap="none" anchor="ctr"/>
          <a:lstStyle/>
          <a:p>
            <a:endParaRPr lang="en-US"/>
          </a:p>
        </p:txBody>
      </p:sp>
      <p:sp>
        <p:nvSpPr>
          <p:cNvPr id="33982" name="Line 196"/>
          <p:cNvSpPr>
            <a:spLocks noChangeShapeType="1"/>
          </p:cNvSpPr>
          <p:nvPr/>
        </p:nvSpPr>
        <p:spPr bwMode="auto">
          <a:xfrm flipH="1">
            <a:off x="6629400" y="4876800"/>
            <a:ext cx="228600" cy="228600"/>
          </a:xfrm>
          <a:prstGeom prst="line">
            <a:avLst/>
          </a:prstGeom>
          <a:noFill/>
          <a:ln w="9525">
            <a:solidFill>
              <a:schemeClr val="tx1"/>
            </a:solidFill>
            <a:round/>
            <a:headEnd/>
            <a:tailEnd/>
          </a:ln>
        </p:spPr>
        <p:txBody>
          <a:bodyPr wrap="none" anchor="ctr"/>
          <a:lstStyle/>
          <a:p>
            <a:endParaRPr lang="en-US"/>
          </a:p>
        </p:txBody>
      </p:sp>
      <p:sp>
        <p:nvSpPr>
          <p:cNvPr id="33983" name="Line 197"/>
          <p:cNvSpPr>
            <a:spLocks noChangeShapeType="1"/>
          </p:cNvSpPr>
          <p:nvPr/>
        </p:nvSpPr>
        <p:spPr bwMode="auto">
          <a:xfrm flipH="1">
            <a:off x="6477000" y="5105400"/>
            <a:ext cx="152400" cy="76200"/>
          </a:xfrm>
          <a:prstGeom prst="line">
            <a:avLst/>
          </a:prstGeom>
          <a:noFill/>
          <a:ln w="9525">
            <a:solidFill>
              <a:schemeClr val="tx1"/>
            </a:solidFill>
            <a:round/>
            <a:headEnd/>
            <a:tailEnd/>
          </a:ln>
        </p:spPr>
        <p:txBody>
          <a:bodyPr wrap="none" anchor="ctr"/>
          <a:lstStyle/>
          <a:p>
            <a:endParaRPr lang="en-US"/>
          </a:p>
        </p:txBody>
      </p:sp>
      <p:sp>
        <p:nvSpPr>
          <p:cNvPr id="33984" name="Line 198"/>
          <p:cNvSpPr>
            <a:spLocks noChangeShapeType="1"/>
          </p:cNvSpPr>
          <p:nvPr/>
        </p:nvSpPr>
        <p:spPr bwMode="auto">
          <a:xfrm flipH="1">
            <a:off x="6324600" y="5181600"/>
            <a:ext cx="152400" cy="0"/>
          </a:xfrm>
          <a:prstGeom prst="line">
            <a:avLst/>
          </a:prstGeom>
          <a:noFill/>
          <a:ln w="9525">
            <a:solidFill>
              <a:schemeClr val="tx1"/>
            </a:solidFill>
            <a:round/>
            <a:headEnd/>
            <a:tailEnd/>
          </a:ln>
        </p:spPr>
        <p:txBody>
          <a:bodyPr wrap="none" anchor="ctr"/>
          <a:lstStyle/>
          <a:p>
            <a:endParaRPr lang="en-US"/>
          </a:p>
        </p:txBody>
      </p:sp>
      <p:sp>
        <p:nvSpPr>
          <p:cNvPr id="33985" name="Line 199"/>
          <p:cNvSpPr>
            <a:spLocks noChangeShapeType="1"/>
          </p:cNvSpPr>
          <p:nvPr/>
        </p:nvSpPr>
        <p:spPr bwMode="auto">
          <a:xfrm flipH="1" flipV="1">
            <a:off x="6248400" y="5105400"/>
            <a:ext cx="76200" cy="76200"/>
          </a:xfrm>
          <a:prstGeom prst="line">
            <a:avLst/>
          </a:prstGeom>
          <a:noFill/>
          <a:ln w="9525">
            <a:solidFill>
              <a:schemeClr val="tx1"/>
            </a:solidFill>
            <a:round/>
            <a:headEnd/>
            <a:tailEnd/>
          </a:ln>
        </p:spPr>
        <p:txBody>
          <a:bodyPr wrap="none" anchor="ctr"/>
          <a:lstStyle/>
          <a:p>
            <a:endParaRPr lang="en-US"/>
          </a:p>
        </p:txBody>
      </p:sp>
      <p:sp>
        <p:nvSpPr>
          <p:cNvPr id="33986" name="Line 200"/>
          <p:cNvSpPr>
            <a:spLocks noChangeShapeType="1"/>
          </p:cNvSpPr>
          <p:nvPr/>
        </p:nvSpPr>
        <p:spPr bwMode="auto">
          <a:xfrm flipH="1">
            <a:off x="5943600" y="5105400"/>
            <a:ext cx="304800" cy="0"/>
          </a:xfrm>
          <a:prstGeom prst="line">
            <a:avLst/>
          </a:prstGeom>
          <a:noFill/>
          <a:ln w="9525">
            <a:solidFill>
              <a:schemeClr val="tx1"/>
            </a:solidFill>
            <a:round/>
            <a:headEnd/>
            <a:tailEnd/>
          </a:ln>
        </p:spPr>
        <p:txBody>
          <a:bodyPr wrap="none" anchor="ctr"/>
          <a:lstStyle/>
          <a:p>
            <a:endParaRPr lang="en-US"/>
          </a:p>
        </p:txBody>
      </p:sp>
      <p:sp>
        <p:nvSpPr>
          <p:cNvPr id="33987" name="Line 201"/>
          <p:cNvSpPr>
            <a:spLocks noChangeShapeType="1"/>
          </p:cNvSpPr>
          <p:nvPr/>
        </p:nvSpPr>
        <p:spPr bwMode="auto">
          <a:xfrm flipV="1">
            <a:off x="5943600" y="5029200"/>
            <a:ext cx="76200" cy="76200"/>
          </a:xfrm>
          <a:prstGeom prst="line">
            <a:avLst/>
          </a:prstGeom>
          <a:noFill/>
          <a:ln w="9525">
            <a:solidFill>
              <a:schemeClr val="tx1"/>
            </a:solidFill>
            <a:round/>
            <a:headEnd/>
            <a:tailEnd/>
          </a:ln>
        </p:spPr>
        <p:txBody>
          <a:bodyPr wrap="none" anchor="ctr"/>
          <a:lstStyle/>
          <a:p>
            <a:endParaRPr lang="en-US"/>
          </a:p>
        </p:txBody>
      </p:sp>
      <p:sp>
        <p:nvSpPr>
          <p:cNvPr id="33988" name="Line 202"/>
          <p:cNvSpPr>
            <a:spLocks noChangeShapeType="1"/>
          </p:cNvSpPr>
          <p:nvPr/>
        </p:nvSpPr>
        <p:spPr bwMode="auto">
          <a:xfrm flipH="1" flipV="1">
            <a:off x="5791200" y="4953000"/>
            <a:ext cx="228600" cy="76200"/>
          </a:xfrm>
          <a:prstGeom prst="line">
            <a:avLst/>
          </a:prstGeom>
          <a:noFill/>
          <a:ln w="9525">
            <a:solidFill>
              <a:schemeClr val="tx1"/>
            </a:solidFill>
            <a:round/>
            <a:headEnd/>
            <a:tailEnd/>
          </a:ln>
        </p:spPr>
        <p:txBody>
          <a:bodyPr wrap="none" anchor="ctr"/>
          <a:lstStyle/>
          <a:p>
            <a:endParaRPr lang="en-US"/>
          </a:p>
        </p:txBody>
      </p:sp>
      <p:sp>
        <p:nvSpPr>
          <p:cNvPr id="33989" name="Line 203"/>
          <p:cNvSpPr>
            <a:spLocks noChangeShapeType="1"/>
          </p:cNvSpPr>
          <p:nvPr/>
        </p:nvSpPr>
        <p:spPr bwMode="auto">
          <a:xfrm flipH="1">
            <a:off x="5562600" y="5029200"/>
            <a:ext cx="76200" cy="152400"/>
          </a:xfrm>
          <a:prstGeom prst="line">
            <a:avLst/>
          </a:prstGeom>
          <a:noFill/>
          <a:ln w="9525">
            <a:solidFill>
              <a:schemeClr val="tx1"/>
            </a:solidFill>
            <a:round/>
            <a:headEnd/>
            <a:tailEnd/>
          </a:ln>
        </p:spPr>
        <p:txBody>
          <a:bodyPr wrap="none" anchor="ctr"/>
          <a:lstStyle/>
          <a:p>
            <a:endParaRPr lang="en-US"/>
          </a:p>
        </p:txBody>
      </p:sp>
      <p:sp>
        <p:nvSpPr>
          <p:cNvPr id="33990" name="Line 204"/>
          <p:cNvSpPr>
            <a:spLocks noChangeShapeType="1"/>
          </p:cNvSpPr>
          <p:nvPr/>
        </p:nvSpPr>
        <p:spPr bwMode="auto">
          <a:xfrm flipH="1">
            <a:off x="5410200" y="5181600"/>
            <a:ext cx="152400" cy="152400"/>
          </a:xfrm>
          <a:prstGeom prst="line">
            <a:avLst/>
          </a:prstGeom>
          <a:noFill/>
          <a:ln w="9525">
            <a:solidFill>
              <a:schemeClr val="tx1"/>
            </a:solidFill>
            <a:round/>
            <a:headEnd/>
            <a:tailEnd/>
          </a:ln>
        </p:spPr>
        <p:txBody>
          <a:bodyPr wrap="none" anchor="ctr"/>
          <a:lstStyle/>
          <a:p>
            <a:endParaRPr lang="en-US"/>
          </a:p>
        </p:txBody>
      </p:sp>
      <p:sp>
        <p:nvSpPr>
          <p:cNvPr id="33991" name="Line 205"/>
          <p:cNvSpPr>
            <a:spLocks noChangeShapeType="1"/>
          </p:cNvSpPr>
          <p:nvPr/>
        </p:nvSpPr>
        <p:spPr bwMode="auto">
          <a:xfrm flipV="1">
            <a:off x="5410200" y="5105400"/>
            <a:ext cx="0" cy="228600"/>
          </a:xfrm>
          <a:prstGeom prst="line">
            <a:avLst/>
          </a:prstGeom>
          <a:noFill/>
          <a:ln w="9525">
            <a:solidFill>
              <a:schemeClr val="tx1"/>
            </a:solidFill>
            <a:round/>
            <a:headEnd/>
            <a:tailEnd/>
          </a:ln>
        </p:spPr>
        <p:txBody>
          <a:bodyPr wrap="none" anchor="ctr"/>
          <a:lstStyle/>
          <a:p>
            <a:endParaRPr lang="en-US"/>
          </a:p>
        </p:txBody>
      </p:sp>
      <p:sp>
        <p:nvSpPr>
          <p:cNvPr id="33992" name="Line 206"/>
          <p:cNvSpPr>
            <a:spLocks noChangeShapeType="1"/>
          </p:cNvSpPr>
          <p:nvPr/>
        </p:nvSpPr>
        <p:spPr bwMode="auto">
          <a:xfrm flipH="1" flipV="1">
            <a:off x="5334000" y="5029200"/>
            <a:ext cx="76200" cy="76200"/>
          </a:xfrm>
          <a:prstGeom prst="line">
            <a:avLst/>
          </a:prstGeom>
          <a:noFill/>
          <a:ln w="9525">
            <a:solidFill>
              <a:schemeClr val="tx1"/>
            </a:solidFill>
            <a:round/>
            <a:headEnd/>
            <a:tailEnd/>
          </a:ln>
        </p:spPr>
        <p:txBody>
          <a:bodyPr wrap="none" anchor="ctr"/>
          <a:lstStyle/>
          <a:p>
            <a:endParaRPr lang="en-US"/>
          </a:p>
        </p:txBody>
      </p:sp>
      <p:sp>
        <p:nvSpPr>
          <p:cNvPr id="33993" name="Line 207"/>
          <p:cNvSpPr>
            <a:spLocks noChangeShapeType="1"/>
          </p:cNvSpPr>
          <p:nvPr/>
        </p:nvSpPr>
        <p:spPr bwMode="auto">
          <a:xfrm flipH="1">
            <a:off x="5181600" y="5029200"/>
            <a:ext cx="152400" cy="76200"/>
          </a:xfrm>
          <a:prstGeom prst="line">
            <a:avLst/>
          </a:prstGeom>
          <a:noFill/>
          <a:ln w="9525">
            <a:solidFill>
              <a:schemeClr val="tx1"/>
            </a:solidFill>
            <a:round/>
            <a:headEnd/>
            <a:tailEnd/>
          </a:ln>
        </p:spPr>
        <p:txBody>
          <a:bodyPr wrap="none" anchor="ctr"/>
          <a:lstStyle/>
          <a:p>
            <a:endParaRPr lang="en-US"/>
          </a:p>
        </p:txBody>
      </p:sp>
      <p:sp>
        <p:nvSpPr>
          <p:cNvPr id="33994" name="Line 208"/>
          <p:cNvSpPr>
            <a:spLocks noChangeShapeType="1"/>
          </p:cNvSpPr>
          <p:nvPr/>
        </p:nvSpPr>
        <p:spPr bwMode="auto">
          <a:xfrm flipH="1">
            <a:off x="4953000" y="5105400"/>
            <a:ext cx="228600" cy="76200"/>
          </a:xfrm>
          <a:prstGeom prst="line">
            <a:avLst/>
          </a:prstGeom>
          <a:noFill/>
          <a:ln w="9525">
            <a:solidFill>
              <a:schemeClr val="tx1"/>
            </a:solidFill>
            <a:round/>
            <a:headEnd/>
            <a:tailEnd/>
          </a:ln>
        </p:spPr>
        <p:txBody>
          <a:bodyPr wrap="none" anchor="ctr"/>
          <a:lstStyle/>
          <a:p>
            <a:endParaRPr lang="en-US"/>
          </a:p>
        </p:txBody>
      </p:sp>
      <p:sp>
        <p:nvSpPr>
          <p:cNvPr id="33995" name="Line 209"/>
          <p:cNvSpPr>
            <a:spLocks noChangeShapeType="1"/>
          </p:cNvSpPr>
          <p:nvPr/>
        </p:nvSpPr>
        <p:spPr bwMode="auto">
          <a:xfrm flipH="1" flipV="1">
            <a:off x="4724400" y="5029200"/>
            <a:ext cx="228600" cy="152400"/>
          </a:xfrm>
          <a:prstGeom prst="line">
            <a:avLst/>
          </a:prstGeom>
          <a:noFill/>
          <a:ln w="9525">
            <a:solidFill>
              <a:schemeClr val="tx1"/>
            </a:solidFill>
            <a:round/>
            <a:headEnd/>
            <a:tailEnd/>
          </a:ln>
        </p:spPr>
        <p:txBody>
          <a:bodyPr wrap="none" anchor="ctr"/>
          <a:lstStyle/>
          <a:p>
            <a:endParaRPr lang="en-US"/>
          </a:p>
        </p:txBody>
      </p:sp>
      <p:sp>
        <p:nvSpPr>
          <p:cNvPr id="33996" name="Line 210"/>
          <p:cNvSpPr>
            <a:spLocks noChangeShapeType="1"/>
          </p:cNvSpPr>
          <p:nvPr/>
        </p:nvSpPr>
        <p:spPr bwMode="auto">
          <a:xfrm flipH="1">
            <a:off x="8153400" y="2743200"/>
            <a:ext cx="152400" cy="76200"/>
          </a:xfrm>
          <a:prstGeom prst="line">
            <a:avLst/>
          </a:prstGeom>
          <a:noFill/>
          <a:ln w="9525">
            <a:solidFill>
              <a:schemeClr val="tx1"/>
            </a:solidFill>
            <a:round/>
            <a:headEnd/>
            <a:tailEnd/>
          </a:ln>
        </p:spPr>
        <p:txBody>
          <a:bodyPr wrap="none" anchor="ctr"/>
          <a:lstStyle/>
          <a:p>
            <a:endParaRPr lang="en-US"/>
          </a:p>
        </p:txBody>
      </p:sp>
      <p:sp>
        <p:nvSpPr>
          <p:cNvPr id="33997" name="Line 211"/>
          <p:cNvSpPr>
            <a:spLocks noChangeShapeType="1"/>
          </p:cNvSpPr>
          <p:nvPr/>
        </p:nvSpPr>
        <p:spPr bwMode="auto">
          <a:xfrm flipH="1">
            <a:off x="8077200" y="2819400"/>
            <a:ext cx="76200" cy="0"/>
          </a:xfrm>
          <a:prstGeom prst="line">
            <a:avLst/>
          </a:prstGeom>
          <a:noFill/>
          <a:ln w="9525">
            <a:solidFill>
              <a:schemeClr val="tx1"/>
            </a:solidFill>
            <a:round/>
            <a:headEnd/>
            <a:tailEnd/>
          </a:ln>
        </p:spPr>
        <p:txBody>
          <a:bodyPr wrap="none" anchor="ctr"/>
          <a:lstStyle/>
          <a:p>
            <a:endParaRPr lang="en-US"/>
          </a:p>
        </p:txBody>
      </p:sp>
      <p:sp>
        <p:nvSpPr>
          <p:cNvPr id="33998" name="Line 212"/>
          <p:cNvSpPr>
            <a:spLocks noChangeShapeType="1"/>
          </p:cNvSpPr>
          <p:nvPr/>
        </p:nvSpPr>
        <p:spPr bwMode="auto">
          <a:xfrm>
            <a:off x="8077200" y="2819400"/>
            <a:ext cx="0" cy="76200"/>
          </a:xfrm>
          <a:prstGeom prst="line">
            <a:avLst/>
          </a:prstGeom>
          <a:noFill/>
          <a:ln w="9525">
            <a:solidFill>
              <a:schemeClr val="tx1"/>
            </a:solidFill>
            <a:round/>
            <a:headEnd/>
            <a:tailEnd/>
          </a:ln>
        </p:spPr>
        <p:txBody>
          <a:bodyPr wrap="none" anchor="ctr"/>
          <a:lstStyle/>
          <a:p>
            <a:endParaRPr lang="en-US"/>
          </a:p>
        </p:txBody>
      </p:sp>
      <p:sp>
        <p:nvSpPr>
          <p:cNvPr id="33999" name="Line 213"/>
          <p:cNvSpPr>
            <a:spLocks noChangeShapeType="1"/>
          </p:cNvSpPr>
          <p:nvPr/>
        </p:nvSpPr>
        <p:spPr bwMode="auto">
          <a:xfrm>
            <a:off x="8077200" y="2895600"/>
            <a:ext cx="76200" cy="76200"/>
          </a:xfrm>
          <a:prstGeom prst="line">
            <a:avLst/>
          </a:prstGeom>
          <a:noFill/>
          <a:ln w="9525">
            <a:solidFill>
              <a:schemeClr val="tx1"/>
            </a:solidFill>
            <a:round/>
            <a:headEnd/>
            <a:tailEnd/>
          </a:ln>
        </p:spPr>
        <p:txBody>
          <a:bodyPr wrap="none" anchor="ctr"/>
          <a:lstStyle/>
          <a:p>
            <a:endParaRPr lang="en-US"/>
          </a:p>
        </p:txBody>
      </p:sp>
      <p:sp>
        <p:nvSpPr>
          <p:cNvPr id="34000" name="Line 214"/>
          <p:cNvSpPr>
            <a:spLocks noChangeShapeType="1"/>
          </p:cNvSpPr>
          <p:nvPr/>
        </p:nvSpPr>
        <p:spPr bwMode="auto">
          <a:xfrm flipH="1">
            <a:off x="8077200" y="2971800"/>
            <a:ext cx="76200" cy="152400"/>
          </a:xfrm>
          <a:prstGeom prst="line">
            <a:avLst/>
          </a:prstGeom>
          <a:noFill/>
          <a:ln w="9525">
            <a:solidFill>
              <a:schemeClr val="tx1"/>
            </a:solidFill>
            <a:round/>
            <a:headEnd/>
            <a:tailEnd/>
          </a:ln>
        </p:spPr>
        <p:txBody>
          <a:bodyPr wrap="none" anchor="ctr"/>
          <a:lstStyle/>
          <a:p>
            <a:endParaRPr lang="en-US"/>
          </a:p>
        </p:txBody>
      </p:sp>
      <p:sp>
        <p:nvSpPr>
          <p:cNvPr id="34001" name="Line 215"/>
          <p:cNvSpPr>
            <a:spLocks noChangeShapeType="1"/>
          </p:cNvSpPr>
          <p:nvPr/>
        </p:nvSpPr>
        <p:spPr bwMode="auto">
          <a:xfrm>
            <a:off x="8077200" y="3124200"/>
            <a:ext cx="76200" cy="152400"/>
          </a:xfrm>
          <a:prstGeom prst="line">
            <a:avLst/>
          </a:prstGeom>
          <a:noFill/>
          <a:ln w="9525">
            <a:solidFill>
              <a:schemeClr val="tx1"/>
            </a:solidFill>
            <a:round/>
            <a:headEnd/>
            <a:tailEnd/>
          </a:ln>
        </p:spPr>
        <p:txBody>
          <a:bodyPr wrap="none" anchor="ctr"/>
          <a:lstStyle/>
          <a:p>
            <a:endParaRPr lang="en-US"/>
          </a:p>
        </p:txBody>
      </p:sp>
      <p:sp>
        <p:nvSpPr>
          <p:cNvPr id="34002" name="Line 216"/>
          <p:cNvSpPr>
            <a:spLocks noChangeShapeType="1"/>
          </p:cNvSpPr>
          <p:nvPr/>
        </p:nvSpPr>
        <p:spPr bwMode="auto">
          <a:xfrm>
            <a:off x="8458200" y="2971800"/>
            <a:ext cx="76200" cy="76200"/>
          </a:xfrm>
          <a:prstGeom prst="line">
            <a:avLst/>
          </a:prstGeom>
          <a:noFill/>
          <a:ln w="9525">
            <a:solidFill>
              <a:schemeClr val="tx1"/>
            </a:solidFill>
            <a:round/>
            <a:headEnd/>
            <a:tailEnd/>
          </a:ln>
        </p:spPr>
        <p:txBody>
          <a:bodyPr wrap="none" anchor="ctr"/>
          <a:lstStyle/>
          <a:p>
            <a:endParaRPr lang="en-US"/>
          </a:p>
        </p:txBody>
      </p:sp>
      <p:sp>
        <p:nvSpPr>
          <p:cNvPr id="34003" name="Line 217"/>
          <p:cNvSpPr>
            <a:spLocks noChangeShapeType="1"/>
          </p:cNvSpPr>
          <p:nvPr/>
        </p:nvSpPr>
        <p:spPr bwMode="auto">
          <a:xfrm>
            <a:off x="8534400" y="3048000"/>
            <a:ext cx="152400" cy="76200"/>
          </a:xfrm>
          <a:prstGeom prst="line">
            <a:avLst/>
          </a:prstGeom>
          <a:noFill/>
          <a:ln w="9525">
            <a:solidFill>
              <a:schemeClr val="tx1"/>
            </a:solidFill>
            <a:round/>
            <a:headEnd/>
            <a:tailEnd/>
          </a:ln>
        </p:spPr>
        <p:txBody>
          <a:bodyPr wrap="none" anchor="ctr"/>
          <a:lstStyle/>
          <a:p>
            <a:endParaRPr lang="en-US"/>
          </a:p>
        </p:txBody>
      </p:sp>
      <p:sp>
        <p:nvSpPr>
          <p:cNvPr id="34004" name="Line 218"/>
          <p:cNvSpPr>
            <a:spLocks noChangeShapeType="1"/>
          </p:cNvSpPr>
          <p:nvPr/>
        </p:nvSpPr>
        <p:spPr bwMode="auto">
          <a:xfrm flipH="1">
            <a:off x="9220200" y="2971800"/>
            <a:ext cx="76200" cy="76200"/>
          </a:xfrm>
          <a:prstGeom prst="line">
            <a:avLst/>
          </a:prstGeom>
          <a:noFill/>
          <a:ln w="9525">
            <a:solidFill>
              <a:schemeClr val="tx1"/>
            </a:solidFill>
            <a:round/>
            <a:headEnd/>
            <a:tailEnd/>
          </a:ln>
        </p:spPr>
        <p:txBody>
          <a:bodyPr wrap="none" anchor="ctr"/>
          <a:lstStyle/>
          <a:p>
            <a:endParaRPr lang="en-US"/>
          </a:p>
        </p:txBody>
      </p:sp>
      <p:sp>
        <p:nvSpPr>
          <p:cNvPr id="34005" name="Line 219"/>
          <p:cNvSpPr>
            <a:spLocks noChangeShapeType="1"/>
          </p:cNvSpPr>
          <p:nvPr/>
        </p:nvSpPr>
        <p:spPr bwMode="auto">
          <a:xfrm>
            <a:off x="9220200" y="3048000"/>
            <a:ext cx="0" cy="76200"/>
          </a:xfrm>
          <a:prstGeom prst="line">
            <a:avLst/>
          </a:prstGeom>
          <a:noFill/>
          <a:ln w="9525">
            <a:solidFill>
              <a:schemeClr val="tx1"/>
            </a:solidFill>
            <a:round/>
            <a:headEnd/>
            <a:tailEnd/>
          </a:ln>
        </p:spPr>
        <p:txBody>
          <a:bodyPr wrap="none" anchor="ctr"/>
          <a:lstStyle/>
          <a:p>
            <a:endParaRPr lang="en-US"/>
          </a:p>
        </p:txBody>
      </p:sp>
      <p:sp>
        <p:nvSpPr>
          <p:cNvPr id="34006" name="Line 220"/>
          <p:cNvSpPr>
            <a:spLocks noChangeShapeType="1"/>
          </p:cNvSpPr>
          <p:nvPr/>
        </p:nvSpPr>
        <p:spPr bwMode="auto">
          <a:xfrm>
            <a:off x="9220200" y="3124200"/>
            <a:ext cx="0" cy="76200"/>
          </a:xfrm>
          <a:prstGeom prst="line">
            <a:avLst/>
          </a:prstGeom>
          <a:noFill/>
          <a:ln w="9525">
            <a:solidFill>
              <a:schemeClr val="tx1"/>
            </a:solidFill>
            <a:round/>
            <a:headEnd/>
            <a:tailEnd/>
          </a:ln>
        </p:spPr>
        <p:txBody>
          <a:bodyPr wrap="none" anchor="ctr"/>
          <a:lstStyle/>
          <a:p>
            <a:endParaRPr lang="en-US"/>
          </a:p>
        </p:txBody>
      </p:sp>
      <p:sp>
        <p:nvSpPr>
          <p:cNvPr id="34007" name="Line 221"/>
          <p:cNvSpPr>
            <a:spLocks noChangeShapeType="1"/>
          </p:cNvSpPr>
          <p:nvPr/>
        </p:nvSpPr>
        <p:spPr bwMode="auto">
          <a:xfrm flipH="1">
            <a:off x="9144000" y="3200400"/>
            <a:ext cx="76200" cy="0"/>
          </a:xfrm>
          <a:prstGeom prst="line">
            <a:avLst/>
          </a:prstGeom>
          <a:noFill/>
          <a:ln w="9525">
            <a:solidFill>
              <a:schemeClr val="tx1"/>
            </a:solidFill>
            <a:round/>
            <a:headEnd/>
            <a:tailEnd/>
          </a:ln>
        </p:spPr>
        <p:txBody>
          <a:bodyPr wrap="none" anchor="ctr"/>
          <a:lstStyle/>
          <a:p>
            <a:endParaRPr lang="en-US"/>
          </a:p>
        </p:txBody>
      </p:sp>
      <p:sp>
        <p:nvSpPr>
          <p:cNvPr id="34008" name="Line 222"/>
          <p:cNvSpPr>
            <a:spLocks noChangeShapeType="1"/>
          </p:cNvSpPr>
          <p:nvPr/>
        </p:nvSpPr>
        <p:spPr bwMode="auto">
          <a:xfrm flipH="1">
            <a:off x="9067800" y="3200400"/>
            <a:ext cx="76200" cy="76200"/>
          </a:xfrm>
          <a:prstGeom prst="line">
            <a:avLst/>
          </a:prstGeom>
          <a:noFill/>
          <a:ln w="9525">
            <a:solidFill>
              <a:schemeClr val="tx1"/>
            </a:solidFill>
            <a:round/>
            <a:headEnd/>
            <a:tailEnd/>
          </a:ln>
        </p:spPr>
        <p:txBody>
          <a:bodyPr wrap="none" anchor="ctr"/>
          <a:lstStyle/>
          <a:p>
            <a:endParaRPr lang="en-US"/>
          </a:p>
        </p:txBody>
      </p:sp>
      <p:sp>
        <p:nvSpPr>
          <p:cNvPr id="34009" name="Line 223"/>
          <p:cNvSpPr>
            <a:spLocks noChangeShapeType="1"/>
          </p:cNvSpPr>
          <p:nvPr/>
        </p:nvSpPr>
        <p:spPr bwMode="auto">
          <a:xfrm flipV="1">
            <a:off x="9067800" y="3200400"/>
            <a:ext cx="0" cy="76200"/>
          </a:xfrm>
          <a:prstGeom prst="line">
            <a:avLst/>
          </a:prstGeom>
          <a:noFill/>
          <a:ln w="9525">
            <a:solidFill>
              <a:schemeClr val="tx1"/>
            </a:solidFill>
            <a:round/>
            <a:headEnd/>
            <a:tailEnd/>
          </a:ln>
        </p:spPr>
        <p:txBody>
          <a:bodyPr wrap="none" anchor="ctr"/>
          <a:lstStyle/>
          <a:p>
            <a:endParaRPr lang="en-US"/>
          </a:p>
        </p:txBody>
      </p:sp>
      <p:sp>
        <p:nvSpPr>
          <p:cNvPr id="34010" name="Line 224"/>
          <p:cNvSpPr>
            <a:spLocks noChangeShapeType="1"/>
          </p:cNvSpPr>
          <p:nvPr/>
        </p:nvSpPr>
        <p:spPr bwMode="auto">
          <a:xfrm flipH="1">
            <a:off x="8991600" y="3200400"/>
            <a:ext cx="76200" cy="0"/>
          </a:xfrm>
          <a:prstGeom prst="line">
            <a:avLst/>
          </a:prstGeom>
          <a:noFill/>
          <a:ln w="9525">
            <a:solidFill>
              <a:schemeClr val="tx1"/>
            </a:solidFill>
            <a:round/>
            <a:headEnd/>
            <a:tailEnd/>
          </a:ln>
        </p:spPr>
        <p:txBody>
          <a:bodyPr wrap="none" anchor="ctr"/>
          <a:lstStyle/>
          <a:p>
            <a:endParaRPr lang="en-US"/>
          </a:p>
        </p:txBody>
      </p:sp>
      <p:sp>
        <p:nvSpPr>
          <p:cNvPr id="34011" name="Line 225"/>
          <p:cNvSpPr>
            <a:spLocks noChangeShapeType="1"/>
          </p:cNvSpPr>
          <p:nvPr/>
        </p:nvSpPr>
        <p:spPr bwMode="auto">
          <a:xfrm flipH="1" flipV="1">
            <a:off x="8915400" y="3124200"/>
            <a:ext cx="76200" cy="76200"/>
          </a:xfrm>
          <a:prstGeom prst="line">
            <a:avLst/>
          </a:prstGeom>
          <a:noFill/>
          <a:ln w="9525">
            <a:solidFill>
              <a:schemeClr val="tx1"/>
            </a:solidFill>
            <a:round/>
            <a:headEnd/>
            <a:tailEnd/>
          </a:ln>
        </p:spPr>
        <p:txBody>
          <a:bodyPr wrap="none" anchor="ctr"/>
          <a:lstStyle/>
          <a:p>
            <a:endParaRPr lang="en-US"/>
          </a:p>
        </p:txBody>
      </p:sp>
      <p:sp>
        <p:nvSpPr>
          <p:cNvPr id="34012" name="Line 226"/>
          <p:cNvSpPr>
            <a:spLocks noChangeShapeType="1"/>
          </p:cNvSpPr>
          <p:nvPr/>
        </p:nvSpPr>
        <p:spPr bwMode="auto">
          <a:xfrm flipH="1" flipV="1">
            <a:off x="8839200" y="3048000"/>
            <a:ext cx="76200" cy="76200"/>
          </a:xfrm>
          <a:prstGeom prst="line">
            <a:avLst/>
          </a:prstGeom>
          <a:noFill/>
          <a:ln w="9525">
            <a:solidFill>
              <a:schemeClr val="tx1"/>
            </a:solidFill>
            <a:round/>
            <a:headEnd/>
            <a:tailEnd/>
          </a:ln>
        </p:spPr>
        <p:txBody>
          <a:bodyPr wrap="none" anchor="ctr"/>
          <a:lstStyle/>
          <a:p>
            <a:endParaRPr lang="en-US"/>
          </a:p>
        </p:txBody>
      </p:sp>
      <p:sp>
        <p:nvSpPr>
          <p:cNvPr id="34013" name="Line 227"/>
          <p:cNvSpPr>
            <a:spLocks noChangeShapeType="1"/>
          </p:cNvSpPr>
          <p:nvPr/>
        </p:nvSpPr>
        <p:spPr bwMode="auto">
          <a:xfrm flipH="1">
            <a:off x="8763000" y="3048000"/>
            <a:ext cx="76200" cy="76200"/>
          </a:xfrm>
          <a:prstGeom prst="line">
            <a:avLst/>
          </a:prstGeom>
          <a:noFill/>
          <a:ln w="9525">
            <a:solidFill>
              <a:schemeClr val="tx1"/>
            </a:solidFill>
            <a:round/>
            <a:headEnd/>
            <a:tailEnd/>
          </a:ln>
        </p:spPr>
        <p:txBody>
          <a:bodyPr wrap="none" anchor="ctr"/>
          <a:lstStyle/>
          <a:p>
            <a:endParaRPr lang="en-US"/>
          </a:p>
        </p:txBody>
      </p:sp>
      <p:sp>
        <p:nvSpPr>
          <p:cNvPr id="34014" name="Line 228"/>
          <p:cNvSpPr>
            <a:spLocks noChangeShapeType="1"/>
          </p:cNvSpPr>
          <p:nvPr/>
        </p:nvSpPr>
        <p:spPr bwMode="auto">
          <a:xfrm flipH="1">
            <a:off x="8686800" y="3124200"/>
            <a:ext cx="76200" cy="0"/>
          </a:xfrm>
          <a:prstGeom prst="line">
            <a:avLst/>
          </a:prstGeom>
          <a:noFill/>
          <a:ln w="9525">
            <a:solidFill>
              <a:schemeClr val="tx1"/>
            </a:solidFill>
            <a:round/>
            <a:headEnd/>
            <a:tailEnd/>
          </a:ln>
        </p:spPr>
        <p:txBody>
          <a:bodyPr wrap="none" anchor="ctr"/>
          <a:lstStyle/>
          <a:p>
            <a:endParaRPr lang="en-US"/>
          </a:p>
        </p:txBody>
      </p:sp>
      <p:sp>
        <p:nvSpPr>
          <p:cNvPr id="34015" name="Line 229"/>
          <p:cNvSpPr>
            <a:spLocks noChangeShapeType="1"/>
          </p:cNvSpPr>
          <p:nvPr/>
        </p:nvSpPr>
        <p:spPr bwMode="auto">
          <a:xfrm>
            <a:off x="8382000" y="2819400"/>
            <a:ext cx="76200" cy="76200"/>
          </a:xfrm>
          <a:prstGeom prst="line">
            <a:avLst/>
          </a:prstGeom>
          <a:noFill/>
          <a:ln w="9525">
            <a:solidFill>
              <a:schemeClr val="tx1"/>
            </a:solidFill>
            <a:round/>
            <a:headEnd/>
            <a:tailEnd/>
          </a:ln>
        </p:spPr>
        <p:txBody>
          <a:bodyPr wrap="none" anchor="ctr"/>
          <a:lstStyle/>
          <a:p>
            <a:endParaRPr lang="en-US"/>
          </a:p>
        </p:txBody>
      </p:sp>
      <p:sp>
        <p:nvSpPr>
          <p:cNvPr id="34016" name="Line 230"/>
          <p:cNvSpPr>
            <a:spLocks noChangeShapeType="1"/>
          </p:cNvSpPr>
          <p:nvPr/>
        </p:nvSpPr>
        <p:spPr bwMode="auto">
          <a:xfrm>
            <a:off x="8458200" y="2895600"/>
            <a:ext cx="0" cy="76200"/>
          </a:xfrm>
          <a:prstGeom prst="line">
            <a:avLst/>
          </a:prstGeom>
          <a:noFill/>
          <a:ln w="9525">
            <a:solidFill>
              <a:schemeClr val="tx1"/>
            </a:solidFill>
            <a:round/>
            <a:headEnd/>
            <a:tailEnd/>
          </a:ln>
        </p:spPr>
        <p:txBody>
          <a:bodyPr wrap="none" anchor="ctr"/>
          <a:lstStyle/>
          <a:p>
            <a:endParaRPr lang="en-US"/>
          </a:p>
        </p:txBody>
      </p:sp>
      <p:sp>
        <p:nvSpPr>
          <p:cNvPr id="34017" name="Line 232"/>
          <p:cNvSpPr>
            <a:spLocks noChangeShapeType="1"/>
          </p:cNvSpPr>
          <p:nvPr/>
        </p:nvSpPr>
        <p:spPr bwMode="auto">
          <a:xfrm flipV="1">
            <a:off x="9448800" y="2895600"/>
            <a:ext cx="76200" cy="76200"/>
          </a:xfrm>
          <a:prstGeom prst="line">
            <a:avLst/>
          </a:prstGeom>
          <a:noFill/>
          <a:ln w="9525">
            <a:solidFill>
              <a:schemeClr val="tx1"/>
            </a:solidFill>
            <a:round/>
            <a:headEnd/>
            <a:tailEnd/>
          </a:ln>
        </p:spPr>
        <p:txBody>
          <a:bodyPr wrap="none" anchor="ctr"/>
          <a:lstStyle/>
          <a:p>
            <a:endParaRPr lang="en-US"/>
          </a:p>
        </p:txBody>
      </p:sp>
      <p:sp>
        <p:nvSpPr>
          <p:cNvPr id="34018" name="Line 233"/>
          <p:cNvSpPr>
            <a:spLocks noChangeShapeType="1"/>
          </p:cNvSpPr>
          <p:nvPr/>
        </p:nvSpPr>
        <p:spPr bwMode="auto">
          <a:xfrm flipH="1" flipV="1">
            <a:off x="9372600" y="2743200"/>
            <a:ext cx="152400" cy="152400"/>
          </a:xfrm>
          <a:prstGeom prst="line">
            <a:avLst/>
          </a:prstGeom>
          <a:noFill/>
          <a:ln w="9525">
            <a:solidFill>
              <a:schemeClr val="tx1"/>
            </a:solidFill>
            <a:round/>
            <a:headEnd/>
            <a:tailEnd/>
          </a:ln>
        </p:spPr>
        <p:txBody>
          <a:bodyPr wrap="none" anchor="ctr"/>
          <a:lstStyle/>
          <a:p>
            <a:endParaRPr lang="en-US"/>
          </a:p>
        </p:txBody>
      </p:sp>
      <p:sp>
        <p:nvSpPr>
          <p:cNvPr id="34019" name="Line 234"/>
          <p:cNvSpPr>
            <a:spLocks noChangeShapeType="1"/>
          </p:cNvSpPr>
          <p:nvPr/>
        </p:nvSpPr>
        <p:spPr bwMode="auto">
          <a:xfrm flipH="1">
            <a:off x="9144000" y="2743200"/>
            <a:ext cx="228600" cy="0"/>
          </a:xfrm>
          <a:prstGeom prst="line">
            <a:avLst/>
          </a:prstGeom>
          <a:noFill/>
          <a:ln w="9525">
            <a:solidFill>
              <a:schemeClr val="tx1"/>
            </a:solidFill>
            <a:round/>
            <a:headEnd/>
            <a:tailEnd/>
          </a:ln>
        </p:spPr>
        <p:txBody>
          <a:bodyPr wrap="none" anchor="ctr"/>
          <a:lstStyle/>
          <a:p>
            <a:endParaRPr lang="en-US"/>
          </a:p>
        </p:txBody>
      </p:sp>
      <p:sp>
        <p:nvSpPr>
          <p:cNvPr id="34020" name="Line 235"/>
          <p:cNvSpPr>
            <a:spLocks noChangeShapeType="1"/>
          </p:cNvSpPr>
          <p:nvPr/>
        </p:nvSpPr>
        <p:spPr bwMode="auto">
          <a:xfrm flipH="1">
            <a:off x="9067800" y="2743200"/>
            <a:ext cx="76200" cy="0"/>
          </a:xfrm>
          <a:prstGeom prst="line">
            <a:avLst/>
          </a:prstGeom>
          <a:noFill/>
          <a:ln w="9525">
            <a:solidFill>
              <a:schemeClr val="tx1"/>
            </a:solidFill>
            <a:round/>
            <a:headEnd/>
            <a:tailEnd/>
          </a:ln>
        </p:spPr>
        <p:txBody>
          <a:bodyPr wrap="none" anchor="ctr"/>
          <a:lstStyle/>
          <a:p>
            <a:endParaRPr lang="en-US"/>
          </a:p>
        </p:txBody>
      </p:sp>
      <p:sp>
        <p:nvSpPr>
          <p:cNvPr id="34021" name="Line 236"/>
          <p:cNvSpPr>
            <a:spLocks noChangeShapeType="1"/>
          </p:cNvSpPr>
          <p:nvPr/>
        </p:nvSpPr>
        <p:spPr bwMode="auto">
          <a:xfrm flipV="1">
            <a:off x="9067800" y="2590800"/>
            <a:ext cx="0" cy="152400"/>
          </a:xfrm>
          <a:prstGeom prst="line">
            <a:avLst/>
          </a:prstGeom>
          <a:noFill/>
          <a:ln w="9525">
            <a:solidFill>
              <a:schemeClr val="tx1"/>
            </a:solidFill>
            <a:round/>
            <a:headEnd/>
            <a:tailEnd/>
          </a:ln>
        </p:spPr>
        <p:txBody>
          <a:bodyPr wrap="none" anchor="ctr"/>
          <a:lstStyle/>
          <a:p>
            <a:endParaRPr lang="en-US"/>
          </a:p>
        </p:txBody>
      </p:sp>
      <p:sp>
        <p:nvSpPr>
          <p:cNvPr id="34022" name="Line 237"/>
          <p:cNvSpPr>
            <a:spLocks noChangeShapeType="1"/>
          </p:cNvSpPr>
          <p:nvPr/>
        </p:nvSpPr>
        <p:spPr bwMode="auto">
          <a:xfrm>
            <a:off x="9067800" y="2590800"/>
            <a:ext cx="228600" cy="0"/>
          </a:xfrm>
          <a:prstGeom prst="line">
            <a:avLst/>
          </a:prstGeom>
          <a:noFill/>
          <a:ln w="9525">
            <a:solidFill>
              <a:schemeClr val="tx1"/>
            </a:solidFill>
            <a:round/>
            <a:headEnd/>
            <a:tailEnd/>
          </a:ln>
        </p:spPr>
        <p:txBody>
          <a:bodyPr wrap="none" anchor="ctr"/>
          <a:lstStyle/>
          <a:p>
            <a:endParaRPr lang="en-US"/>
          </a:p>
        </p:txBody>
      </p:sp>
      <p:sp>
        <p:nvSpPr>
          <p:cNvPr id="34023" name="Line 238"/>
          <p:cNvSpPr>
            <a:spLocks noChangeShapeType="1"/>
          </p:cNvSpPr>
          <p:nvPr/>
        </p:nvSpPr>
        <p:spPr bwMode="auto">
          <a:xfrm>
            <a:off x="9296400" y="2590800"/>
            <a:ext cx="152400" cy="0"/>
          </a:xfrm>
          <a:prstGeom prst="line">
            <a:avLst/>
          </a:prstGeom>
          <a:noFill/>
          <a:ln w="9525">
            <a:solidFill>
              <a:schemeClr val="tx1"/>
            </a:solidFill>
            <a:round/>
            <a:headEnd/>
            <a:tailEnd/>
          </a:ln>
        </p:spPr>
        <p:txBody>
          <a:bodyPr wrap="none" anchor="ctr"/>
          <a:lstStyle/>
          <a:p>
            <a:endParaRPr lang="en-US"/>
          </a:p>
        </p:txBody>
      </p:sp>
      <p:sp>
        <p:nvSpPr>
          <p:cNvPr id="34024" name="Line 239"/>
          <p:cNvSpPr>
            <a:spLocks noChangeShapeType="1"/>
          </p:cNvSpPr>
          <p:nvPr/>
        </p:nvSpPr>
        <p:spPr bwMode="auto">
          <a:xfrm flipV="1">
            <a:off x="9448800" y="2514600"/>
            <a:ext cx="76200" cy="76200"/>
          </a:xfrm>
          <a:prstGeom prst="line">
            <a:avLst/>
          </a:prstGeom>
          <a:noFill/>
          <a:ln w="9525">
            <a:solidFill>
              <a:schemeClr val="tx1"/>
            </a:solidFill>
            <a:round/>
            <a:headEnd/>
            <a:tailEnd/>
          </a:ln>
        </p:spPr>
        <p:txBody>
          <a:bodyPr wrap="none" anchor="ctr"/>
          <a:lstStyle/>
          <a:p>
            <a:endParaRPr lang="en-US"/>
          </a:p>
        </p:txBody>
      </p:sp>
      <p:sp>
        <p:nvSpPr>
          <p:cNvPr id="34025" name="Line 240"/>
          <p:cNvSpPr>
            <a:spLocks noChangeShapeType="1"/>
          </p:cNvSpPr>
          <p:nvPr/>
        </p:nvSpPr>
        <p:spPr bwMode="auto">
          <a:xfrm flipH="1" flipV="1">
            <a:off x="9448800" y="2438400"/>
            <a:ext cx="76200" cy="76200"/>
          </a:xfrm>
          <a:prstGeom prst="line">
            <a:avLst/>
          </a:prstGeom>
          <a:noFill/>
          <a:ln w="9525">
            <a:solidFill>
              <a:schemeClr val="tx1"/>
            </a:solidFill>
            <a:round/>
            <a:headEnd/>
            <a:tailEnd/>
          </a:ln>
        </p:spPr>
        <p:txBody>
          <a:bodyPr wrap="none" anchor="ctr"/>
          <a:lstStyle/>
          <a:p>
            <a:endParaRPr lang="en-US"/>
          </a:p>
        </p:txBody>
      </p:sp>
      <p:sp>
        <p:nvSpPr>
          <p:cNvPr id="34026" name="Line 241"/>
          <p:cNvSpPr>
            <a:spLocks noChangeShapeType="1"/>
          </p:cNvSpPr>
          <p:nvPr/>
        </p:nvSpPr>
        <p:spPr bwMode="auto">
          <a:xfrm flipH="1" flipV="1">
            <a:off x="9372600" y="2362200"/>
            <a:ext cx="76200" cy="76200"/>
          </a:xfrm>
          <a:prstGeom prst="line">
            <a:avLst/>
          </a:prstGeom>
          <a:noFill/>
          <a:ln w="9525">
            <a:solidFill>
              <a:schemeClr val="tx1"/>
            </a:solidFill>
            <a:round/>
            <a:headEnd/>
            <a:tailEnd/>
          </a:ln>
        </p:spPr>
        <p:txBody>
          <a:bodyPr wrap="none" anchor="ctr"/>
          <a:lstStyle/>
          <a:p>
            <a:endParaRPr lang="en-US"/>
          </a:p>
        </p:txBody>
      </p:sp>
      <p:sp>
        <p:nvSpPr>
          <p:cNvPr id="34027" name="Line 242"/>
          <p:cNvSpPr>
            <a:spLocks noChangeShapeType="1"/>
          </p:cNvSpPr>
          <p:nvPr/>
        </p:nvSpPr>
        <p:spPr bwMode="auto">
          <a:xfrm flipV="1">
            <a:off x="9372600" y="2286000"/>
            <a:ext cx="76200" cy="76200"/>
          </a:xfrm>
          <a:prstGeom prst="line">
            <a:avLst/>
          </a:prstGeom>
          <a:noFill/>
          <a:ln w="9525">
            <a:solidFill>
              <a:schemeClr val="tx1"/>
            </a:solidFill>
            <a:round/>
            <a:headEnd/>
            <a:tailEnd/>
          </a:ln>
        </p:spPr>
        <p:txBody>
          <a:bodyPr wrap="none" anchor="ctr"/>
          <a:lstStyle/>
          <a:p>
            <a:endParaRPr lang="en-US"/>
          </a:p>
        </p:txBody>
      </p:sp>
      <p:sp>
        <p:nvSpPr>
          <p:cNvPr id="34028" name="Line 243"/>
          <p:cNvSpPr>
            <a:spLocks noChangeShapeType="1"/>
          </p:cNvSpPr>
          <p:nvPr/>
        </p:nvSpPr>
        <p:spPr bwMode="auto">
          <a:xfrm flipV="1">
            <a:off x="9448800" y="2209800"/>
            <a:ext cx="76200" cy="76200"/>
          </a:xfrm>
          <a:prstGeom prst="line">
            <a:avLst/>
          </a:prstGeom>
          <a:noFill/>
          <a:ln w="9525">
            <a:solidFill>
              <a:schemeClr val="tx1"/>
            </a:solidFill>
            <a:round/>
            <a:headEnd/>
            <a:tailEnd/>
          </a:ln>
        </p:spPr>
        <p:txBody>
          <a:bodyPr wrap="none" anchor="ctr"/>
          <a:lstStyle/>
          <a:p>
            <a:endParaRPr lang="en-US"/>
          </a:p>
        </p:txBody>
      </p:sp>
      <p:sp>
        <p:nvSpPr>
          <p:cNvPr id="34029" name="Line 244"/>
          <p:cNvSpPr>
            <a:spLocks noChangeShapeType="1"/>
          </p:cNvSpPr>
          <p:nvPr/>
        </p:nvSpPr>
        <p:spPr bwMode="auto">
          <a:xfrm flipV="1">
            <a:off x="9525000" y="2133600"/>
            <a:ext cx="0" cy="76200"/>
          </a:xfrm>
          <a:prstGeom prst="line">
            <a:avLst/>
          </a:prstGeom>
          <a:noFill/>
          <a:ln w="9525">
            <a:solidFill>
              <a:schemeClr val="tx1"/>
            </a:solidFill>
            <a:round/>
            <a:headEnd/>
            <a:tailEnd/>
          </a:ln>
        </p:spPr>
        <p:txBody>
          <a:bodyPr wrap="none" anchor="ctr"/>
          <a:lstStyle/>
          <a:p>
            <a:endParaRPr lang="en-US"/>
          </a:p>
        </p:txBody>
      </p:sp>
      <p:sp>
        <p:nvSpPr>
          <p:cNvPr id="34030" name="Line 245"/>
          <p:cNvSpPr>
            <a:spLocks noChangeShapeType="1"/>
          </p:cNvSpPr>
          <p:nvPr/>
        </p:nvSpPr>
        <p:spPr bwMode="auto">
          <a:xfrm flipV="1">
            <a:off x="9525000" y="2057400"/>
            <a:ext cx="76200" cy="76200"/>
          </a:xfrm>
          <a:prstGeom prst="line">
            <a:avLst/>
          </a:prstGeom>
          <a:noFill/>
          <a:ln w="9525">
            <a:solidFill>
              <a:schemeClr val="tx1"/>
            </a:solidFill>
            <a:round/>
            <a:headEnd/>
            <a:tailEnd/>
          </a:ln>
        </p:spPr>
        <p:txBody>
          <a:bodyPr wrap="none" anchor="ctr"/>
          <a:lstStyle/>
          <a:p>
            <a:endParaRPr lang="en-US"/>
          </a:p>
        </p:txBody>
      </p:sp>
      <p:sp>
        <p:nvSpPr>
          <p:cNvPr id="34031" name="Line 246"/>
          <p:cNvSpPr>
            <a:spLocks noChangeShapeType="1"/>
          </p:cNvSpPr>
          <p:nvPr/>
        </p:nvSpPr>
        <p:spPr bwMode="auto">
          <a:xfrm flipV="1">
            <a:off x="9220200" y="1219200"/>
            <a:ext cx="76200" cy="76200"/>
          </a:xfrm>
          <a:prstGeom prst="line">
            <a:avLst/>
          </a:prstGeom>
          <a:noFill/>
          <a:ln w="9525">
            <a:solidFill>
              <a:schemeClr val="tx1"/>
            </a:solidFill>
            <a:round/>
            <a:headEnd/>
            <a:tailEnd/>
          </a:ln>
        </p:spPr>
        <p:txBody>
          <a:bodyPr wrap="none" anchor="ctr"/>
          <a:lstStyle/>
          <a:p>
            <a:endParaRPr lang="en-US"/>
          </a:p>
        </p:txBody>
      </p:sp>
      <p:sp>
        <p:nvSpPr>
          <p:cNvPr id="34032" name="Line 247"/>
          <p:cNvSpPr>
            <a:spLocks noChangeShapeType="1"/>
          </p:cNvSpPr>
          <p:nvPr/>
        </p:nvSpPr>
        <p:spPr bwMode="auto">
          <a:xfrm>
            <a:off x="9296400" y="1219200"/>
            <a:ext cx="76200" cy="152400"/>
          </a:xfrm>
          <a:prstGeom prst="line">
            <a:avLst/>
          </a:prstGeom>
          <a:noFill/>
          <a:ln w="9525">
            <a:solidFill>
              <a:schemeClr val="tx1"/>
            </a:solidFill>
            <a:round/>
            <a:headEnd/>
            <a:tailEnd/>
          </a:ln>
        </p:spPr>
        <p:txBody>
          <a:bodyPr wrap="none" anchor="ctr"/>
          <a:lstStyle/>
          <a:p>
            <a:endParaRPr lang="en-US"/>
          </a:p>
        </p:txBody>
      </p:sp>
      <p:sp>
        <p:nvSpPr>
          <p:cNvPr id="34033" name="Line 248"/>
          <p:cNvSpPr>
            <a:spLocks noChangeShapeType="1"/>
          </p:cNvSpPr>
          <p:nvPr/>
        </p:nvSpPr>
        <p:spPr bwMode="auto">
          <a:xfrm>
            <a:off x="9372600" y="1371600"/>
            <a:ext cx="76200" cy="76200"/>
          </a:xfrm>
          <a:prstGeom prst="line">
            <a:avLst/>
          </a:prstGeom>
          <a:noFill/>
          <a:ln w="9525">
            <a:solidFill>
              <a:schemeClr val="tx1"/>
            </a:solidFill>
            <a:round/>
            <a:headEnd/>
            <a:tailEnd/>
          </a:ln>
        </p:spPr>
        <p:txBody>
          <a:bodyPr wrap="none" anchor="ctr"/>
          <a:lstStyle/>
          <a:p>
            <a:endParaRPr lang="en-US"/>
          </a:p>
        </p:txBody>
      </p:sp>
      <p:sp>
        <p:nvSpPr>
          <p:cNvPr id="34034" name="Line 249"/>
          <p:cNvSpPr>
            <a:spLocks noChangeShapeType="1"/>
          </p:cNvSpPr>
          <p:nvPr/>
        </p:nvSpPr>
        <p:spPr bwMode="auto">
          <a:xfrm>
            <a:off x="9448800" y="1447800"/>
            <a:ext cx="76200" cy="76200"/>
          </a:xfrm>
          <a:prstGeom prst="line">
            <a:avLst/>
          </a:prstGeom>
          <a:noFill/>
          <a:ln w="9525">
            <a:solidFill>
              <a:schemeClr val="tx1"/>
            </a:solidFill>
            <a:round/>
            <a:headEnd/>
            <a:tailEnd/>
          </a:ln>
        </p:spPr>
        <p:txBody>
          <a:bodyPr wrap="none" anchor="ctr"/>
          <a:lstStyle/>
          <a:p>
            <a:endParaRPr lang="en-US"/>
          </a:p>
        </p:txBody>
      </p:sp>
      <p:sp>
        <p:nvSpPr>
          <p:cNvPr id="34035" name="Line 250"/>
          <p:cNvSpPr>
            <a:spLocks noChangeShapeType="1"/>
          </p:cNvSpPr>
          <p:nvPr/>
        </p:nvSpPr>
        <p:spPr bwMode="auto">
          <a:xfrm>
            <a:off x="9525000" y="1524000"/>
            <a:ext cx="0" cy="76200"/>
          </a:xfrm>
          <a:prstGeom prst="line">
            <a:avLst/>
          </a:prstGeom>
          <a:noFill/>
          <a:ln w="9525">
            <a:solidFill>
              <a:schemeClr val="tx1"/>
            </a:solidFill>
            <a:round/>
            <a:headEnd/>
            <a:tailEnd/>
          </a:ln>
        </p:spPr>
        <p:txBody>
          <a:bodyPr wrap="none" anchor="ctr"/>
          <a:lstStyle/>
          <a:p>
            <a:endParaRPr lang="en-US"/>
          </a:p>
        </p:txBody>
      </p:sp>
      <p:sp>
        <p:nvSpPr>
          <p:cNvPr id="34036" name="Line 251"/>
          <p:cNvSpPr>
            <a:spLocks noChangeShapeType="1"/>
          </p:cNvSpPr>
          <p:nvPr/>
        </p:nvSpPr>
        <p:spPr bwMode="auto">
          <a:xfrm flipV="1">
            <a:off x="9601200" y="1905000"/>
            <a:ext cx="0" cy="152400"/>
          </a:xfrm>
          <a:prstGeom prst="line">
            <a:avLst/>
          </a:prstGeom>
          <a:noFill/>
          <a:ln w="9525">
            <a:solidFill>
              <a:schemeClr val="tx1"/>
            </a:solidFill>
            <a:round/>
            <a:headEnd/>
            <a:tailEnd/>
          </a:ln>
        </p:spPr>
        <p:txBody>
          <a:bodyPr wrap="none" anchor="ctr"/>
          <a:lstStyle/>
          <a:p>
            <a:endParaRPr lang="en-US"/>
          </a:p>
        </p:txBody>
      </p:sp>
      <p:sp>
        <p:nvSpPr>
          <p:cNvPr id="34037" name="Line 252"/>
          <p:cNvSpPr>
            <a:spLocks noChangeShapeType="1"/>
          </p:cNvSpPr>
          <p:nvPr/>
        </p:nvSpPr>
        <p:spPr bwMode="auto">
          <a:xfrm flipH="1">
            <a:off x="9982200" y="2667000"/>
            <a:ext cx="76200" cy="0"/>
          </a:xfrm>
          <a:prstGeom prst="line">
            <a:avLst/>
          </a:prstGeom>
          <a:noFill/>
          <a:ln w="9525">
            <a:solidFill>
              <a:schemeClr val="tx1"/>
            </a:solidFill>
            <a:round/>
            <a:headEnd/>
            <a:tailEnd/>
          </a:ln>
        </p:spPr>
        <p:txBody>
          <a:bodyPr wrap="none" anchor="ctr"/>
          <a:lstStyle/>
          <a:p>
            <a:endParaRPr lang="en-US"/>
          </a:p>
        </p:txBody>
      </p:sp>
      <p:sp>
        <p:nvSpPr>
          <p:cNvPr id="34038" name="Line 253"/>
          <p:cNvSpPr>
            <a:spLocks noChangeShapeType="1"/>
          </p:cNvSpPr>
          <p:nvPr/>
        </p:nvSpPr>
        <p:spPr bwMode="auto">
          <a:xfrm flipH="1">
            <a:off x="9829800" y="2667000"/>
            <a:ext cx="152400" cy="0"/>
          </a:xfrm>
          <a:prstGeom prst="line">
            <a:avLst/>
          </a:prstGeom>
          <a:noFill/>
          <a:ln w="9525">
            <a:solidFill>
              <a:schemeClr val="tx1"/>
            </a:solidFill>
            <a:round/>
            <a:headEnd/>
            <a:tailEnd/>
          </a:ln>
        </p:spPr>
        <p:txBody>
          <a:bodyPr wrap="none" anchor="ctr"/>
          <a:lstStyle/>
          <a:p>
            <a:endParaRPr lang="en-US"/>
          </a:p>
        </p:txBody>
      </p:sp>
      <p:sp>
        <p:nvSpPr>
          <p:cNvPr id="34039" name="Line 254"/>
          <p:cNvSpPr>
            <a:spLocks noChangeShapeType="1"/>
          </p:cNvSpPr>
          <p:nvPr/>
        </p:nvSpPr>
        <p:spPr bwMode="auto">
          <a:xfrm flipV="1">
            <a:off x="9829800" y="2590800"/>
            <a:ext cx="0" cy="76200"/>
          </a:xfrm>
          <a:prstGeom prst="line">
            <a:avLst/>
          </a:prstGeom>
          <a:noFill/>
          <a:ln w="9525">
            <a:solidFill>
              <a:schemeClr val="tx1"/>
            </a:solidFill>
            <a:round/>
            <a:headEnd/>
            <a:tailEnd/>
          </a:ln>
        </p:spPr>
        <p:txBody>
          <a:bodyPr wrap="none" anchor="ctr"/>
          <a:lstStyle/>
          <a:p>
            <a:endParaRPr lang="en-US"/>
          </a:p>
        </p:txBody>
      </p:sp>
      <p:sp>
        <p:nvSpPr>
          <p:cNvPr id="34040" name="Line 255"/>
          <p:cNvSpPr>
            <a:spLocks noChangeShapeType="1"/>
          </p:cNvSpPr>
          <p:nvPr/>
        </p:nvSpPr>
        <p:spPr bwMode="auto">
          <a:xfrm>
            <a:off x="10058400" y="2667000"/>
            <a:ext cx="152400" cy="76200"/>
          </a:xfrm>
          <a:prstGeom prst="line">
            <a:avLst/>
          </a:prstGeom>
          <a:noFill/>
          <a:ln w="9525">
            <a:solidFill>
              <a:schemeClr val="tx1"/>
            </a:solidFill>
            <a:round/>
            <a:headEnd/>
            <a:tailEnd/>
          </a:ln>
        </p:spPr>
        <p:txBody>
          <a:bodyPr wrap="none" anchor="ctr"/>
          <a:lstStyle/>
          <a:p>
            <a:endParaRPr lang="en-US"/>
          </a:p>
        </p:txBody>
      </p:sp>
      <p:sp>
        <p:nvSpPr>
          <p:cNvPr id="34041" name="Line 256"/>
          <p:cNvSpPr>
            <a:spLocks noChangeShapeType="1"/>
          </p:cNvSpPr>
          <p:nvPr/>
        </p:nvSpPr>
        <p:spPr bwMode="auto">
          <a:xfrm flipH="1" flipV="1">
            <a:off x="9677400" y="2514600"/>
            <a:ext cx="152400" cy="76200"/>
          </a:xfrm>
          <a:prstGeom prst="line">
            <a:avLst/>
          </a:prstGeom>
          <a:noFill/>
          <a:ln w="9525">
            <a:solidFill>
              <a:schemeClr val="tx1"/>
            </a:solidFill>
            <a:round/>
            <a:headEnd/>
            <a:tailEnd/>
          </a:ln>
        </p:spPr>
        <p:txBody>
          <a:bodyPr wrap="none" anchor="ctr"/>
          <a:lstStyle/>
          <a:p>
            <a:endParaRPr lang="en-US"/>
          </a:p>
        </p:txBody>
      </p:sp>
      <p:sp>
        <p:nvSpPr>
          <p:cNvPr id="34042" name="Line 257"/>
          <p:cNvSpPr>
            <a:spLocks noChangeShapeType="1"/>
          </p:cNvSpPr>
          <p:nvPr/>
        </p:nvSpPr>
        <p:spPr bwMode="auto">
          <a:xfrm>
            <a:off x="9677400" y="2514600"/>
            <a:ext cx="0" cy="76200"/>
          </a:xfrm>
          <a:prstGeom prst="line">
            <a:avLst/>
          </a:prstGeom>
          <a:noFill/>
          <a:ln w="9525">
            <a:solidFill>
              <a:schemeClr val="tx1"/>
            </a:solidFill>
            <a:round/>
            <a:headEnd/>
            <a:tailEnd/>
          </a:ln>
        </p:spPr>
        <p:txBody>
          <a:bodyPr wrap="none" anchor="ctr"/>
          <a:lstStyle/>
          <a:p>
            <a:endParaRPr lang="en-US"/>
          </a:p>
        </p:txBody>
      </p:sp>
      <p:sp>
        <p:nvSpPr>
          <p:cNvPr id="34043" name="Line 258"/>
          <p:cNvSpPr>
            <a:spLocks noChangeShapeType="1"/>
          </p:cNvSpPr>
          <p:nvPr/>
        </p:nvSpPr>
        <p:spPr bwMode="auto">
          <a:xfrm flipH="1">
            <a:off x="9601200" y="2590800"/>
            <a:ext cx="76200" cy="76200"/>
          </a:xfrm>
          <a:prstGeom prst="line">
            <a:avLst/>
          </a:prstGeom>
          <a:noFill/>
          <a:ln w="9525">
            <a:solidFill>
              <a:schemeClr val="tx1"/>
            </a:solidFill>
            <a:round/>
            <a:headEnd/>
            <a:tailEnd/>
          </a:ln>
        </p:spPr>
        <p:txBody>
          <a:bodyPr wrap="none" anchor="ctr"/>
          <a:lstStyle/>
          <a:p>
            <a:endParaRPr lang="en-US"/>
          </a:p>
        </p:txBody>
      </p:sp>
      <p:sp>
        <p:nvSpPr>
          <p:cNvPr id="34044" name="Line 259"/>
          <p:cNvSpPr>
            <a:spLocks noChangeShapeType="1"/>
          </p:cNvSpPr>
          <p:nvPr/>
        </p:nvSpPr>
        <p:spPr bwMode="auto">
          <a:xfrm>
            <a:off x="9601200" y="2667000"/>
            <a:ext cx="0" cy="76200"/>
          </a:xfrm>
          <a:prstGeom prst="line">
            <a:avLst/>
          </a:prstGeom>
          <a:noFill/>
          <a:ln w="9525">
            <a:solidFill>
              <a:schemeClr val="tx1"/>
            </a:solidFill>
            <a:round/>
            <a:headEnd/>
            <a:tailEnd/>
          </a:ln>
        </p:spPr>
        <p:txBody>
          <a:bodyPr wrap="none" anchor="ctr"/>
          <a:lstStyle/>
          <a:p>
            <a:endParaRPr lang="en-US"/>
          </a:p>
        </p:txBody>
      </p:sp>
      <p:sp>
        <p:nvSpPr>
          <p:cNvPr id="34045" name="Line 260"/>
          <p:cNvSpPr>
            <a:spLocks noChangeShapeType="1"/>
          </p:cNvSpPr>
          <p:nvPr/>
        </p:nvSpPr>
        <p:spPr bwMode="auto">
          <a:xfrm>
            <a:off x="9601200" y="2743200"/>
            <a:ext cx="0" cy="76200"/>
          </a:xfrm>
          <a:prstGeom prst="line">
            <a:avLst/>
          </a:prstGeom>
          <a:noFill/>
          <a:ln w="9525">
            <a:solidFill>
              <a:schemeClr val="tx1"/>
            </a:solidFill>
            <a:round/>
            <a:headEnd/>
            <a:tailEnd/>
          </a:ln>
        </p:spPr>
        <p:txBody>
          <a:bodyPr wrap="none" anchor="ctr"/>
          <a:lstStyle/>
          <a:p>
            <a:endParaRPr lang="en-US"/>
          </a:p>
        </p:txBody>
      </p:sp>
      <p:sp>
        <p:nvSpPr>
          <p:cNvPr id="34046" name="Line 261"/>
          <p:cNvSpPr>
            <a:spLocks noChangeShapeType="1"/>
          </p:cNvSpPr>
          <p:nvPr/>
        </p:nvSpPr>
        <p:spPr bwMode="auto">
          <a:xfrm flipH="1">
            <a:off x="9525000" y="2819400"/>
            <a:ext cx="76200" cy="76200"/>
          </a:xfrm>
          <a:prstGeom prst="line">
            <a:avLst/>
          </a:prstGeom>
          <a:noFill/>
          <a:ln w="9525">
            <a:solidFill>
              <a:schemeClr val="tx1"/>
            </a:solidFill>
            <a:round/>
            <a:headEnd/>
            <a:tailEnd/>
          </a:ln>
        </p:spPr>
        <p:txBody>
          <a:bodyPr wrap="none" anchor="ctr"/>
          <a:lstStyle/>
          <a:p>
            <a:endParaRPr lang="en-US"/>
          </a:p>
        </p:txBody>
      </p:sp>
      <p:sp>
        <p:nvSpPr>
          <p:cNvPr id="34047" name="Line 262"/>
          <p:cNvSpPr>
            <a:spLocks noChangeShapeType="1"/>
          </p:cNvSpPr>
          <p:nvPr/>
        </p:nvSpPr>
        <p:spPr bwMode="auto">
          <a:xfrm>
            <a:off x="10210800" y="2743200"/>
            <a:ext cx="76200" cy="76200"/>
          </a:xfrm>
          <a:prstGeom prst="line">
            <a:avLst/>
          </a:prstGeom>
          <a:noFill/>
          <a:ln w="9525">
            <a:solidFill>
              <a:schemeClr val="tx1"/>
            </a:solidFill>
            <a:round/>
            <a:headEnd/>
            <a:tailEnd/>
          </a:ln>
        </p:spPr>
        <p:txBody>
          <a:bodyPr wrap="none" anchor="ctr"/>
          <a:lstStyle/>
          <a:p>
            <a:endParaRPr lang="en-US"/>
          </a:p>
        </p:txBody>
      </p:sp>
      <p:sp>
        <p:nvSpPr>
          <p:cNvPr id="34048" name="Line 263"/>
          <p:cNvSpPr>
            <a:spLocks noChangeShapeType="1"/>
          </p:cNvSpPr>
          <p:nvPr/>
        </p:nvSpPr>
        <p:spPr bwMode="auto">
          <a:xfrm>
            <a:off x="10287000" y="2819400"/>
            <a:ext cx="0" cy="152400"/>
          </a:xfrm>
          <a:prstGeom prst="line">
            <a:avLst/>
          </a:prstGeom>
          <a:noFill/>
          <a:ln w="9525">
            <a:solidFill>
              <a:schemeClr val="tx1"/>
            </a:solidFill>
            <a:round/>
            <a:headEnd/>
            <a:tailEnd/>
          </a:ln>
        </p:spPr>
        <p:txBody>
          <a:bodyPr wrap="none" anchor="ctr"/>
          <a:lstStyle/>
          <a:p>
            <a:endParaRPr lang="en-US"/>
          </a:p>
        </p:txBody>
      </p:sp>
      <p:sp>
        <p:nvSpPr>
          <p:cNvPr id="34049" name="Line 264"/>
          <p:cNvSpPr>
            <a:spLocks noChangeShapeType="1"/>
          </p:cNvSpPr>
          <p:nvPr/>
        </p:nvSpPr>
        <p:spPr bwMode="auto">
          <a:xfrm>
            <a:off x="10287000" y="2971800"/>
            <a:ext cx="228600" cy="152400"/>
          </a:xfrm>
          <a:prstGeom prst="line">
            <a:avLst/>
          </a:prstGeom>
          <a:noFill/>
          <a:ln w="9525">
            <a:solidFill>
              <a:schemeClr val="tx1"/>
            </a:solidFill>
            <a:round/>
            <a:headEnd/>
            <a:tailEnd/>
          </a:ln>
        </p:spPr>
        <p:txBody>
          <a:bodyPr wrap="none" anchor="ctr"/>
          <a:lstStyle/>
          <a:p>
            <a:endParaRPr lang="en-US"/>
          </a:p>
        </p:txBody>
      </p:sp>
      <p:sp>
        <p:nvSpPr>
          <p:cNvPr id="34050" name="Line 265"/>
          <p:cNvSpPr>
            <a:spLocks noChangeShapeType="1"/>
          </p:cNvSpPr>
          <p:nvPr/>
        </p:nvSpPr>
        <p:spPr bwMode="auto">
          <a:xfrm>
            <a:off x="9829800" y="609600"/>
            <a:ext cx="76200" cy="76200"/>
          </a:xfrm>
          <a:prstGeom prst="line">
            <a:avLst/>
          </a:prstGeom>
          <a:noFill/>
          <a:ln w="9525">
            <a:solidFill>
              <a:schemeClr val="tx1"/>
            </a:solidFill>
            <a:round/>
            <a:headEnd/>
            <a:tailEnd/>
          </a:ln>
        </p:spPr>
        <p:txBody>
          <a:bodyPr wrap="none" anchor="ctr"/>
          <a:lstStyle/>
          <a:p>
            <a:endParaRPr lang="en-US"/>
          </a:p>
        </p:txBody>
      </p:sp>
      <p:sp>
        <p:nvSpPr>
          <p:cNvPr id="34051" name="Line 266"/>
          <p:cNvSpPr>
            <a:spLocks noChangeShapeType="1"/>
          </p:cNvSpPr>
          <p:nvPr/>
        </p:nvSpPr>
        <p:spPr bwMode="auto">
          <a:xfrm flipH="1">
            <a:off x="9753600" y="685800"/>
            <a:ext cx="152400" cy="152400"/>
          </a:xfrm>
          <a:prstGeom prst="line">
            <a:avLst/>
          </a:prstGeom>
          <a:noFill/>
          <a:ln w="9525">
            <a:solidFill>
              <a:schemeClr val="tx1"/>
            </a:solidFill>
            <a:round/>
            <a:headEnd/>
            <a:tailEnd/>
          </a:ln>
        </p:spPr>
        <p:txBody>
          <a:bodyPr wrap="none" anchor="ctr"/>
          <a:lstStyle/>
          <a:p>
            <a:endParaRPr lang="en-US"/>
          </a:p>
        </p:txBody>
      </p:sp>
      <p:sp>
        <p:nvSpPr>
          <p:cNvPr id="34052" name="Line 267"/>
          <p:cNvSpPr>
            <a:spLocks noChangeShapeType="1"/>
          </p:cNvSpPr>
          <p:nvPr/>
        </p:nvSpPr>
        <p:spPr bwMode="auto">
          <a:xfrm flipH="1">
            <a:off x="9677400" y="838200"/>
            <a:ext cx="76200" cy="76200"/>
          </a:xfrm>
          <a:prstGeom prst="line">
            <a:avLst/>
          </a:prstGeom>
          <a:noFill/>
          <a:ln w="9525">
            <a:solidFill>
              <a:schemeClr val="tx1"/>
            </a:solidFill>
            <a:round/>
            <a:headEnd/>
            <a:tailEnd/>
          </a:ln>
        </p:spPr>
        <p:txBody>
          <a:bodyPr wrap="none" anchor="ctr"/>
          <a:lstStyle/>
          <a:p>
            <a:endParaRPr lang="en-US"/>
          </a:p>
        </p:txBody>
      </p:sp>
      <p:sp>
        <p:nvSpPr>
          <p:cNvPr id="34053" name="Line 268"/>
          <p:cNvSpPr>
            <a:spLocks noChangeShapeType="1"/>
          </p:cNvSpPr>
          <p:nvPr/>
        </p:nvSpPr>
        <p:spPr bwMode="auto">
          <a:xfrm>
            <a:off x="9677400" y="914400"/>
            <a:ext cx="76200" cy="76200"/>
          </a:xfrm>
          <a:prstGeom prst="line">
            <a:avLst/>
          </a:prstGeom>
          <a:noFill/>
          <a:ln w="9525">
            <a:solidFill>
              <a:schemeClr val="tx1"/>
            </a:solidFill>
            <a:round/>
            <a:headEnd/>
            <a:tailEnd/>
          </a:ln>
        </p:spPr>
        <p:txBody>
          <a:bodyPr wrap="none" anchor="ctr"/>
          <a:lstStyle/>
          <a:p>
            <a:endParaRPr lang="en-US"/>
          </a:p>
        </p:txBody>
      </p:sp>
      <p:sp>
        <p:nvSpPr>
          <p:cNvPr id="34054" name="Line 269"/>
          <p:cNvSpPr>
            <a:spLocks noChangeShapeType="1"/>
          </p:cNvSpPr>
          <p:nvPr/>
        </p:nvSpPr>
        <p:spPr bwMode="auto">
          <a:xfrm flipH="1">
            <a:off x="9677400" y="990600"/>
            <a:ext cx="76200" cy="76200"/>
          </a:xfrm>
          <a:prstGeom prst="line">
            <a:avLst/>
          </a:prstGeom>
          <a:noFill/>
          <a:ln w="9525">
            <a:solidFill>
              <a:schemeClr val="tx1"/>
            </a:solidFill>
            <a:round/>
            <a:headEnd/>
            <a:tailEnd/>
          </a:ln>
        </p:spPr>
        <p:txBody>
          <a:bodyPr wrap="none" anchor="ctr"/>
          <a:lstStyle/>
          <a:p>
            <a:endParaRPr lang="en-US"/>
          </a:p>
        </p:txBody>
      </p:sp>
      <p:sp>
        <p:nvSpPr>
          <p:cNvPr id="34055" name="Line 270"/>
          <p:cNvSpPr>
            <a:spLocks noChangeShapeType="1"/>
          </p:cNvSpPr>
          <p:nvPr/>
        </p:nvSpPr>
        <p:spPr bwMode="auto">
          <a:xfrm>
            <a:off x="9677400" y="1066800"/>
            <a:ext cx="76200" cy="76200"/>
          </a:xfrm>
          <a:prstGeom prst="line">
            <a:avLst/>
          </a:prstGeom>
          <a:noFill/>
          <a:ln w="9525">
            <a:solidFill>
              <a:schemeClr val="tx1"/>
            </a:solidFill>
            <a:round/>
            <a:headEnd/>
            <a:tailEnd/>
          </a:ln>
        </p:spPr>
        <p:txBody>
          <a:bodyPr wrap="none" anchor="ctr"/>
          <a:lstStyle/>
          <a:p>
            <a:endParaRPr lang="en-US"/>
          </a:p>
        </p:txBody>
      </p:sp>
      <p:sp>
        <p:nvSpPr>
          <p:cNvPr id="34056" name="Line 271"/>
          <p:cNvSpPr>
            <a:spLocks noChangeShapeType="1"/>
          </p:cNvSpPr>
          <p:nvPr/>
        </p:nvSpPr>
        <p:spPr bwMode="auto">
          <a:xfrm>
            <a:off x="9753600" y="1143000"/>
            <a:ext cx="228600" cy="152400"/>
          </a:xfrm>
          <a:prstGeom prst="line">
            <a:avLst/>
          </a:prstGeom>
          <a:noFill/>
          <a:ln w="9525">
            <a:solidFill>
              <a:schemeClr val="tx1"/>
            </a:solidFill>
            <a:round/>
            <a:headEnd/>
            <a:tailEnd/>
          </a:ln>
        </p:spPr>
        <p:txBody>
          <a:bodyPr wrap="none" anchor="ctr"/>
          <a:lstStyle/>
          <a:p>
            <a:endParaRPr lang="en-US"/>
          </a:p>
        </p:txBody>
      </p:sp>
      <p:sp>
        <p:nvSpPr>
          <p:cNvPr id="34057" name="Line 272"/>
          <p:cNvSpPr>
            <a:spLocks noChangeShapeType="1"/>
          </p:cNvSpPr>
          <p:nvPr/>
        </p:nvSpPr>
        <p:spPr bwMode="auto">
          <a:xfrm>
            <a:off x="9982200" y="1295400"/>
            <a:ext cx="228600" cy="76200"/>
          </a:xfrm>
          <a:prstGeom prst="line">
            <a:avLst/>
          </a:prstGeom>
          <a:noFill/>
          <a:ln w="9525">
            <a:solidFill>
              <a:schemeClr val="tx1"/>
            </a:solidFill>
            <a:round/>
            <a:headEnd/>
            <a:tailEnd/>
          </a:ln>
        </p:spPr>
        <p:txBody>
          <a:bodyPr wrap="none" anchor="ctr"/>
          <a:lstStyle/>
          <a:p>
            <a:endParaRPr lang="en-US"/>
          </a:p>
        </p:txBody>
      </p:sp>
      <p:sp>
        <p:nvSpPr>
          <p:cNvPr id="34058" name="Line 273"/>
          <p:cNvSpPr>
            <a:spLocks noChangeShapeType="1"/>
          </p:cNvSpPr>
          <p:nvPr/>
        </p:nvSpPr>
        <p:spPr bwMode="auto">
          <a:xfrm>
            <a:off x="10210800" y="1371600"/>
            <a:ext cx="76200" cy="76200"/>
          </a:xfrm>
          <a:prstGeom prst="line">
            <a:avLst/>
          </a:prstGeom>
          <a:noFill/>
          <a:ln w="9525">
            <a:solidFill>
              <a:schemeClr val="tx1"/>
            </a:solidFill>
            <a:round/>
            <a:headEnd/>
            <a:tailEnd/>
          </a:ln>
        </p:spPr>
        <p:txBody>
          <a:bodyPr wrap="none" anchor="ctr"/>
          <a:lstStyle/>
          <a:p>
            <a:endParaRPr lang="en-US"/>
          </a:p>
        </p:txBody>
      </p:sp>
      <p:sp>
        <p:nvSpPr>
          <p:cNvPr id="34059" name="Line 274"/>
          <p:cNvSpPr>
            <a:spLocks noChangeShapeType="1"/>
          </p:cNvSpPr>
          <p:nvPr/>
        </p:nvSpPr>
        <p:spPr bwMode="auto">
          <a:xfrm>
            <a:off x="10287000" y="1447800"/>
            <a:ext cx="76200" cy="152400"/>
          </a:xfrm>
          <a:prstGeom prst="line">
            <a:avLst/>
          </a:prstGeom>
          <a:noFill/>
          <a:ln w="9525">
            <a:solidFill>
              <a:schemeClr val="tx1"/>
            </a:solidFill>
            <a:round/>
            <a:headEnd/>
            <a:tailEnd/>
          </a:ln>
        </p:spPr>
        <p:txBody>
          <a:bodyPr wrap="none" anchor="ctr"/>
          <a:lstStyle/>
          <a:p>
            <a:endParaRPr lang="en-US"/>
          </a:p>
        </p:txBody>
      </p:sp>
      <p:sp>
        <p:nvSpPr>
          <p:cNvPr id="34060" name="Line 275"/>
          <p:cNvSpPr>
            <a:spLocks noChangeShapeType="1"/>
          </p:cNvSpPr>
          <p:nvPr/>
        </p:nvSpPr>
        <p:spPr bwMode="auto">
          <a:xfrm flipH="1">
            <a:off x="9525000" y="609600"/>
            <a:ext cx="76200" cy="76200"/>
          </a:xfrm>
          <a:prstGeom prst="line">
            <a:avLst/>
          </a:prstGeom>
          <a:noFill/>
          <a:ln w="9525">
            <a:solidFill>
              <a:schemeClr val="tx1"/>
            </a:solidFill>
            <a:round/>
            <a:headEnd/>
            <a:tailEnd/>
          </a:ln>
        </p:spPr>
        <p:txBody>
          <a:bodyPr wrap="none" anchor="ctr"/>
          <a:lstStyle/>
          <a:p>
            <a:endParaRPr lang="en-US"/>
          </a:p>
        </p:txBody>
      </p:sp>
      <p:sp>
        <p:nvSpPr>
          <p:cNvPr id="34061" name="Line 276"/>
          <p:cNvSpPr>
            <a:spLocks noChangeShapeType="1"/>
          </p:cNvSpPr>
          <p:nvPr/>
        </p:nvSpPr>
        <p:spPr bwMode="auto">
          <a:xfrm flipH="1">
            <a:off x="9296400" y="685800"/>
            <a:ext cx="228600" cy="0"/>
          </a:xfrm>
          <a:prstGeom prst="line">
            <a:avLst/>
          </a:prstGeom>
          <a:noFill/>
          <a:ln w="9525">
            <a:solidFill>
              <a:schemeClr val="tx1"/>
            </a:solidFill>
            <a:round/>
            <a:headEnd/>
            <a:tailEnd/>
          </a:ln>
        </p:spPr>
        <p:txBody>
          <a:bodyPr wrap="none" anchor="ctr"/>
          <a:lstStyle/>
          <a:p>
            <a:endParaRPr lang="en-US"/>
          </a:p>
        </p:txBody>
      </p:sp>
      <p:sp>
        <p:nvSpPr>
          <p:cNvPr id="34062" name="Line 277"/>
          <p:cNvSpPr>
            <a:spLocks noChangeShapeType="1"/>
          </p:cNvSpPr>
          <p:nvPr/>
        </p:nvSpPr>
        <p:spPr bwMode="auto">
          <a:xfrm flipH="1">
            <a:off x="9220200" y="685800"/>
            <a:ext cx="76200" cy="76200"/>
          </a:xfrm>
          <a:prstGeom prst="line">
            <a:avLst/>
          </a:prstGeom>
          <a:noFill/>
          <a:ln w="9525">
            <a:solidFill>
              <a:schemeClr val="tx1"/>
            </a:solidFill>
            <a:round/>
            <a:headEnd/>
            <a:tailEnd/>
          </a:ln>
        </p:spPr>
        <p:txBody>
          <a:bodyPr wrap="none" anchor="ctr"/>
          <a:lstStyle/>
          <a:p>
            <a:endParaRPr lang="en-US"/>
          </a:p>
        </p:txBody>
      </p:sp>
      <p:sp>
        <p:nvSpPr>
          <p:cNvPr id="34063" name="Line 278"/>
          <p:cNvSpPr>
            <a:spLocks noChangeShapeType="1"/>
          </p:cNvSpPr>
          <p:nvPr/>
        </p:nvSpPr>
        <p:spPr bwMode="auto">
          <a:xfrm>
            <a:off x="9220200" y="762000"/>
            <a:ext cx="0" cy="76200"/>
          </a:xfrm>
          <a:prstGeom prst="line">
            <a:avLst/>
          </a:prstGeom>
          <a:noFill/>
          <a:ln w="9525">
            <a:solidFill>
              <a:schemeClr val="tx1"/>
            </a:solidFill>
            <a:round/>
            <a:headEnd/>
            <a:tailEnd/>
          </a:ln>
        </p:spPr>
        <p:txBody>
          <a:bodyPr wrap="none" anchor="ctr"/>
          <a:lstStyle/>
          <a:p>
            <a:endParaRPr lang="en-US"/>
          </a:p>
        </p:txBody>
      </p:sp>
      <p:sp>
        <p:nvSpPr>
          <p:cNvPr id="34064" name="Line 279"/>
          <p:cNvSpPr>
            <a:spLocks noChangeShapeType="1"/>
          </p:cNvSpPr>
          <p:nvPr/>
        </p:nvSpPr>
        <p:spPr bwMode="auto">
          <a:xfrm flipH="1">
            <a:off x="9144000" y="838200"/>
            <a:ext cx="76200" cy="76200"/>
          </a:xfrm>
          <a:prstGeom prst="line">
            <a:avLst/>
          </a:prstGeom>
          <a:noFill/>
          <a:ln w="9525">
            <a:solidFill>
              <a:schemeClr val="tx1"/>
            </a:solidFill>
            <a:round/>
            <a:headEnd/>
            <a:tailEnd/>
          </a:ln>
        </p:spPr>
        <p:txBody>
          <a:bodyPr wrap="none" anchor="ctr"/>
          <a:lstStyle/>
          <a:p>
            <a:endParaRPr lang="en-US"/>
          </a:p>
        </p:txBody>
      </p:sp>
      <p:sp>
        <p:nvSpPr>
          <p:cNvPr id="34065" name="Line 280"/>
          <p:cNvSpPr>
            <a:spLocks noChangeShapeType="1"/>
          </p:cNvSpPr>
          <p:nvPr/>
        </p:nvSpPr>
        <p:spPr bwMode="auto">
          <a:xfrm flipH="1" flipV="1">
            <a:off x="8991600" y="762000"/>
            <a:ext cx="152400" cy="152400"/>
          </a:xfrm>
          <a:prstGeom prst="line">
            <a:avLst/>
          </a:prstGeom>
          <a:noFill/>
          <a:ln w="9525">
            <a:solidFill>
              <a:schemeClr val="tx1"/>
            </a:solidFill>
            <a:round/>
            <a:headEnd/>
            <a:tailEnd/>
          </a:ln>
        </p:spPr>
        <p:txBody>
          <a:bodyPr wrap="none" anchor="ctr"/>
          <a:lstStyle/>
          <a:p>
            <a:endParaRPr lang="en-US"/>
          </a:p>
        </p:txBody>
      </p:sp>
      <p:sp>
        <p:nvSpPr>
          <p:cNvPr id="34066" name="Line 281"/>
          <p:cNvSpPr>
            <a:spLocks noChangeShapeType="1"/>
          </p:cNvSpPr>
          <p:nvPr/>
        </p:nvSpPr>
        <p:spPr bwMode="auto">
          <a:xfrm flipH="1">
            <a:off x="8915400" y="762000"/>
            <a:ext cx="76200" cy="0"/>
          </a:xfrm>
          <a:prstGeom prst="line">
            <a:avLst/>
          </a:prstGeom>
          <a:noFill/>
          <a:ln w="9525">
            <a:solidFill>
              <a:schemeClr val="tx1"/>
            </a:solidFill>
            <a:round/>
            <a:headEnd/>
            <a:tailEnd/>
          </a:ln>
        </p:spPr>
        <p:txBody>
          <a:bodyPr wrap="none" anchor="ctr"/>
          <a:lstStyle/>
          <a:p>
            <a:endParaRPr lang="en-US"/>
          </a:p>
        </p:txBody>
      </p:sp>
      <p:sp>
        <p:nvSpPr>
          <p:cNvPr id="34067" name="Line 282"/>
          <p:cNvSpPr>
            <a:spLocks noChangeShapeType="1"/>
          </p:cNvSpPr>
          <p:nvPr/>
        </p:nvSpPr>
        <p:spPr bwMode="auto">
          <a:xfrm flipH="1" flipV="1">
            <a:off x="8839200" y="609600"/>
            <a:ext cx="76200" cy="152400"/>
          </a:xfrm>
          <a:prstGeom prst="line">
            <a:avLst/>
          </a:prstGeom>
          <a:noFill/>
          <a:ln w="9525">
            <a:solidFill>
              <a:schemeClr val="tx1"/>
            </a:solidFill>
            <a:round/>
            <a:headEnd/>
            <a:tailEnd/>
          </a:ln>
        </p:spPr>
        <p:txBody>
          <a:bodyPr wrap="none" anchor="ctr"/>
          <a:lstStyle/>
          <a:p>
            <a:endParaRPr lang="en-US"/>
          </a:p>
        </p:txBody>
      </p:sp>
      <p:sp>
        <p:nvSpPr>
          <p:cNvPr id="34068" name="Line 283"/>
          <p:cNvSpPr>
            <a:spLocks noChangeShapeType="1"/>
          </p:cNvSpPr>
          <p:nvPr/>
        </p:nvSpPr>
        <p:spPr bwMode="auto">
          <a:xfrm>
            <a:off x="10515600" y="609600"/>
            <a:ext cx="0" cy="5410200"/>
          </a:xfrm>
          <a:prstGeom prst="line">
            <a:avLst/>
          </a:prstGeom>
          <a:noFill/>
          <a:ln w="38100">
            <a:solidFill>
              <a:schemeClr val="tx1"/>
            </a:solidFill>
            <a:round/>
            <a:headEnd/>
            <a:tailEnd/>
          </a:ln>
        </p:spPr>
        <p:txBody>
          <a:bodyPr wrap="none" anchor="ctr"/>
          <a:lstStyle/>
          <a:p>
            <a:endParaRPr lang="en-US"/>
          </a:p>
        </p:txBody>
      </p:sp>
      <p:sp>
        <p:nvSpPr>
          <p:cNvPr id="34069" name="Line 284"/>
          <p:cNvSpPr>
            <a:spLocks noChangeShapeType="1"/>
          </p:cNvSpPr>
          <p:nvPr/>
        </p:nvSpPr>
        <p:spPr bwMode="auto">
          <a:xfrm flipH="1">
            <a:off x="1828800" y="609600"/>
            <a:ext cx="8686800" cy="0"/>
          </a:xfrm>
          <a:prstGeom prst="line">
            <a:avLst/>
          </a:prstGeom>
          <a:noFill/>
          <a:ln w="38100">
            <a:solidFill>
              <a:schemeClr val="tx1"/>
            </a:solidFill>
            <a:round/>
            <a:headEnd/>
            <a:tailEnd/>
          </a:ln>
        </p:spPr>
        <p:txBody>
          <a:bodyPr wrap="none" anchor="ctr"/>
          <a:lstStyle/>
          <a:p>
            <a:endParaRPr lang="en-US"/>
          </a:p>
        </p:txBody>
      </p:sp>
      <p:sp>
        <p:nvSpPr>
          <p:cNvPr id="34070" name="Line 285"/>
          <p:cNvSpPr>
            <a:spLocks noChangeShapeType="1"/>
          </p:cNvSpPr>
          <p:nvPr/>
        </p:nvSpPr>
        <p:spPr bwMode="auto">
          <a:xfrm>
            <a:off x="1828800" y="609600"/>
            <a:ext cx="0" cy="5410200"/>
          </a:xfrm>
          <a:prstGeom prst="line">
            <a:avLst/>
          </a:prstGeom>
          <a:noFill/>
          <a:ln w="38100">
            <a:solidFill>
              <a:schemeClr val="tx1"/>
            </a:solidFill>
            <a:round/>
            <a:headEnd/>
            <a:tailEnd/>
          </a:ln>
        </p:spPr>
        <p:txBody>
          <a:bodyPr wrap="none" anchor="ctr"/>
          <a:lstStyle/>
          <a:p>
            <a:endParaRPr lang="en-US"/>
          </a:p>
        </p:txBody>
      </p:sp>
      <p:sp>
        <p:nvSpPr>
          <p:cNvPr id="34071" name="Line 286"/>
          <p:cNvSpPr>
            <a:spLocks noChangeShapeType="1"/>
          </p:cNvSpPr>
          <p:nvPr/>
        </p:nvSpPr>
        <p:spPr bwMode="auto">
          <a:xfrm>
            <a:off x="1828800" y="6019800"/>
            <a:ext cx="8686800" cy="0"/>
          </a:xfrm>
          <a:prstGeom prst="line">
            <a:avLst/>
          </a:prstGeom>
          <a:noFill/>
          <a:ln w="38100">
            <a:solidFill>
              <a:schemeClr val="tx1"/>
            </a:solidFill>
            <a:round/>
            <a:headEnd/>
            <a:tailEnd/>
          </a:ln>
        </p:spPr>
        <p:txBody>
          <a:bodyPr wrap="none" anchor="ctr"/>
          <a:lstStyle/>
          <a:p>
            <a:endParaRPr lang="en-US"/>
          </a:p>
        </p:txBody>
      </p:sp>
      <p:sp>
        <p:nvSpPr>
          <p:cNvPr id="34072" name="Line 287"/>
          <p:cNvSpPr>
            <a:spLocks noChangeShapeType="1"/>
          </p:cNvSpPr>
          <p:nvPr/>
        </p:nvSpPr>
        <p:spPr bwMode="auto">
          <a:xfrm flipH="1">
            <a:off x="4495800" y="5029200"/>
            <a:ext cx="228600" cy="0"/>
          </a:xfrm>
          <a:prstGeom prst="line">
            <a:avLst/>
          </a:prstGeom>
          <a:noFill/>
          <a:ln w="9525">
            <a:solidFill>
              <a:schemeClr val="tx1"/>
            </a:solidFill>
            <a:round/>
            <a:headEnd/>
            <a:tailEnd/>
          </a:ln>
        </p:spPr>
        <p:txBody>
          <a:bodyPr wrap="none" anchor="ctr"/>
          <a:lstStyle/>
          <a:p>
            <a:endParaRPr lang="en-US"/>
          </a:p>
        </p:txBody>
      </p:sp>
      <p:sp>
        <p:nvSpPr>
          <p:cNvPr id="34073" name="Line 288"/>
          <p:cNvSpPr>
            <a:spLocks noChangeShapeType="1"/>
          </p:cNvSpPr>
          <p:nvPr/>
        </p:nvSpPr>
        <p:spPr bwMode="auto">
          <a:xfrm flipV="1">
            <a:off x="5638800" y="4953000"/>
            <a:ext cx="152400" cy="76200"/>
          </a:xfrm>
          <a:prstGeom prst="line">
            <a:avLst/>
          </a:prstGeom>
          <a:noFill/>
          <a:ln w="9525">
            <a:solidFill>
              <a:schemeClr val="tx1"/>
            </a:solidFill>
            <a:round/>
            <a:headEnd/>
            <a:tailEnd/>
          </a:ln>
        </p:spPr>
        <p:txBody>
          <a:bodyPr wrap="none" anchor="ctr"/>
          <a:lstStyle/>
          <a:p>
            <a:endParaRPr lang="en-US"/>
          </a:p>
        </p:txBody>
      </p:sp>
      <p:sp>
        <p:nvSpPr>
          <p:cNvPr id="34074" name="Line 289"/>
          <p:cNvSpPr>
            <a:spLocks noChangeShapeType="1"/>
          </p:cNvSpPr>
          <p:nvPr/>
        </p:nvSpPr>
        <p:spPr bwMode="auto">
          <a:xfrm flipH="1" flipV="1">
            <a:off x="6553200" y="609600"/>
            <a:ext cx="76200" cy="304800"/>
          </a:xfrm>
          <a:prstGeom prst="line">
            <a:avLst/>
          </a:prstGeom>
          <a:noFill/>
          <a:ln w="9525">
            <a:solidFill>
              <a:schemeClr val="tx1"/>
            </a:solidFill>
            <a:round/>
            <a:headEnd/>
            <a:tailEnd/>
          </a:ln>
        </p:spPr>
        <p:txBody>
          <a:bodyPr wrap="none" anchor="ctr"/>
          <a:lstStyle/>
          <a:p>
            <a:endParaRPr lang="en-US"/>
          </a:p>
        </p:txBody>
      </p:sp>
      <p:sp>
        <p:nvSpPr>
          <p:cNvPr id="34075" name="Line 290"/>
          <p:cNvSpPr>
            <a:spLocks noChangeShapeType="1"/>
          </p:cNvSpPr>
          <p:nvPr/>
        </p:nvSpPr>
        <p:spPr bwMode="auto">
          <a:xfrm>
            <a:off x="8458200" y="4953000"/>
            <a:ext cx="76200" cy="152400"/>
          </a:xfrm>
          <a:prstGeom prst="line">
            <a:avLst/>
          </a:prstGeom>
          <a:noFill/>
          <a:ln w="9525">
            <a:solidFill>
              <a:schemeClr val="tx1"/>
            </a:solidFill>
            <a:round/>
            <a:headEnd/>
            <a:tailEnd/>
          </a:ln>
        </p:spPr>
        <p:txBody>
          <a:bodyPr wrap="none" anchor="ctr"/>
          <a:lstStyle/>
          <a:p>
            <a:endParaRPr lang="en-US"/>
          </a:p>
        </p:txBody>
      </p:sp>
      <p:sp>
        <p:nvSpPr>
          <p:cNvPr id="34076" name="Line 291"/>
          <p:cNvSpPr>
            <a:spLocks noChangeShapeType="1"/>
          </p:cNvSpPr>
          <p:nvPr/>
        </p:nvSpPr>
        <p:spPr bwMode="auto">
          <a:xfrm>
            <a:off x="8534400" y="5105400"/>
            <a:ext cx="152400" cy="76200"/>
          </a:xfrm>
          <a:prstGeom prst="line">
            <a:avLst/>
          </a:prstGeom>
          <a:noFill/>
          <a:ln w="9525">
            <a:solidFill>
              <a:schemeClr val="tx1"/>
            </a:solidFill>
            <a:round/>
            <a:headEnd/>
            <a:tailEnd/>
          </a:ln>
        </p:spPr>
        <p:txBody>
          <a:bodyPr wrap="none" anchor="ctr"/>
          <a:lstStyle/>
          <a:p>
            <a:endParaRPr lang="en-US"/>
          </a:p>
        </p:txBody>
      </p:sp>
      <p:sp>
        <p:nvSpPr>
          <p:cNvPr id="34077" name="Line 292"/>
          <p:cNvSpPr>
            <a:spLocks noChangeShapeType="1"/>
          </p:cNvSpPr>
          <p:nvPr/>
        </p:nvSpPr>
        <p:spPr bwMode="auto">
          <a:xfrm>
            <a:off x="8686800" y="5181600"/>
            <a:ext cx="0" cy="381000"/>
          </a:xfrm>
          <a:prstGeom prst="line">
            <a:avLst/>
          </a:prstGeom>
          <a:noFill/>
          <a:ln w="9525">
            <a:solidFill>
              <a:schemeClr val="tx1"/>
            </a:solidFill>
            <a:round/>
            <a:headEnd/>
            <a:tailEnd/>
          </a:ln>
        </p:spPr>
        <p:txBody>
          <a:bodyPr wrap="none" anchor="ctr"/>
          <a:lstStyle/>
          <a:p>
            <a:endParaRPr lang="en-US"/>
          </a:p>
        </p:txBody>
      </p:sp>
      <p:sp>
        <p:nvSpPr>
          <p:cNvPr id="34078" name="Line 293"/>
          <p:cNvSpPr>
            <a:spLocks noChangeShapeType="1"/>
          </p:cNvSpPr>
          <p:nvPr/>
        </p:nvSpPr>
        <p:spPr bwMode="auto">
          <a:xfrm>
            <a:off x="8686800" y="5562600"/>
            <a:ext cx="0" cy="228600"/>
          </a:xfrm>
          <a:prstGeom prst="line">
            <a:avLst/>
          </a:prstGeom>
          <a:noFill/>
          <a:ln w="9525">
            <a:solidFill>
              <a:schemeClr val="tx1"/>
            </a:solidFill>
            <a:round/>
            <a:headEnd/>
            <a:tailEnd/>
          </a:ln>
        </p:spPr>
        <p:txBody>
          <a:bodyPr wrap="none" anchor="ctr"/>
          <a:lstStyle/>
          <a:p>
            <a:endParaRPr lang="en-US"/>
          </a:p>
        </p:txBody>
      </p:sp>
      <p:sp>
        <p:nvSpPr>
          <p:cNvPr id="34079" name="Line 294"/>
          <p:cNvSpPr>
            <a:spLocks noChangeShapeType="1"/>
          </p:cNvSpPr>
          <p:nvPr/>
        </p:nvSpPr>
        <p:spPr bwMode="auto">
          <a:xfrm flipH="1">
            <a:off x="8458200" y="5791200"/>
            <a:ext cx="228600" cy="228600"/>
          </a:xfrm>
          <a:prstGeom prst="line">
            <a:avLst/>
          </a:prstGeom>
          <a:noFill/>
          <a:ln w="9525">
            <a:solidFill>
              <a:schemeClr val="tx1"/>
            </a:solidFill>
            <a:round/>
            <a:headEnd/>
            <a:tailEnd/>
          </a:ln>
        </p:spPr>
        <p:txBody>
          <a:bodyPr wrap="none" anchor="ctr"/>
          <a:lstStyle/>
          <a:p>
            <a:endParaRPr lang="en-US"/>
          </a:p>
        </p:txBody>
      </p:sp>
      <p:sp>
        <p:nvSpPr>
          <p:cNvPr id="34080" name="Line 295"/>
          <p:cNvSpPr>
            <a:spLocks noChangeShapeType="1"/>
          </p:cNvSpPr>
          <p:nvPr/>
        </p:nvSpPr>
        <p:spPr bwMode="auto">
          <a:xfrm flipH="1" flipV="1">
            <a:off x="9448800" y="5181600"/>
            <a:ext cx="152400" cy="152400"/>
          </a:xfrm>
          <a:prstGeom prst="line">
            <a:avLst/>
          </a:prstGeom>
          <a:noFill/>
          <a:ln w="9525">
            <a:solidFill>
              <a:schemeClr val="tx1"/>
            </a:solidFill>
            <a:round/>
            <a:headEnd/>
            <a:tailEnd/>
          </a:ln>
        </p:spPr>
        <p:txBody>
          <a:bodyPr wrap="none" anchor="ctr"/>
          <a:lstStyle/>
          <a:p>
            <a:endParaRPr lang="en-US"/>
          </a:p>
        </p:txBody>
      </p:sp>
      <p:sp>
        <p:nvSpPr>
          <p:cNvPr id="34081" name="Line 296"/>
          <p:cNvSpPr>
            <a:spLocks noChangeShapeType="1"/>
          </p:cNvSpPr>
          <p:nvPr/>
        </p:nvSpPr>
        <p:spPr bwMode="auto">
          <a:xfrm flipH="1" flipV="1">
            <a:off x="9296400" y="4953000"/>
            <a:ext cx="152400" cy="228600"/>
          </a:xfrm>
          <a:prstGeom prst="line">
            <a:avLst/>
          </a:prstGeom>
          <a:noFill/>
          <a:ln w="9525">
            <a:solidFill>
              <a:schemeClr val="tx1"/>
            </a:solidFill>
            <a:round/>
            <a:headEnd/>
            <a:tailEnd/>
          </a:ln>
        </p:spPr>
        <p:txBody>
          <a:bodyPr wrap="none" anchor="ctr"/>
          <a:lstStyle/>
          <a:p>
            <a:endParaRPr lang="en-US"/>
          </a:p>
        </p:txBody>
      </p:sp>
      <p:sp>
        <p:nvSpPr>
          <p:cNvPr id="34082" name="Line 297"/>
          <p:cNvSpPr>
            <a:spLocks noChangeShapeType="1"/>
          </p:cNvSpPr>
          <p:nvPr/>
        </p:nvSpPr>
        <p:spPr bwMode="auto">
          <a:xfrm flipH="1">
            <a:off x="9220200" y="4953000"/>
            <a:ext cx="76200" cy="76200"/>
          </a:xfrm>
          <a:prstGeom prst="line">
            <a:avLst/>
          </a:prstGeom>
          <a:noFill/>
          <a:ln w="9525">
            <a:solidFill>
              <a:schemeClr val="tx1"/>
            </a:solidFill>
            <a:round/>
            <a:headEnd/>
            <a:tailEnd/>
          </a:ln>
        </p:spPr>
        <p:txBody>
          <a:bodyPr wrap="none" anchor="ctr"/>
          <a:lstStyle/>
          <a:p>
            <a:endParaRPr lang="en-US"/>
          </a:p>
        </p:txBody>
      </p:sp>
      <p:sp>
        <p:nvSpPr>
          <p:cNvPr id="34083" name="Line 298"/>
          <p:cNvSpPr>
            <a:spLocks noChangeShapeType="1"/>
          </p:cNvSpPr>
          <p:nvPr/>
        </p:nvSpPr>
        <p:spPr bwMode="auto">
          <a:xfrm>
            <a:off x="9601200" y="5334000"/>
            <a:ext cx="76200" cy="228600"/>
          </a:xfrm>
          <a:prstGeom prst="line">
            <a:avLst/>
          </a:prstGeom>
          <a:noFill/>
          <a:ln w="9525">
            <a:solidFill>
              <a:schemeClr val="tx1"/>
            </a:solidFill>
            <a:round/>
            <a:headEnd/>
            <a:tailEnd/>
          </a:ln>
        </p:spPr>
        <p:txBody>
          <a:bodyPr wrap="none" anchor="ctr"/>
          <a:lstStyle/>
          <a:p>
            <a:endParaRPr lang="en-US"/>
          </a:p>
        </p:txBody>
      </p:sp>
      <p:sp>
        <p:nvSpPr>
          <p:cNvPr id="34084" name="Line 299"/>
          <p:cNvSpPr>
            <a:spLocks noChangeShapeType="1"/>
          </p:cNvSpPr>
          <p:nvPr/>
        </p:nvSpPr>
        <p:spPr bwMode="auto">
          <a:xfrm>
            <a:off x="9677400" y="5562600"/>
            <a:ext cx="228600" cy="0"/>
          </a:xfrm>
          <a:prstGeom prst="line">
            <a:avLst/>
          </a:prstGeom>
          <a:noFill/>
          <a:ln w="9525">
            <a:solidFill>
              <a:schemeClr val="tx1"/>
            </a:solidFill>
            <a:round/>
            <a:headEnd/>
            <a:tailEnd/>
          </a:ln>
        </p:spPr>
        <p:txBody>
          <a:bodyPr wrap="none" anchor="ctr"/>
          <a:lstStyle/>
          <a:p>
            <a:endParaRPr lang="en-US"/>
          </a:p>
        </p:txBody>
      </p:sp>
      <p:sp>
        <p:nvSpPr>
          <p:cNvPr id="34085" name="Line 300"/>
          <p:cNvSpPr>
            <a:spLocks noChangeShapeType="1"/>
          </p:cNvSpPr>
          <p:nvPr/>
        </p:nvSpPr>
        <p:spPr bwMode="auto">
          <a:xfrm flipV="1">
            <a:off x="9906000" y="5486400"/>
            <a:ext cx="152400" cy="76200"/>
          </a:xfrm>
          <a:prstGeom prst="line">
            <a:avLst/>
          </a:prstGeom>
          <a:noFill/>
          <a:ln w="9525">
            <a:solidFill>
              <a:schemeClr val="tx1"/>
            </a:solidFill>
            <a:round/>
            <a:headEnd/>
            <a:tailEnd/>
          </a:ln>
        </p:spPr>
        <p:txBody>
          <a:bodyPr wrap="none" anchor="ctr"/>
          <a:lstStyle/>
          <a:p>
            <a:endParaRPr lang="en-US"/>
          </a:p>
        </p:txBody>
      </p:sp>
      <p:sp>
        <p:nvSpPr>
          <p:cNvPr id="34086" name="Line 301"/>
          <p:cNvSpPr>
            <a:spLocks noChangeShapeType="1"/>
          </p:cNvSpPr>
          <p:nvPr/>
        </p:nvSpPr>
        <p:spPr bwMode="auto">
          <a:xfrm flipV="1">
            <a:off x="10058400" y="5257800"/>
            <a:ext cx="228600" cy="228600"/>
          </a:xfrm>
          <a:prstGeom prst="line">
            <a:avLst/>
          </a:prstGeom>
          <a:noFill/>
          <a:ln w="9525">
            <a:solidFill>
              <a:schemeClr val="tx1"/>
            </a:solidFill>
            <a:round/>
            <a:headEnd/>
            <a:tailEnd/>
          </a:ln>
        </p:spPr>
        <p:txBody>
          <a:bodyPr wrap="none" anchor="ctr"/>
          <a:lstStyle/>
          <a:p>
            <a:endParaRPr lang="en-US"/>
          </a:p>
        </p:txBody>
      </p:sp>
      <p:sp>
        <p:nvSpPr>
          <p:cNvPr id="34087" name="Line 302"/>
          <p:cNvSpPr>
            <a:spLocks noChangeShapeType="1"/>
          </p:cNvSpPr>
          <p:nvPr/>
        </p:nvSpPr>
        <p:spPr bwMode="auto">
          <a:xfrm flipV="1">
            <a:off x="10287000" y="5105400"/>
            <a:ext cx="228600" cy="152400"/>
          </a:xfrm>
          <a:prstGeom prst="line">
            <a:avLst/>
          </a:prstGeom>
          <a:noFill/>
          <a:ln w="9525">
            <a:solidFill>
              <a:schemeClr val="tx1"/>
            </a:solidFill>
            <a:round/>
            <a:headEnd/>
            <a:tailEnd/>
          </a:ln>
        </p:spPr>
        <p:txBody>
          <a:bodyPr wrap="none" anchor="ctr"/>
          <a:lstStyle/>
          <a:p>
            <a:endParaRPr lang="en-US"/>
          </a:p>
        </p:txBody>
      </p:sp>
      <p:sp>
        <p:nvSpPr>
          <p:cNvPr id="34088" name="Line 303"/>
          <p:cNvSpPr>
            <a:spLocks noChangeShapeType="1"/>
          </p:cNvSpPr>
          <p:nvPr/>
        </p:nvSpPr>
        <p:spPr bwMode="auto">
          <a:xfrm flipV="1">
            <a:off x="7543800" y="4572000"/>
            <a:ext cx="152400" cy="76200"/>
          </a:xfrm>
          <a:prstGeom prst="line">
            <a:avLst/>
          </a:prstGeom>
          <a:noFill/>
          <a:ln w="9525">
            <a:solidFill>
              <a:schemeClr val="tx1"/>
            </a:solidFill>
            <a:round/>
            <a:headEnd/>
            <a:tailEnd/>
          </a:ln>
        </p:spPr>
        <p:txBody>
          <a:bodyPr wrap="none" anchor="ctr"/>
          <a:lstStyle/>
          <a:p>
            <a:endParaRPr lang="en-US"/>
          </a:p>
        </p:txBody>
      </p:sp>
      <p:sp>
        <p:nvSpPr>
          <p:cNvPr id="34089" name="Line 304"/>
          <p:cNvSpPr>
            <a:spLocks noChangeShapeType="1"/>
          </p:cNvSpPr>
          <p:nvPr/>
        </p:nvSpPr>
        <p:spPr bwMode="auto">
          <a:xfrm flipH="1" flipV="1">
            <a:off x="7696200" y="4572000"/>
            <a:ext cx="76200" cy="152400"/>
          </a:xfrm>
          <a:prstGeom prst="line">
            <a:avLst/>
          </a:prstGeom>
          <a:noFill/>
          <a:ln w="9525">
            <a:solidFill>
              <a:schemeClr val="tx1"/>
            </a:solidFill>
            <a:round/>
            <a:headEnd/>
            <a:tailEnd/>
          </a:ln>
        </p:spPr>
        <p:txBody>
          <a:bodyPr wrap="none" anchor="ctr"/>
          <a:lstStyle/>
          <a:p>
            <a:endParaRPr lang="en-US"/>
          </a:p>
        </p:txBody>
      </p:sp>
      <p:sp>
        <p:nvSpPr>
          <p:cNvPr id="34090" name="Text Box 305"/>
          <p:cNvSpPr txBox="1">
            <a:spLocks noChangeArrowheads="1"/>
          </p:cNvSpPr>
          <p:nvPr/>
        </p:nvSpPr>
        <p:spPr bwMode="auto">
          <a:xfrm>
            <a:off x="9144000" y="914401"/>
            <a:ext cx="2286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4091" name="Text Box 306"/>
          <p:cNvSpPr txBox="1">
            <a:spLocks noChangeArrowheads="1"/>
          </p:cNvSpPr>
          <p:nvPr/>
        </p:nvSpPr>
        <p:spPr bwMode="auto">
          <a:xfrm>
            <a:off x="8839200" y="1371601"/>
            <a:ext cx="5334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Xining</a:t>
            </a:r>
          </a:p>
        </p:txBody>
      </p:sp>
      <p:sp>
        <p:nvSpPr>
          <p:cNvPr id="34092" name="Line 307"/>
          <p:cNvSpPr>
            <a:spLocks noChangeShapeType="1"/>
          </p:cNvSpPr>
          <p:nvPr/>
        </p:nvSpPr>
        <p:spPr bwMode="auto">
          <a:xfrm>
            <a:off x="9525000" y="1600200"/>
            <a:ext cx="152400" cy="152400"/>
          </a:xfrm>
          <a:prstGeom prst="line">
            <a:avLst/>
          </a:prstGeom>
          <a:noFill/>
          <a:ln w="9525">
            <a:solidFill>
              <a:schemeClr val="tx1"/>
            </a:solidFill>
            <a:round/>
            <a:headEnd/>
            <a:tailEnd/>
          </a:ln>
        </p:spPr>
        <p:txBody>
          <a:bodyPr wrap="none" anchor="ctr"/>
          <a:lstStyle/>
          <a:p>
            <a:endParaRPr lang="en-US"/>
          </a:p>
        </p:txBody>
      </p:sp>
      <p:sp>
        <p:nvSpPr>
          <p:cNvPr id="34093" name="Line 308"/>
          <p:cNvSpPr>
            <a:spLocks noChangeShapeType="1"/>
          </p:cNvSpPr>
          <p:nvPr/>
        </p:nvSpPr>
        <p:spPr bwMode="auto">
          <a:xfrm flipH="1">
            <a:off x="9601200" y="1752600"/>
            <a:ext cx="76200" cy="76200"/>
          </a:xfrm>
          <a:prstGeom prst="line">
            <a:avLst/>
          </a:prstGeom>
          <a:noFill/>
          <a:ln w="9525">
            <a:solidFill>
              <a:schemeClr val="tx1"/>
            </a:solidFill>
            <a:round/>
            <a:headEnd/>
            <a:tailEnd/>
          </a:ln>
        </p:spPr>
        <p:txBody>
          <a:bodyPr wrap="none" anchor="ctr"/>
          <a:lstStyle/>
          <a:p>
            <a:endParaRPr lang="en-US"/>
          </a:p>
        </p:txBody>
      </p:sp>
      <p:sp>
        <p:nvSpPr>
          <p:cNvPr id="34094" name="Line 309"/>
          <p:cNvSpPr>
            <a:spLocks noChangeShapeType="1"/>
          </p:cNvSpPr>
          <p:nvPr/>
        </p:nvSpPr>
        <p:spPr bwMode="auto">
          <a:xfrm>
            <a:off x="8610600" y="3962400"/>
            <a:ext cx="0" cy="152400"/>
          </a:xfrm>
          <a:prstGeom prst="line">
            <a:avLst/>
          </a:prstGeom>
          <a:noFill/>
          <a:ln w="9525">
            <a:solidFill>
              <a:schemeClr val="tx1"/>
            </a:solidFill>
            <a:round/>
            <a:headEnd/>
            <a:tailEnd/>
          </a:ln>
        </p:spPr>
        <p:txBody>
          <a:bodyPr wrap="none" anchor="ctr"/>
          <a:lstStyle/>
          <a:p>
            <a:endParaRPr lang="en-US"/>
          </a:p>
        </p:txBody>
      </p:sp>
      <p:sp>
        <p:nvSpPr>
          <p:cNvPr id="34095" name="Text Box 310"/>
          <p:cNvSpPr txBox="1">
            <a:spLocks noChangeArrowheads="1"/>
          </p:cNvSpPr>
          <p:nvPr/>
        </p:nvSpPr>
        <p:spPr bwMode="auto">
          <a:xfrm>
            <a:off x="9829800" y="3810001"/>
            <a:ext cx="6858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Chengdu</a:t>
            </a:r>
          </a:p>
        </p:txBody>
      </p:sp>
      <p:sp>
        <p:nvSpPr>
          <p:cNvPr id="34096" name="Text Box 311"/>
          <p:cNvSpPr txBox="1">
            <a:spLocks noChangeArrowheads="1"/>
          </p:cNvSpPr>
          <p:nvPr/>
        </p:nvSpPr>
        <p:spPr bwMode="auto">
          <a:xfrm>
            <a:off x="6096000" y="4419601"/>
            <a:ext cx="8382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LHASA</a:t>
            </a:r>
          </a:p>
        </p:txBody>
      </p:sp>
      <p:sp>
        <p:nvSpPr>
          <p:cNvPr id="34097" name="Text Box 312"/>
          <p:cNvSpPr txBox="1">
            <a:spLocks noChangeArrowheads="1"/>
          </p:cNvSpPr>
          <p:nvPr/>
        </p:nvSpPr>
        <p:spPr bwMode="auto">
          <a:xfrm>
            <a:off x="4800600" y="4495801"/>
            <a:ext cx="6858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Shigatse</a:t>
            </a:r>
          </a:p>
        </p:txBody>
      </p:sp>
      <p:sp>
        <p:nvSpPr>
          <p:cNvPr id="34098" name="Text Box 313"/>
          <p:cNvSpPr txBox="1">
            <a:spLocks noChangeArrowheads="1"/>
          </p:cNvSpPr>
          <p:nvPr/>
        </p:nvSpPr>
        <p:spPr bwMode="auto">
          <a:xfrm>
            <a:off x="9753600" y="1600201"/>
            <a:ext cx="6858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Lanzhou</a:t>
            </a:r>
          </a:p>
        </p:txBody>
      </p:sp>
      <p:sp>
        <p:nvSpPr>
          <p:cNvPr id="34099" name="Line 314"/>
          <p:cNvSpPr>
            <a:spLocks noChangeShapeType="1"/>
          </p:cNvSpPr>
          <p:nvPr/>
        </p:nvSpPr>
        <p:spPr bwMode="auto">
          <a:xfrm>
            <a:off x="3810000" y="4572000"/>
            <a:ext cx="76200" cy="0"/>
          </a:xfrm>
          <a:prstGeom prst="line">
            <a:avLst/>
          </a:prstGeom>
          <a:noFill/>
          <a:ln w="9525">
            <a:solidFill>
              <a:schemeClr val="tx1"/>
            </a:solidFill>
            <a:round/>
            <a:headEnd/>
            <a:tailEnd/>
          </a:ln>
        </p:spPr>
        <p:txBody>
          <a:bodyPr/>
          <a:lstStyle/>
          <a:p>
            <a:endParaRPr lang="en-US"/>
          </a:p>
        </p:txBody>
      </p:sp>
      <p:sp>
        <p:nvSpPr>
          <p:cNvPr id="34100" name="Line 315"/>
          <p:cNvSpPr>
            <a:spLocks noChangeShapeType="1"/>
          </p:cNvSpPr>
          <p:nvPr/>
        </p:nvSpPr>
        <p:spPr bwMode="auto">
          <a:xfrm>
            <a:off x="3124200" y="4038600"/>
            <a:ext cx="76200" cy="76200"/>
          </a:xfrm>
          <a:prstGeom prst="line">
            <a:avLst/>
          </a:prstGeom>
          <a:noFill/>
          <a:ln w="9525">
            <a:solidFill>
              <a:schemeClr val="tx1"/>
            </a:solidFill>
            <a:round/>
            <a:headEnd/>
            <a:tailEnd/>
          </a:ln>
        </p:spPr>
        <p:txBody>
          <a:bodyPr/>
          <a:lstStyle/>
          <a:p>
            <a:endParaRPr lang="en-US"/>
          </a:p>
        </p:txBody>
      </p:sp>
      <p:sp>
        <p:nvSpPr>
          <p:cNvPr id="34101" name="Line 316"/>
          <p:cNvSpPr>
            <a:spLocks noChangeShapeType="1"/>
          </p:cNvSpPr>
          <p:nvPr/>
        </p:nvSpPr>
        <p:spPr bwMode="auto">
          <a:xfrm>
            <a:off x="3200400" y="4114800"/>
            <a:ext cx="0" cy="76200"/>
          </a:xfrm>
          <a:prstGeom prst="line">
            <a:avLst/>
          </a:prstGeom>
          <a:noFill/>
          <a:ln w="9525">
            <a:solidFill>
              <a:schemeClr val="tx1"/>
            </a:solidFill>
            <a:round/>
            <a:headEnd/>
            <a:tailEnd/>
          </a:ln>
        </p:spPr>
        <p:txBody>
          <a:bodyPr/>
          <a:lstStyle/>
          <a:p>
            <a:endParaRPr lang="en-US"/>
          </a:p>
        </p:txBody>
      </p:sp>
      <p:sp>
        <p:nvSpPr>
          <p:cNvPr id="34102" name="Line 317"/>
          <p:cNvSpPr>
            <a:spLocks noChangeShapeType="1"/>
          </p:cNvSpPr>
          <p:nvPr/>
        </p:nvSpPr>
        <p:spPr bwMode="auto">
          <a:xfrm flipH="1" flipV="1">
            <a:off x="4343400" y="4953000"/>
            <a:ext cx="152400" cy="76200"/>
          </a:xfrm>
          <a:prstGeom prst="line">
            <a:avLst/>
          </a:prstGeom>
          <a:noFill/>
          <a:ln w="9525">
            <a:solidFill>
              <a:schemeClr val="tx1"/>
            </a:solidFill>
            <a:round/>
            <a:headEnd/>
            <a:tailEnd/>
          </a:ln>
        </p:spPr>
        <p:txBody>
          <a:bodyPr/>
          <a:lstStyle/>
          <a:p>
            <a:endParaRPr lang="en-US"/>
          </a:p>
        </p:txBody>
      </p:sp>
      <p:sp>
        <p:nvSpPr>
          <p:cNvPr id="34103" name="Line 318"/>
          <p:cNvSpPr>
            <a:spLocks noChangeShapeType="1"/>
          </p:cNvSpPr>
          <p:nvPr/>
        </p:nvSpPr>
        <p:spPr bwMode="auto">
          <a:xfrm flipV="1">
            <a:off x="4343400" y="4876800"/>
            <a:ext cx="0" cy="76200"/>
          </a:xfrm>
          <a:prstGeom prst="line">
            <a:avLst/>
          </a:prstGeom>
          <a:noFill/>
          <a:ln w="9525">
            <a:solidFill>
              <a:schemeClr val="tx1"/>
            </a:solidFill>
            <a:round/>
            <a:headEnd/>
            <a:tailEnd/>
          </a:ln>
        </p:spPr>
        <p:txBody>
          <a:bodyPr/>
          <a:lstStyle/>
          <a:p>
            <a:endParaRPr lang="en-US"/>
          </a:p>
        </p:txBody>
      </p:sp>
      <p:sp>
        <p:nvSpPr>
          <p:cNvPr id="34104" name="Line 319"/>
          <p:cNvSpPr>
            <a:spLocks noChangeShapeType="1"/>
          </p:cNvSpPr>
          <p:nvPr/>
        </p:nvSpPr>
        <p:spPr bwMode="auto">
          <a:xfrm flipH="1">
            <a:off x="4267200" y="4876800"/>
            <a:ext cx="76200" cy="0"/>
          </a:xfrm>
          <a:prstGeom prst="line">
            <a:avLst/>
          </a:prstGeom>
          <a:noFill/>
          <a:ln w="9525">
            <a:solidFill>
              <a:schemeClr val="tx1"/>
            </a:solidFill>
            <a:round/>
            <a:headEnd/>
            <a:tailEnd/>
          </a:ln>
        </p:spPr>
        <p:txBody>
          <a:bodyPr/>
          <a:lstStyle/>
          <a:p>
            <a:endParaRPr lang="en-US"/>
          </a:p>
        </p:txBody>
      </p:sp>
      <p:sp>
        <p:nvSpPr>
          <p:cNvPr id="34105" name="Line 320"/>
          <p:cNvSpPr>
            <a:spLocks noChangeShapeType="1"/>
          </p:cNvSpPr>
          <p:nvPr/>
        </p:nvSpPr>
        <p:spPr bwMode="auto">
          <a:xfrm flipH="1">
            <a:off x="4191000" y="4876800"/>
            <a:ext cx="76200" cy="0"/>
          </a:xfrm>
          <a:prstGeom prst="line">
            <a:avLst/>
          </a:prstGeom>
          <a:noFill/>
          <a:ln w="9525">
            <a:solidFill>
              <a:schemeClr val="tx1"/>
            </a:solidFill>
            <a:round/>
            <a:headEnd/>
            <a:tailEnd/>
          </a:ln>
        </p:spPr>
        <p:txBody>
          <a:bodyPr/>
          <a:lstStyle/>
          <a:p>
            <a:endParaRPr lang="en-US"/>
          </a:p>
        </p:txBody>
      </p:sp>
      <p:sp>
        <p:nvSpPr>
          <p:cNvPr id="34106" name="Line 321"/>
          <p:cNvSpPr>
            <a:spLocks noChangeShapeType="1"/>
          </p:cNvSpPr>
          <p:nvPr/>
        </p:nvSpPr>
        <p:spPr bwMode="auto">
          <a:xfrm>
            <a:off x="3886200" y="4648200"/>
            <a:ext cx="76200" cy="76200"/>
          </a:xfrm>
          <a:prstGeom prst="line">
            <a:avLst/>
          </a:prstGeom>
          <a:noFill/>
          <a:ln w="9525">
            <a:solidFill>
              <a:schemeClr val="tx1"/>
            </a:solidFill>
            <a:round/>
            <a:headEnd/>
            <a:tailEnd/>
          </a:ln>
        </p:spPr>
        <p:txBody>
          <a:bodyPr/>
          <a:lstStyle/>
          <a:p>
            <a:endParaRPr lang="en-US"/>
          </a:p>
        </p:txBody>
      </p:sp>
      <p:sp>
        <p:nvSpPr>
          <p:cNvPr id="34107" name="Line 322"/>
          <p:cNvSpPr>
            <a:spLocks noChangeShapeType="1"/>
          </p:cNvSpPr>
          <p:nvPr/>
        </p:nvSpPr>
        <p:spPr bwMode="auto">
          <a:xfrm>
            <a:off x="3962400" y="4724400"/>
            <a:ext cx="76200" cy="76200"/>
          </a:xfrm>
          <a:prstGeom prst="line">
            <a:avLst/>
          </a:prstGeom>
          <a:noFill/>
          <a:ln w="9525">
            <a:solidFill>
              <a:schemeClr val="tx1"/>
            </a:solidFill>
            <a:round/>
            <a:headEnd/>
            <a:tailEnd/>
          </a:ln>
        </p:spPr>
        <p:txBody>
          <a:bodyPr/>
          <a:lstStyle/>
          <a:p>
            <a:endParaRPr lang="en-US"/>
          </a:p>
        </p:txBody>
      </p:sp>
      <p:sp>
        <p:nvSpPr>
          <p:cNvPr id="34108" name="Line 323"/>
          <p:cNvSpPr>
            <a:spLocks noChangeShapeType="1"/>
          </p:cNvSpPr>
          <p:nvPr/>
        </p:nvSpPr>
        <p:spPr bwMode="auto">
          <a:xfrm>
            <a:off x="4038600" y="4800600"/>
            <a:ext cx="152400" cy="76200"/>
          </a:xfrm>
          <a:prstGeom prst="line">
            <a:avLst/>
          </a:prstGeom>
          <a:noFill/>
          <a:ln w="9525">
            <a:solidFill>
              <a:schemeClr val="tx1"/>
            </a:solidFill>
            <a:round/>
            <a:headEnd/>
            <a:tailEnd/>
          </a:ln>
        </p:spPr>
        <p:txBody>
          <a:bodyPr/>
          <a:lstStyle/>
          <a:p>
            <a:endParaRPr lang="en-US"/>
          </a:p>
        </p:txBody>
      </p:sp>
      <p:sp>
        <p:nvSpPr>
          <p:cNvPr id="34109" name="Line 324"/>
          <p:cNvSpPr>
            <a:spLocks noChangeShapeType="1"/>
          </p:cNvSpPr>
          <p:nvPr/>
        </p:nvSpPr>
        <p:spPr bwMode="auto">
          <a:xfrm>
            <a:off x="10363200" y="1600200"/>
            <a:ext cx="152400" cy="76200"/>
          </a:xfrm>
          <a:prstGeom prst="line">
            <a:avLst/>
          </a:prstGeom>
          <a:noFill/>
          <a:ln w="9525">
            <a:solidFill>
              <a:schemeClr val="tx1"/>
            </a:solidFill>
            <a:round/>
            <a:headEnd/>
            <a:tailEnd/>
          </a:ln>
        </p:spPr>
        <p:txBody>
          <a:bodyPr/>
          <a:lstStyle/>
          <a:p>
            <a:endParaRPr lang="en-US"/>
          </a:p>
        </p:txBody>
      </p:sp>
      <p:sp>
        <p:nvSpPr>
          <p:cNvPr id="34110" name="Line 325"/>
          <p:cNvSpPr>
            <a:spLocks noChangeShapeType="1"/>
          </p:cNvSpPr>
          <p:nvPr/>
        </p:nvSpPr>
        <p:spPr bwMode="auto">
          <a:xfrm>
            <a:off x="3657600" y="4419600"/>
            <a:ext cx="0" cy="76200"/>
          </a:xfrm>
          <a:prstGeom prst="line">
            <a:avLst/>
          </a:prstGeom>
          <a:noFill/>
          <a:ln w="9525">
            <a:solidFill>
              <a:schemeClr val="tx1"/>
            </a:solidFill>
            <a:round/>
            <a:headEnd/>
            <a:tailEnd/>
          </a:ln>
        </p:spPr>
        <p:txBody>
          <a:bodyPr/>
          <a:lstStyle/>
          <a:p>
            <a:endParaRPr lang="en-US"/>
          </a:p>
        </p:txBody>
      </p:sp>
      <p:sp>
        <p:nvSpPr>
          <p:cNvPr id="34111" name="Text Box 326"/>
          <p:cNvSpPr txBox="1">
            <a:spLocks noChangeArrowheads="1"/>
          </p:cNvSpPr>
          <p:nvPr/>
        </p:nvSpPr>
        <p:spPr bwMode="auto">
          <a:xfrm>
            <a:off x="3581400" y="2811463"/>
            <a:ext cx="1752600" cy="457200"/>
          </a:xfrm>
          <a:prstGeom prst="rect">
            <a:avLst/>
          </a:prstGeom>
          <a:noFill/>
          <a:ln w="9525">
            <a:noFill/>
            <a:miter lim="800000"/>
            <a:headEnd/>
            <a:tailEnd/>
          </a:ln>
        </p:spPr>
        <p:txBody>
          <a:bodyPr>
            <a:spAutoFit/>
          </a:bodyPr>
          <a:lstStyle/>
          <a:p>
            <a:pPr>
              <a:spcBef>
                <a:spcPct val="50000"/>
              </a:spcBef>
            </a:pPr>
            <a:r>
              <a:rPr lang="en-US" sz="1200" i="1">
                <a:latin typeface="Calibri" pitchFamily="34" charset="0"/>
              </a:rPr>
              <a:t>          </a:t>
            </a:r>
            <a:r>
              <a:rPr lang="en-US" sz="1200" b="1" i="1" u="sng">
                <a:latin typeface="Calibri" pitchFamily="34" charset="0"/>
              </a:rPr>
              <a:t>Tibetan  Autonomous Region</a:t>
            </a:r>
          </a:p>
        </p:txBody>
      </p:sp>
      <p:sp>
        <p:nvSpPr>
          <p:cNvPr id="34112" name="Text Box 327"/>
          <p:cNvSpPr txBox="1">
            <a:spLocks noChangeArrowheads="1"/>
          </p:cNvSpPr>
          <p:nvPr/>
        </p:nvSpPr>
        <p:spPr bwMode="auto">
          <a:xfrm>
            <a:off x="6858000" y="1668463"/>
            <a:ext cx="1143000" cy="457200"/>
          </a:xfrm>
          <a:prstGeom prst="rect">
            <a:avLst/>
          </a:prstGeom>
          <a:noFill/>
          <a:ln w="9525">
            <a:noFill/>
            <a:miter lim="800000"/>
            <a:headEnd/>
            <a:tailEnd/>
          </a:ln>
        </p:spPr>
        <p:txBody>
          <a:bodyPr>
            <a:spAutoFit/>
          </a:bodyPr>
          <a:lstStyle/>
          <a:p>
            <a:pPr>
              <a:spcBef>
                <a:spcPct val="50000"/>
              </a:spcBef>
            </a:pPr>
            <a:r>
              <a:rPr lang="en-US" sz="1200" b="1" i="1" u="sng">
                <a:latin typeface="Calibri" pitchFamily="34" charset="0"/>
              </a:rPr>
              <a:t>Qinghai    Province</a:t>
            </a:r>
          </a:p>
        </p:txBody>
      </p:sp>
      <p:sp>
        <p:nvSpPr>
          <p:cNvPr id="34113" name="Text Box 328"/>
          <p:cNvSpPr txBox="1">
            <a:spLocks noChangeArrowheads="1"/>
          </p:cNvSpPr>
          <p:nvPr/>
        </p:nvSpPr>
        <p:spPr bwMode="auto">
          <a:xfrm>
            <a:off x="8839200" y="906464"/>
            <a:ext cx="1066800" cy="274637"/>
          </a:xfrm>
          <a:prstGeom prst="rect">
            <a:avLst/>
          </a:prstGeom>
          <a:noFill/>
          <a:ln w="9525">
            <a:noFill/>
            <a:miter lim="800000"/>
            <a:headEnd/>
            <a:tailEnd/>
          </a:ln>
        </p:spPr>
        <p:txBody>
          <a:bodyPr>
            <a:spAutoFit/>
          </a:bodyPr>
          <a:lstStyle/>
          <a:p>
            <a:pPr>
              <a:spcBef>
                <a:spcPct val="50000"/>
              </a:spcBef>
            </a:pPr>
            <a:r>
              <a:rPr lang="en-US" sz="1200" b="1" i="1">
                <a:latin typeface="Calibri" pitchFamily="34" charset="0"/>
              </a:rPr>
              <a:t>   </a:t>
            </a:r>
            <a:r>
              <a:rPr lang="en-US" sz="1200" b="1" i="1" u="sng">
                <a:latin typeface="Calibri" pitchFamily="34" charset="0"/>
              </a:rPr>
              <a:t>Gansu</a:t>
            </a:r>
          </a:p>
        </p:txBody>
      </p:sp>
      <p:sp>
        <p:nvSpPr>
          <p:cNvPr id="34114" name="Text Box 329"/>
          <p:cNvSpPr txBox="1">
            <a:spLocks noChangeArrowheads="1"/>
          </p:cNvSpPr>
          <p:nvPr/>
        </p:nvSpPr>
        <p:spPr bwMode="auto">
          <a:xfrm>
            <a:off x="9601200" y="4487863"/>
            <a:ext cx="838200" cy="457200"/>
          </a:xfrm>
          <a:prstGeom prst="rect">
            <a:avLst/>
          </a:prstGeom>
          <a:noFill/>
          <a:ln w="9525">
            <a:noFill/>
            <a:miter lim="800000"/>
            <a:headEnd/>
            <a:tailEnd/>
          </a:ln>
        </p:spPr>
        <p:txBody>
          <a:bodyPr>
            <a:spAutoFit/>
          </a:bodyPr>
          <a:lstStyle/>
          <a:p>
            <a:pPr>
              <a:spcBef>
                <a:spcPct val="50000"/>
              </a:spcBef>
            </a:pPr>
            <a:r>
              <a:rPr lang="en-US" sz="1200" b="1" i="1" u="sng">
                <a:latin typeface="Calibri" pitchFamily="34" charset="0"/>
              </a:rPr>
              <a:t>Sichuan Province</a:t>
            </a:r>
          </a:p>
        </p:txBody>
      </p:sp>
      <p:sp>
        <p:nvSpPr>
          <p:cNvPr id="34115" name="Text Box 330"/>
          <p:cNvSpPr txBox="1">
            <a:spLocks noChangeArrowheads="1"/>
          </p:cNvSpPr>
          <p:nvPr/>
        </p:nvSpPr>
        <p:spPr bwMode="auto">
          <a:xfrm>
            <a:off x="8077200" y="6545263"/>
            <a:ext cx="2286000" cy="228600"/>
          </a:xfrm>
          <a:prstGeom prst="rect">
            <a:avLst/>
          </a:prstGeom>
          <a:noFill/>
          <a:ln w="9525">
            <a:noFill/>
            <a:miter lim="800000"/>
            <a:headEnd/>
            <a:tailEnd/>
          </a:ln>
        </p:spPr>
        <p:txBody>
          <a:bodyPr>
            <a:spAutoFit/>
          </a:bodyPr>
          <a:lstStyle/>
          <a:p>
            <a:pPr algn="r">
              <a:spcBef>
                <a:spcPct val="50000"/>
              </a:spcBef>
            </a:pPr>
            <a:r>
              <a:rPr lang="en-US" sz="900">
                <a:latin typeface="Calibri" pitchFamily="34" charset="0"/>
              </a:rPr>
              <a:t>April 9, 2008</a:t>
            </a:r>
          </a:p>
        </p:txBody>
      </p:sp>
      <p:sp>
        <p:nvSpPr>
          <p:cNvPr id="34116" name="Line 331"/>
          <p:cNvSpPr>
            <a:spLocks noChangeShapeType="1"/>
          </p:cNvSpPr>
          <p:nvPr/>
        </p:nvSpPr>
        <p:spPr bwMode="auto">
          <a:xfrm flipH="1" flipV="1">
            <a:off x="2514600" y="2057400"/>
            <a:ext cx="381000" cy="152400"/>
          </a:xfrm>
          <a:prstGeom prst="line">
            <a:avLst/>
          </a:prstGeom>
          <a:noFill/>
          <a:ln w="9525">
            <a:solidFill>
              <a:schemeClr val="tx1"/>
            </a:solidFill>
            <a:round/>
            <a:headEnd/>
            <a:tailEnd/>
          </a:ln>
        </p:spPr>
        <p:txBody>
          <a:bodyPr/>
          <a:lstStyle/>
          <a:p>
            <a:endParaRPr lang="en-US"/>
          </a:p>
        </p:txBody>
      </p:sp>
      <p:sp>
        <p:nvSpPr>
          <p:cNvPr id="34117" name="Line 332"/>
          <p:cNvSpPr>
            <a:spLocks noChangeShapeType="1"/>
          </p:cNvSpPr>
          <p:nvPr/>
        </p:nvSpPr>
        <p:spPr bwMode="auto">
          <a:xfrm flipH="1">
            <a:off x="2133600" y="2057400"/>
            <a:ext cx="381000" cy="0"/>
          </a:xfrm>
          <a:prstGeom prst="line">
            <a:avLst/>
          </a:prstGeom>
          <a:noFill/>
          <a:ln w="9525">
            <a:solidFill>
              <a:schemeClr val="tx1"/>
            </a:solidFill>
            <a:round/>
            <a:headEnd/>
            <a:tailEnd/>
          </a:ln>
        </p:spPr>
        <p:txBody>
          <a:bodyPr/>
          <a:lstStyle/>
          <a:p>
            <a:endParaRPr lang="en-US"/>
          </a:p>
        </p:txBody>
      </p:sp>
      <p:sp>
        <p:nvSpPr>
          <p:cNvPr id="34118" name="Line 333"/>
          <p:cNvSpPr>
            <a:spLocks noChangeShapeType="1"/>
          </p:cNvSpPr>
          <p:nvPr/>
        </p:nvSpPr>
        <p:spPr bwMode="auto">
          <a:xfrm flipH="1">
            <a:off x="1828800" y="2057400"/>
            <a:ext cx="304800" cy="76200"/>
          </a:xfrm>
          <a:prstGeom prst="line">
            <a:avLst/>
          </a:prstGeom>
          <a:noFill/>
          <a:ln w="9525">
            <a:solidFill>
              <a:schemeClr val="tx1"/>
            </a:solidFill>
            <a:round/>
            <a:headEnd/>
            <a:tailEnd/>
          </a:ln>
        </p:spPr>
        <p:txBody>
          <a:bodyPr/>
          <a:lstStyle/>
          <a:p>
            <a:endParaRPr lang="en-US"/>
          </a:p>
        </p:txBody>
      </p:sp>
      <p:sp>
        <p:nvSpPr>
          <p:cNvPr id="34119" name="Line 334"/>
          <p:cNvSpPr>
            <a:spLocks noChangeShapeType="1"/>
          </p:cNvSpPr>
          <p:nvPr/>
        </p:nvSpPr>
        <p:spPr bwMode="auto">
          <a:xfrm flipH="1">
            <a:off x="2895600" y="4114800"/>
            <a:ext cx="76200" cy="76200"/>
          </a:xfrm>
          <a:prstGeom prst="line">
            <a:avLst/>
          </a:prstGeom>
          <a:noFill/>
          <a:ln w="9525">
            <a:solidFill>
              <a:schemeClr val="tx1"/>
            </a:solidFill>
            <a:round/>
            <a:headEnd/>
            <a:tailEnd/>
          </a:ln>
        </p:spPr>
        <p:txBody>
          <a:bodyPr/>
          <a:lstStyle/>
          <a:p>
            <a:endParaRPr lang="en-US"/>
          </a:p>
        </p:txBody>
      </p:sp>
      <p:sp>
        <p:nvSpPr>
          <p:cNvPr id="34120" name="Text Box 335"/>
          <p:cNvSpPr txBox="1">
            <a:spLocks noChangeArrowheads="1"/>
          </p:cNvSpPr>
          <p:nvPr/>
        </p:nvSpPr>
        <p:spPr bwMode="auto">
          <a:xfrm>
            <a:off x="4114800" y="1295400"/>
            <a:ext cx="838200" cy="274638"/>
          </a:xfrm>
          <a:prstGeom prst="rect">
            <a:avLst/>
          </a:prstGeom>
          <a:noFill/>
          <a:ln w="9525">
            <a:noFill/>
            <a:miter lim="800000"/>
            <a:headEnd/>
            <a:tailEnd/>
          </a:ln>
        </p:spPr>
        <p:txBody>
          <a:bodyPr>
            <a:spAutoFit/>
          </a:bodyPr>
          <a:lstStyle/>
          <a:p>
            <a:pPr>
              <a:spcBef>
                <a:spcPct val="50000"/>
              </a:spcBef>
            </a:pPr>
            <a:r>
              <a:rPr lang="en-US" sz="1200" b="1" i="1" u="sng">
                <a:latin typeface="Calibri" pitchFamily="34" charset="0"/>
              </a:rPr>
              <a:t>Xinjiang</a:t>
            </a:r>
          </a:p>
        </p:txBody>
      </p:sp>
      <p:pic>
        <p:nvPicPr>
          <p:cNvPr id="34121" name="Picture 336" descr="LocationmapChina"/>
          <p:cNvPicPr>
            <a:picLocks noChangeAspect="1" noChangeArrowheads="1"/>
          </p:cNvPicPr>
          <p:nvPr/>
        </p:nvPicPr>
        <p:blipFill>
          <a:blip r:embed="rId3" cstate="print"/>
          <a:srcRect/>
          <a:stretch>
            <a:fillRect/>
          </a:stretch>
        </p:blipFill>
        <p:spPr bwMode="auto">
          <a:xfrm>
            <a:off x="2057400" y="4519613"/>
            <a:ext cx="1905000" cy="1327150"/>
          </a:xfrm>
          <a:prstGeom prst="rect">
            <a:avLst/>
          </a:prstGeom>
          <a:noFill/>
          <a:ln w="9525">
            <a:noFill/>
            <a:miter lim="800000"/>
            <a:headEnd/>
            <a:tailEnd/>
          </a:ln>
        </p:spPr>
      </p:pic>
      <p:sp>
        <p:nvSpPr>
          <p:cNvPr id="34122" name="Text Box 41"/>
          <p:cNvSpPr txBox="1">
            <a:spLocks noChangeArrowheads="1"/>
          </p:cNvSpPr>
          <p:nvPr/>
        </p:nvSpPr>
        <p:spPr bwMode="auto">
          <a:xfrm>
            <a:off x="9067800" y="3048001"/>
            <a:ext cx="6096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Aba</a:t>
            </a:r>
          </a:p>
        </p:txBody>
      </p:sp>
      <p:sp>
        <p:nvSpPr>
          <p:cNvPr id="34123" name="Line 231"/>
          <p:cNvSpPr>
            <a:spLocks noChangeShapeType="1"/>
          </p:cNvSpPr>
          <p:nvPr/>
        </p:nvSpPr>
        <p:spPr bwMode="auto">
          <a:xfrm>
            <a:off x="9296400" y="2971800"/>
            <a:ext cx="152400" cy="0"/>
          </a:xfrm>
          <a:prstGeom prst="line">
            <a:avLst/>
          </a:prstGeom>
          <a:noFill/>
          <a:ln w="9525">
            <a:solidFill>
              <a:schemeClr val="tx1"/>
            </a:solidFill>
            <a:round/>
            <a:headEnd/>
            <a:tailEnd/>
          </a:ln>
        </p:spPr>
        <p:txBody>
          <a:bodyPr wrap="none" anchor="ctr"/>
          <a:lstStyle/>
          <a:p>
            <a:endParaRPr lang="en-US"/>
          </a:p>
        </p:txBody>
      </p:sp>
      <p:sp>
        <p:nvSpPr>
          <p:cNvPr id="34124" name="Text Box 100"/>
          <p:cNvSpPr txBox="1">
            <a:spLocks noChangeArrowheads="1"/>
          </p:cNvSpPr>
          <p:nvPr/>
        </p:nvSpPr>
        <p:spPr bwMode="auto">
          <a:xfrm>
            <a:off x="8686800" y="2590801"/>
            <a:ext cx="3048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4125" name="Text Box 66"/>
          <p:cNvSpPr txBox="1">
            <a:spLocks noChangeArrowheads="1"/>
          </p:cNvSpPr>
          <p:nvPr/>
        </p:nvSpPr>
        <p:spPr bwMode="auto">
          <a:xfrm>
            <a:off x="8382000" y="2895601"/>
            <a:ext cx="6858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Pema</a:t>
            </a:r>
          </a:p>
        </p:txBody>
      </p:sp>
      <p:sp>
        <p:nvSpPr>
          <p:cNvPr id="34126" name="Text Box 114"/>
          <p:cNvSpPr txBox="1">
            <a:spLocks noChangeArrowheads="1"/>
          </p:cNvSpPr>
          <p:nvPr/>
        </p:nvSpPr>
        <p:spPr bwMode="auto">
          <a:xfrm>
            <a:off x="9296400" y="3733801"/>
            <a:ext cx="5334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Tawu</a:t>
            </a:r>
          </a:p>
        </p:txBody>
      </p:sp>
      <p:sp>
        <p:nvSpPr>
          <p:cNvPr id="34127" name="Text Box 113"/>
          <p:cNvSpPr txBox="1">
            <a:spLocks noChangeArrowheads="1"/>
          </p:cNvSpPr>
          <p:nvPr/>
        </p:nvSpPr>
        <p:spPr bwMode="auto">
          <a:xfrm>
            <a:off x="9144001" y="3581401"/>
            <a:ext cx="282575"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4128" name="Text Box 68"/>
          <p:cNvSpPr txBox="1">
            <a:spLocks noChangeArrowheads="1"/>
          </p:cNvSpPr>
          <p:nvPr/>
        </p:nvSpPr>
        <p:spPr bwMode="auto">
          <a:xfrm>
            <a:off x="8229600" y="2514601"/>
            <a:ext cx="5334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Darlag</a:t>
            </a:r>
          </a:p>
        </p:txBody>
      </p:sp>
      <p:sp>
        <p:nvSpPr>
          <p:cNvPr id="337" name="TextBox 336"/>
          <p:cNvSpPr txBox="1"/>
          <p:nvPr/>
        </p:nvSpPr>
        <p:spPr>
          <a:xfrm>
            <a:off x="8305800" y="3962400"/>
            <a:ext cx="723900" cy="338554"/>
          </a:xfrm>
          <a:prstGeom prst="rect">
            <a:avLst/>
          </a:prstGeom>
          <a:noFill/>
        </p:spPr>
        <p:txBody>
          <a:bodyPr wrap="square" rtlCol="0">
            <a:spAutoFit/>
          </a:bodyPr>
          <a:lstStyle/>
          <a:p>
            <a:r>
              <a:rPr lang="en-US" sz="1600" dirty="0"/>
              <a:t>Kham</a:t>
            </a:r>
            <a:endParaRPr lang="en-US" dirty="0"/>
          </a:p>
        </p:txBody>
      </p:sp>
      <p:sp>
        <p:nvSpPr>
          <p:cNvPr id="338" name="TextBox 337"/>
          <p:cNvSpPr txBox="1"/>
          <p:nvPr/>
        </p:nvSpPr>
        <p:spPr>
          <a:xfrm>
            <a:off x="7543800" y="2404646"/>
            <a:ext cx="723900" cy="338554"/>
          </a:xfrm>
          <a:prstGeom prst="rect">
            <a:avLst/>
          </a:prstGeom>
          <a:noFill/>
        </p:spPr>
        <p:txBody>
          <a:bodyPr wrap="square" rtlCol="0">
            <a:spAutoFit/>
          </a:bodyPr>
          <a:lstStyle/>
          <a:p>
            <a:r>
              <a:rPr lang="en-US" sz="1600" dirty="0" err="1"/>
              <a:t>Amdo</a:t>
            </a:r>
            <a:endParaRPr lang="en-US" dirty="0"/>
          </a:p>
        </p:txBody>
      </p:sp>
      <p:sp>
        <p:nvSpPr>
          <p:cNvPr id="339" name="TextBox 338"/>
          <p:cNvSpPr txBox="1"/>
          <p:nvPr/>
        </p:nvSpPr>
        <p:spPr>
          <a:xfrm>
            <a:off x="5029200" y="3623846"/>
            <a:ext cx="838200" cy="338554"/>
          </a:xfrm>
          <a:prstGeom prst="rect">
            <a:avLst/>
          </a:prstGeom>
          <a:noFill/>
        </p:spPr>
        <p:txBody>
          <a:bodyPr wrap="square" rtlCol="0">
            <a:spAutoFit/>
          </a:bodyPr>
          <a:lstStyle/>
          <a:p>
            <a:r>
              <a:rPr lang="en-US" sz="1600" dirty="0"/>
              <a:t>U-</a:t>
            </a:r>
            <a:r>
              <a:rPr lang="en-US" sz="1600" dirty="0" err="1"/>
              <a:t>tsang</a:t>
            </a:r>
            <a:endParaRPr lang="en-US" dirty="0"/>
          </a:p>
        </p:txBody>
      </p:sp>
      <p:sp>
        <p:nvSpPr>
          <p:cNvPr id="340" name="Text Box 3"/>
          <p:cNvSpPr txBox="1">
            <a:spLocks noChangeArrowheads="1"/>
          </p:cNvSpPr>
          <p:nvPr/>
        </p:nvSpPr>
        <p:spPr bwMode="auto">
          <a:xfrm>
            <a:off x="6561137" y="1851898"/>
            <a:ext cx="4419600" cy="1323439"/>
          </a:xfrm>
          <a:prstGeom prst="rect">
            <a:avLst/>
          </a:prstGeom>
          <a:solidFill>
            <a:srgbClr val="00B0F0"/>
          </a:solidFill>
          <a:ln w="9525">
            <a:solidFill>
              <a:srgbClr val="FF0000"/>
            </a:solidFill>
            <a:miter lim="800000"/>
            <a:headEnd/>
            <a:tailEnd/>
          </a:ln>
        </p:spPr>
        <p:txBody>
          <a:bodyPr>
            <a:spAutoFit/>
          </a:bodyPr>
          <a:lstStyle/>
          <a:p>
            <a:pPr algn="ctr">
              <a:spcBef>
                <a:spcPct val="50000"/>
              </a:spcBef>
            </a:pPr>
            <a:r>
              <a:rPr lang="en-US" sz="2000" dirty="0" smtClean="0">
                <a:solidFill>
                  <a:schemeClr val="bg1"/>
                </a:solidFill>
                <a:latin typeface="Times New Roman" pitchFamily="18" charset="0"/>
                <a:cs typeface="Times New Roman" pitchFamily="18" charset="0"/>
              </a:rPr>
              <a:t>The eastern part of the Tibetan plateau was more relaxed than in central Tibet (the TAR) until around 2000: no unrest for 30 years</a:t>
            </a:r>
            <a:endParaRPr lang="en-US" sz="2000" dirty="0">
              <a:solidFill>
                <a:schemeClr val="bg1"/>
              </a:solidFill>
              <a:latin typeface="Papyrus" pitchFamily="66" charset="0"/>
            </a:endParaRPr>
          </a:p>
        </p:txBody>
      </p:sp>
    </p:spTree>
    <p:extLst>
      <p:ext uri="{BB962C8B-B14F-4D97-AF65-F5344CB8AC3E}">
        <p14:creationId xmlns:p14="http://schemas.microsoft.com/office/powerpoint/2010/main" val="91152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0"/>
                                        </p:tgtEl>
                                        <p:attrNameLst>
                                          <p:attrName>style.visibility</p:attrName>
                                        </p:attrNameLst>
                                      </p:cBhvr>
                                      <p:to>
                                        <p:strVal val="visible"/>
                                      </p:to>
                                    </p:set>
                                    <p:animEffect transition="in" filter="fade">
                                      <p:cBhvr>
                                        <p:cTn id="7" dur="500"/>
                                        <p:tgtEl>
                                          <p:spTgt spid="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ChangeArrowheads="1"/>
          </p:cNvSpPr>
          <p:nvPr/>
        </p:nvSpPr>
        <p:spPr bwMode="auto">
          <a:xfrm>
            <a:off x="1693864" y="1051987"/>
            <a:ext cx="8900113" cy="4585871"/>
          </a:xfrm>
          <a:prstGeom prst="rect">
            <a:avLst/>
          </a:prstGeom>
          <a:blipFill>
            <a:blip r:embed="rId2"/>
            <a:tile tx="0" ty="0" sx="100000" sy="100000" flip="none" algn="tl"/>
          </a:blipFill>
          <a:ln w="9525">
            <a:noFill/>
            <a:miter lim="800000"/>
            <a:headEnd/>
            <a:tailEnd/>
          </a:ln>
        </p:spPr>
        <p:txBody>
          <a:bodyPr wrap="square" anchor="ctr">
            <a:spAutoFit/>
          </a:bodyPr>
          <a:lstStyle/>
          <a:p>
            <a:pPr algn="ctr" eaLnBrk="0" hangingPunct="0"/>
            <a:r>
              <a:rPr lang="en-US" sz="2400" u="sng" dirty="0">
                <a:latin typeface="Times New Roman" pitchFamily="18" charset="0"/>
                <a:cs typeface="Times New Roman" pitchFamily="18" charset="0"/>
              </a:rPr>
              <a:t>Self-immolations in Tibet, </a:t>
            </a:r>
            <a:r>
              <a:rPr lang="en-US" sz="2400" u="sng" dirty="0" smtClean="0">
                <a:latin typeface="Times New Roman" pitchFamily="18" charset="0"/>
                <a:cs typeface="Times New Roman" pitchFamily="18" charset="0"/>
              </a:rPr>
              <a:t>2011-14</a:t>
            </a:r>
          </a:p>
          <a:p>
            <a:pPr eaLnBrk="0" hangingPunct="0"/>
            <a:endParaRPr lang="en-US" sz="2400" u="sng" dirty="0">
              <a:latin typeface="Times New Roman" pitchFamily="18" charset="0"/>
              <a:cs typeface="Times New Roman" pitchFamily="18" charset="0"/>
            </a:endParaRPr>
          </a:p>
          <a:p>
            <a:pPr eaLnBrk="0" hangingPunct="0"/>
            <a:endParaRPr lang="en-US" sz="2000" dirty="0">
              <a:latin typeface="Times New Roman" pitchFamily="18" charset="0"/>
              <a:cs typeface="Times New Roman" pitchFamily="18" charset="0"/>
            </a:endParaRPr>
          </a:p>
          <a:p>
            <a:pPr eaLnBrk="0" hangingPunct="0">
              <a:buFontTx/>
              <a:buChar char="•"/>
            </a:pPr>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135 </a:t>
            </a:r>
            <a:r>
              <a:rPr lang="en-US" sz="2000" dirty="0">
                <a:latin typeface="Times New Roman" pitchFamily="18" charset="0"/>
                <a:cs typeface="Times New Roman" pitchFamily="18" charset="0"/>
              </a:rPr>
              <a:t>Tibetans have committed self-immolation </a:t>
            </a:r>
          </a:p>
          <a:p>
            <a:pPr eaLnBrk="0" hangingPunct="0"/>
            <a:r>
              <a:rPr lang="en-US" sz="2000" dirty="0">
                <a:latin typeface="Times New Roman" pitchFamily="18" charset="0"/>
                <a:cs typeface="Times New Roman" pitchFamily="18" charset="0"/>
              </a:rPr>
              <a:t> 			since March 2011</a:t>
            </a:r>
          </a:p>
          <a:p>
            <a:pPr eaLnBrk="0" hangingPunct="0">
              <a:buFontTx/>
              <a:buChar char="•"/>
            </a:pPr>
            <a:endParaRPr lang="en-US" sz="2000" dirty="0">
              <a:latin typeface="Times New Roman" pitchFamily="18" charset="0"/>
              <a:cs typeface="Times New Roman" pitchFamily="18" charset="0"/>
            </a:endParaRPr>
          </a:p>
          <a:p>
            <a:pPr eaLnBrk="0" hangingPunct="0">
              <a:buFontTx/>
              <a:buChar char="•"/>
            </a:pPr>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22 </a:t>
            </a:r>
            <a:r>
              <a:rPr lang="en-US" sz="2000" dirty="0">
                <a:latin typeface="Times New Roman" pitchFamily="18" charset="0"/>
                <a:cs typeface="Times New Roman" pitchFamily="18" charset="0"/>
              </a:rPr>
              <a:t>were women, including two nuns and one schoolgirl </a:t>
            </a:r>
          </a:p>
          <a:p>
            <a:pPr eaLnBrk="0" hangingPunct="0">
              <a:buFontTx/>
              <a:buChar char="•"/>
            </a:pPr>
            <a:endParaRPr lang="en-US" sz="2000" dirty="0">
              <a:latin typeface="Times New Roman" pitchFamily="18" charset="0"/>
              <a:cs typeface="Times New Roman" pitchFamily="18" charset="0"/>
            </a:endParaRPr>
          </a:p>
          <a:p>
            <a:pPr eaLnBrk="0" hangingPunct="0">
              <a:buFontTx/>
              <a:buChar char="•"/>
            </a:pPr>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44 </a:t>
            </a:r>
            <a:r>
              <a:rPr lang="en-US" sz="2000" dirty="0">
                <a:latin typeface="Times New Roman" pitchFamily="18" charset="0"/>
                <a:cs typeface="Times New Roman" pitchFamily="18" charset="0"/>
              </a:rPr>
              <a:t>are from </a:t>
            </a:r>
            <a:r>
              <a:rPr lang="en-US" sz="2000" dirty="0" err="1">
                <a:latin typeface="Times New Roman" pitchFamily="18" charset="0"/>
                <a:cs typeface="Times New Roman" pitchFamily="18" charset="0"/>
              </a:rPr>
              <a:t>Ngaba</a:t>
            </a:r>
            <a:r>
              <a:rPr lang="en-US" sz="2000" dirty="0">
                <a:latin typeface="Times New Roman" pitchFamily="18" charset="0"/>
                <a:cs typeface="Times New Roman" pitchFamily="18" charset="0"/>
              </a:rPr>
              <a:t> (Aba) Prefecture in Sichuan province </a:t>
            </a:r>
            <a:endParaRPr lang="en-US" sz="2000" dirty="0" smtClean="0">
              <a:latin typeface="Times New Roman" pitchFamily="18" charset="0"/>
              <a:cs typeface="Times New Roman" pitchFamily="18" charset="0"/>
            </a:endParaRPr>
          </a:p>
          <a:p>
            <a:pPr eaLnBrk="0" hangingPunct="0">
              <a:buFontTx/>
              <a:buChar char="•"/>
            </a:pPr>
            <a:endParaRPr lang="en-US" sz="2000" dirty="0">
              <a:latin typeface="Times New Roman" pitchFamily="18" charset="0"/>
              <a:cs typeface="Times New Roman" pitchFamily="18" charset="0"/>
            </a:endParaRPr>
          </a:p>
          <a:p>
            <a:pPr eaLnBrk="0" hangingPunct="0">
              <a:buFontTx/>
              <a:buChar char="•"/>
            </a:pPr>
            <a:r>
              <a:rPr lang="en-US" sz="2000" dirty="0" smtClean="0">
                <a:latin typeface="Times New Roman" pitchFamily="18" charset="0"/>
                <a:cs typeface="Times New Roman" pitchFamily="18" charset="0"/>
              </a:rPr>
              <a:t> 24 were 18 years old or younger</a:t>
            </a:r>
            <a:endParaRPr lang="en-US" sz="2000" dirty="0">
              <a:latin typeface="Times New Roman" pitchFamily="18" charset="0"/>
              <a:cs typeface="Times New Roman" pitchFamily="18" charset="0"/>
            </a:endParaRPr>
          </a:p>
          <a:p>
            <a:pPr eaLnBrk="0" hangingPunct="0">
              <a:buFontTx/>
              <a:buChar char="•"/>
            </a:pPr>
            <a:endParaRPr lang="en-US" sz="2000" dirty="0">
              <a:latin typeface="Times New Roman" pitchFamily="18" charset="0"/>
              <a:cs typeface="Times New Roman" pitchFamily="18" charset="0"/>
            </a:endParaRPr>
          </a:p>
          <a:p>
            <a:pPr eaLnBrk="0" hangingPunct="0">
              <a:buFontTx/>
              <a:buChar char="•"/>
            </a:pPr>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110 </a:t>
            </a:r>
            <a:r>
              <a:rPr lang="en-US" sz="2000" dirty="0">
                <a:latin typeface="Times New Roman" pitchFamily="18" charset="0"/>
                <a:cs typeface="Times New Roman" pitchFamily="18" charset="0"/>
              </a:rPr>
              <a:t>have died</a:t>
            </a:r>
          </a:p>
          <a:p>
            <a:pPr eaLnBrk="0" hangingPunct="0"/>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80178693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981200" y="152400"/>
            <a:ext cx="8305800" cy="369332"/>
          </a:xfrm>
          <a:prstGeom prst="rect">
            <a:avLst/>
          </a:prstGeom>
          <a:noFill/>
          <a:ln w="9525">
            <a:noFill/>
            <a:miter lim="800000"/>
            <a:headEnd/>
            <a:tailEnd/>
          </a:ln>
        </p:spPr>
        <p:txBody>
          <a:bodyPr>
            <a:spAutoFit/>
          </a:bodyPr>
          <a:lstStyle/>
          <a:p>
            <a:pPr algn="ctr">
              <a:spcBef>
                <a:spcPct val="50000"/>
              </a:spcBef>
            </a:pPr>
            <a:r>
              <a:rPr lang="en-US" b="1" dirty="0">
                <a:latin typeface="Papyrus" pitchFamily="66" charset="0"/>
              </a:rPr>
              <a:t>        </a:t>
            </a:r>
            <a:r>
              <a:rPr lang="en-US" b="1" dirty="0">
                <a:latin typeface="Calibri" pitchFamily="34" charset="0"/>
              </a:rPr>
              <a:t>Map of Tibetan Immolations, 2011-14</a:t>
            </a:r>
            <a:endParaRPr lang="en-US" sz="2000" b="1" dirty="0">
              <a:latin typeface="Calibri" pitchFamily="34" charset="0"/>
            </a:endParaRPr>
          </a:p>
        </p:txBody>
      </p:sp>
      <p:sp>
        <p:nvSpPr>
          <p:cNvPr id="34819" name="Text Box 3"/>
          <p:cNvSpPr txBox="1">
            <a:spLocks noChangeArrowheads="1"/>
          </p:cNvSpPr>
          <p:nvPr/>
        </p:nvSpPr>
        <p:spPr bwMode="auto">
          <a:xfrm>
            <a:off x="5943600" y="6324600"/>
            <a:ext cx="4419600" cy="304800"/>
          </a:xfrm>
          <a:prstGeom prst="rect">
            <a:avLst/>
          </a:prstGeom>
          <a:noFill/>
          <a:ln w="9525">
            <a:noFill/>
            <a:miter lim="800000"/>
            <a:headEnd/>
            <a:tailEnd/>
          </a:ln>
        </p:spPr>
        <p:txBody>
          <a:bodyPr>
            <a:spAutoFit/>
          </a:bodyPr>
          <a:lstStyle/>
          <a:p>
            <a:pPr>
              <a:spcBef>
                <a:spcPct val="50000"/>
              </a:spcBef>
            </a:pPr>
            <a:r>
              <a:rPr lang="en-US" sz="1400">
                <a:latin typeface="Papyrus" pitchFamily="66" charset="0"/>
              </a:rPr>
              <a:t>                                                      </a:t>
            </a:r>
          </a:p>
        </p:txBody>
      </p:sp>
      <p:sp>
        <p:nvSpPr>
          <p:cNvPr id="34820" name="Text Box 5"/>
          <p:cNvSpPr txBox="1">
            <a:spLocks noChangeArrowheads="1"/>
          </p:cNvSpPr>
          <p:nvPr/>
        </p:nvSpPr>
        <p:spPr bwMode="auto">
          <a:xfrm>
            <a:off x="7696200" y="3471864"/>
            <a:ext cx="1447800" cy="261937"/>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r>
              <a:rPr lang="en-US" sz="800" b="1">
                <a:latin typeface="Calibri" pitchFamily="34" charset="0"/>
              </a:rPr>
              <a:t>                    </a:t>
            </a:r>
            <a:r>
              <a:rPr lang="en-US" sz="1100" b="1" u="sng">
                <a:latin typeface="Calibri" pitchFamily="34" charset="0"/>
              </a:rPr>
              <a:t>Kardze</a:t>
            </a:r>
            <a:endParaRPr lang="en-US" sz="800" b="1" u="sng">
              <a:latin typeface="Calibri" pitchFamily="34" charset="0"/>
            </a:endParaRPr>
          </a:p>
        </p:txBody>
      </p:sp>
      <p:sp>
        <p:nvSpPr>
          <p:cNvPr id="34821" name="Text Box 9"/>
          <p:cNvSpPr txBox="1">
            <a:spLocks noChangeArrowheads="1"/>
          </p:cNvSpPr>
          <p:nvPr/>
        </p:nvSpPr>
        <p:spPr bwMode="auto">
          <a:xfrm>
            <a:off x="8382000" y="4191001"/>
            <a:ext cx="15240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Lithang</a:t>
            </a:r>
          </a:p>
        </p:txBody>
      </p:sp>
      <p:sp>
        <p:nvSpPr>
          <p:cNvPr id="34822" name="Text Box 10"/>
          <p:cNvSpPr txBox="1">
            <a:spLocks noChangeArrowheads="1"/>
          </p:cNvSpPr>
          <p:nvPr/>
        </p:nvSpPr>
        <p:spPr bwMode="auto">
          <a:xfrm>
            <a:off x="8610600" y="2819401"/>
            <a:ext cx="685800" cy="214313"/>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p>
        </p:txBody>
      </p:sp>
      <p:sp>
        <p:nvSpPr>
          <p:cNvPr id="34823" name="Text Box 11"/>
          <p:cNvSpPr txBox="1">
            <a:spLocks noChangeArrowheads="1"/>
          </p:cNvSpPr>
          <p:nvPr/>
        </p:nvSpPr>
        <p:spPr bwMode="auto">
          <a:xfrm>
            <a:off x="9829800" y="685800"/>
            <a:ext cx="685800" cy="336550"/>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r>
            <a:br>
              <a:rPr lang="en-US" sz="800" b="1">
                <a:latin typeface="Times New Roman" pitchFamily="18" charset="0"/>
              </a:rPr>
            </a:br>
            <a:endParaRPr lang="en-US" sz="800" b="1">
              <a:latin typeface="Times New Roman" pitchFamily="18" charset="0"/>
            </a:endParaRPr>
          </a:p>
        </p:txBody>
      </p:sp>
      <p:sp>
        <p:nvSpPr>
          <p:cNvPr id="34824" name="Text Box 13"/>
          <p:cNvSpPr txBox="1">
            <a:spLocks noChangeArrowheads="1"/>
          </p:cNvSpPr>
          <p:nvPr/>
        </p:nvSpPr>
        <p:spPr bwMode="auto">
          <a:xfrm>
            <a:off x="8839200" y="-304800000"/>
            <a:ext cx="457200" cy="338554"/>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r>
              <a:rPr lang="en-US" sz="800" b="1">
                <a:latin typeface="Calibri" pitchFamily="34" charset="0"/>
              </a:rPr>
              <a:t>                     Ditsa</a:t>
            </a:r>
          </a:p>
        </p:txBody>
      </p:sp>
      <p:sp>
        <p:nvSpPr>
          <p:cNvPr id="34825" name="Text Box 18"/>
          <p:cNvSpPr txBox="1">
            <a:spLocks noChangeArrowheads="1"/>
          </p:cNvSpPr>
          <p:nvPr/>
        </p:nvSpPr>
        <p:spPr bwMode="auto">
          <a:xfrm>
            <a:off x="8763000" y="3200401"/>
            <a:ext cx="762000" cy="214313"/>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p>
        </p:txBody>
      </p:sp>
      <p:sp>
        <p:nvSpPr>
          <p:cNvPr id="34826" name="Text Box 19"/>
          <p:cNvSpPr txBox="1">
            <a:spLocks noChangeArrowheads="1"/>
          </p:cNvSpPr>
          <p:nvPr/>
        </p:nvSpPr>
        <p:spPr bwMode="auto">
          <a:xfrm>
            <a:off x="8153400" y="2438401"/>
            <a:ext cx="9906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a:t>
            </a:r>
          </a:p>
        </p:txBody>
      </p:sp>
      <p:sp>
        <p:nvSpPr>
          <p:cNvPr id="34827" name="Text Box 20"/>
          <p:cNvSpPr txBox="1">
            <a:spLocks noChangeArrowheads="1"/>
          </p:cNvSpPr>
          <p:nvPr/>
        </p:nvSpPr>
        <p:spPr bwMode="auto">
          <a:xfrm>
            <a:off x="6019800" y="4495801"/>
            <a:ext cx="762000" cy="461665"/>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r>
              <a:rPr lang="en-US" sz="2400" b="1">
                <a:latin typeface="Times New Roman" pitchFamily="18" charset="0"/>
              </a:rPr>
              <a:t> </a:t>
            </a:r>
            <a:endParaRPr lang="en-US" sz="2800" b="1">
              <a:latin typeface="Times New Roman" pitchFamily="18" charset="0"/>
            </a:endParaRPr>
          </a:p>
        </p:txBody>
      </p:sp>
      <p:sp>
        <p:nvSpPr>
          <p:cNvPr id="34828" name="Text Box 21"/>
          <p:cNvSpPr txBox="1">
            <a:spLocks noChangeArrowheads="1"/>
          </p:cNvSpPr>
          <p:nvPr/>
        </p:nvSpPr>
        <p:spPr bwMode="auto">
          <a:xfrm>
            <a:off x="7239000" y="2971801"/>
            <a:ext cx="914400" cy="214313"/>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p>
        </p:txBody>
      </p:sp>
      <p:sp>
        <p:nvSpPr>
          <p:cNvPr id="34829" name="Text Box 23"/>
          <p:cNvSpPr txBox="1">
            <a:spLocks noChangeArrowheads="1"/>
          </p:cNvSpPr>
          <p:nvPr/>
        </p:nvSpPr>
        <p:spPr bwMode="auto">
          <a:xfrm>
            <a:off x="3886200" y="5859463"/>
            <a:ext cx="990600" cy="214312"/>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p>
        </p:txBody>
      </p:sp>
      <p:sp>
        <p:nvSpPr>
          <p:cNvPr id="34830" name="Text Box 28"/>
          <p:cNvSpPr txBox="1">
            <a:spLocks noChangeArrowheads="1"/>
          </p:cNvSpPr>
          <p:nvPr/>
        </p:nvSpPr>
        <p:spPr bwMode="auto">
          <a:xfrm>
            <a:off x="8686800" y="4495801"/>
            <a:ext cx="457200" cy="519113"/>
          </a:xfrm>
          <a:prstGeom prst="rect">
            <a:avLst/>
          </a:prstGeom>
          <a:noFill/>
          <a:ln w="9525">
            <a:noFill/>
            <a:miter lim="800000"/>
            <a:headEnd/>
            <a:tailEnd/>
          </a:ln>
        </p:spPr>
        <p:txBody>
          <a:bodyPr>
            <a:spAutoFit/>
          </a:bodyPr>
          <a:lstStyle/>
          <a:p>
            <a:pPr>
              <a:spcBef>
                <a:spcPct val="50000"/>
              </a:spcBef>
            </a:pPr>
            <a:r>
              <a:rPr lang="en-US" sz="2800" b="1">
                <a:solidFill>
                  <a:srgbClr val="FF0000"/>
                </a:solidFill>
                <a:latin typeface="Calibri" pitchFamily="34" charset="0"/>
              </a:rPr>
              <a:t> </a:t>
            </a:r>
          </a:p>
        </p:txBody>
      </p:sp>
      <p:sp>
        <p:nvSpPr>
          <p:cNvPr id="34831" name="Text Box 31"/>
          <p:cNvSpPr txBox="1">
            <a:spLocks noChangeArrowheads="1"/>
          </p:cNvSpPr>
          <p:nvPr/>
        </p:nvSpPr>
        <p:spPr bwMode="auto">
          <a:xfrm>
            <a:off x="8686800" y="2895601"/>
            <a:ext cx="609600" cy="854075"/>
          </a:xfrm>
          <a:prstGeom prst="rect">
            <a:avLst/>
          </a:prstGeom>
          <a:noFill/>
          <a:ln w="9525">
            <a:noFill/>
            <a:miter lim="800000"/>
            <a:headEnd/>
            <a:tailEnd/>
          </a:ln>
        </p:spPr>
        <p:txBody>
          <a:bodyPr>
            <a:spAutoFit/>
          </a:bodyPr>
          <a:lstStyle/>
          <a:p>
            <a:pPr>
              <a:spcBef>
                <a:spcPct val="50000"/>
              </a:spcBef>
            </a:pPr>
            <a:r>
              <a:rPr lang="en-US" sz="2800" b="1">
                <a:solidFill>
                  <a:srgbClr val="FF0000"/>
                </a:solidFill>
                <a:latin typeface="Calibri" pitchFamily="34" charset="0"/>
              </a:rPr>
              <a:t> </a:t>
            </a:r>
            <a:r>
              <a:rPr lang="en-US" sz="5000" b="1">
                <a:solidFill>
                  <a:srgbClr val="FF0000"/>
                </a:solidFill>
                <a:latin typeface="Calibri" pitchFamily="34" charset="0"/>
              </a:rPr>
              <a:t>.</a:t>
            </a:r>
            <a:endParaRPr lang="en-US" sz="2800" b="1">
              <a:solidFill>
                <a:srgbClr val="FF0000"/>
              </a:solidFill>
              <a:latin typeface="Calibri" pitchFamily="34" charset="0"/>
            </a:endParaRPr>
          </a:p>
        </p:txBody>
      </p:sp>
      <p:sp>
        <p:nvSpPr>
          <p:cNvPr id="34832" name="Text Box 39"/>
          <p:cNvSpPr txBox="1">
            <a:spLocks noChangeArrowheads="1"/>
          </p:cNvSpPr>
          <p:nvPr/>
        </p:nvSpPr>
        <p:spPr bwMode="auto">
          <a:xfrm>
            <a:off x="9067800" y="2286001"/>
            <a:ext cx="457200" cy="523875"/>
          </a:xfrm>
          <a:prstGeom prst="rect">
            <a:avLst/>
          </a:prstGeom>
          <a:noFill/>
          <a:ln w="9525">
            <a:noFill/>
            <a:miter lim="800000"/>
            <a:headEnd/>
            <a:tailEnd/>
          </a:ln>
        </p:spPr>
        <p:txBody>
          <a:bodyPr>
            <a:spAutoFit/>
          </a:bodyPr>
          <a:lstStyle/>
          <a:p>
            <a:pPr>
              <a:spcBef>
                <a:spcPct val="50000"/>
              </a:spcBef>
            </a:pPr>
            <a:r>
              <a:rPr lang="en-US" sz="2800" b="1">
                <a:solidFill>
                  <a:srgbClr val="FF0000"/>
                </a:solidFill>
                <a:latin typeface="Calibri" pitchFamily="34" charset="0"/>
              </a:rPr>
              <a:t> </a:t>
            </a:r>
          </a:p>
        </p:txBody>
      </p:sp>
      <p:sp>
        <p:nvSpPr>
          <p:cNvPr id="34833" name="Text Box 42"/>
          <p:cNvSpPr txBox="1">
            <a:spLocks noChangeArrowheads="1"/>
          </p:cNvSpPr>
          <p:nvPr/>
        </p:nvSpPr>
        <p:spPr bwMode="auto">
          <a:xfrm>
            <a:off x="8458200" y="2895601"/>
            <a:ext cx="609600" cy="366713"/>
          </a:xfrm>
          <a:prstGeom prst="rect">
            <a:avLst/>
          </a:prstGeom>
          <a:noFill/>
          <a:ln w="9525">
            <a:noFill/>
            <a:miter lim="800000"/>
            <a:headEnd/>
            <a:tailEnd/>
          </a:ln>
        </p:spPr>
        <p:txBody>
          <a:bodyPr>
            <a:spAutoFit/>
          </a:bodyPr>
          <a:lstStyle/>
          <a:p>
            <a:pPr>
              <a:spcBef>
                <a:spcPct val="50000"/>
              </a:spcBef>
            </a:pPr>
            <a:endParaRPr lang="en-US">
              <a:latin typeface="Calibri" pitchFamily="34" charset="0"/>
            </a:endParaRPr>
          </a:p>
        </p:txBody>
      </p:sp>
      <p:sp>
        <p:nvSpPr>
          <p:cNvPr id="34834" name="Text Box 48"/>
          <p:cNvSpPr txBox="1">
            <a:spLocks noChangeArrowheads="1"/>
          </p:cNvSpPr>
          <p:nvPr/>
        </p:nvSpPr>
        <p:spPr bwMode="auto">
          <a:xfrm>
            <a:off x="8534400" y="1905001"/>
            <a:ext cx="914400" cy="246063"/>
          </a:xfrm>
          <a:prstGeom prst="rect">
            <a:avLst/>
          </a:prstGeom>
          <a:noFill/>
          <a:ln w="9525">
            <a:noFill/>
            <a:miter lim="800000"/>
            <a:headEnd/>
            <a:tailEnd/>
          </a:ln>
        </p:spPr>
        <p:txBody>
          <a:bodyPr>
            <a:spAutoFit/>
          </a:bodyPr>
          <a:lstStyle/>
          <a:p>
            <a:pPr>
              <a:spcBef>
                <a:spcPct val="50000"/>
              </a:spcBef>
            </a:pPr>
            <a:r>
              <a:rPr lang="en-US" sz="800">
                <a:latin typeface="Calibri" pitchFamily="34" charset="0"/>
              </a:rPr>
              <a:t>         </a:t>
            </a:r>
            <a:r>
              <a:rPr lang="en-US" sz="1000" b="1">
                <a:latin typeface="Calibri" pitchFamily="34" charset="0"/>
              </a:rPr>
              <a:t>Rebgong</a:t>
            </a:r>
          </a:p>
        </p:txBody>
      </p:sp>
      <p:sp>
        <p:nvSpPr>
          <p:cNvPr id="34835" name="Text Box 90"/>
          <p:cNvSpPr txBox="1">
            <a:spLocks noChangeArrowheads="1"/>
          </p:cNvSpPr>
          <p:nvPr/>
        </p:nvSpPr>
        <p:spPr bwMode="auto">
          <a:xfrm>
            <a:off x="7696200" y="3810000"/>
            <a:ext cx="838200" cy="215900"/>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Karma Gon</a:t>
            </a:r>
          </a:p>
        </p:txBody>
      </p:sp>
      <p:sp>
        <p:nvSpPr>
          <p:cNvPr id="34836" name="Text Box 99"/>
          <p:cNvSpPr txBox="1">
            <a:spLocks noChangeArrowheads="1"/>
          </p:cNvSpPr>
          <p:nvPr/>
        </p:nvSpPr>
        <p:spPr bwMode="auto">
          <a:xfrm>
            <a:off x="5943600" y="3649663"/>
            <a:ext cx="609600" cy="214312"/>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Nagchu</a:t>
            </a:r>
          </a:p>
        </p:txBody>
      </p:sp>
      <p:sp>
        <p:nvSpPr>
          <p:cNvPr id="34837" name="Freeform 116"/>
          <p:cNvSpPr>
            <a:spLocks/>
          </p:cNvSpPr>
          <p:nvPr/>
        </p:nvSpPr>
        <p:spPr bwMode="auto">
          <a:xfrm>
            <a:off x="5037138" y="1897064"/>
            <a:ext cx="677862" cy="84137"/>
          </a:xfrm>
          <a:custGeom>
            <a:avLst/>
            <a:gdLst>
              <a:gd name="T0" fmla="*/ 2147483647 w 427"/>
              <a:gd name="T1" fmla="*/ 2147483647 h 53"/>
              <a:gd name="T2" fmla="*/ 0 w 427"/>
              <a:gd name="T3" fmla="*/ 0 h 53"/>
              <a:gd name="T4" fmla="*/ 0 60000 65536"/>
              <a:gd name="T5" fmla="*/ 0 60000 65536"/>
              <a:gd name="T6" fmla="*/ 0 w 427"/>
              <a:gd name="T7" fmla="*/ 0 h 53"/>
              <a:gd name="T8" fmla="*/ 427 w 427"/>
              <a:gd name="T9" fmla="*/ 53 h 53"/>
            </a:gdLst>
            <a:ahLst/>
            <a:cxnLst>
              <a:cxn ang="T4">
                <a:pos x="T0" y="T1"/>
              </a:cxn>
              <a:cxn ang="T5">
                <a:pos x="T2" y="T3"/>
              </a:cxn>
            </a:cxnLst>
            <a:rect l="T6" t="T7" r="T8" b="T9"/>
            <a:pathLst>
              <a:path w="427" h="53">
                <a:moveTo>
                  <a:pt x="427" y="53"/>
                </a:moveTo>
                <a:lnTo>
                  <a:pt x="0" y="0"/>
                </a:lnTo>
              </a:path>
            </a:pathLst>
          </a:custGeom>
          <a:noFill/>
          <a:ln w="9525">
            <a:solidFill>
              <a:schemeClr val="tx1"/>
            </a:solidFill>
            <a:round/>
            <a:headEnd type="none" w="med" len="med"/>
            <a:tailEnd type="none" w="med" len="med"/>
          </a:ln>
        </p:spPr>
        <p:txBody>
          <a:bodyPr wrap="none" anchor="ctr"/>
          <a:lstStyle/>
          <a:p>
            <a:endParaRPr lang="en-US"/>
          </a:p>
        </p:txBody>
      </p:sp>
      <p:sp>
        <p:nvSpPr>
          <p:cNvPr id="34838" name="Line 117"/>
          <p:cNvSpPr>
            <a:spLocks noChangeShapeType="1"/>
          </p:cNvSpPr>
          <p:nvPr/>
        </p:nvSpPr>
        <p:spPr bwMode="auto">
          <a:xfrm flipH="1">
            <a:off x="4495800" y="1905000"/>
            <a:ext cx="533400" cy="228600"/>
          </a:xfrm>
          <a:prstGeom prst="line">
            <a:avLst/>
          </a:prstGeom>
          <a:noFill/>
          <a:ln w="9525">
            <a:solidFill>
              <a:schemeClr val="tx1"/>
            </a:solidFill>
            <a:round/>
            <a:headEnd/>
            <a:tailEnd/>
          </a:ln>
        </p:spPr>
        <p:txBody>
          <a:bodyPr wrap="none" anchor="ctr"/>
          <a:lstStyle/>
          <a:p>
            <a:endParaRPr lang="en-US"/>
          </a:p>
        </p:txBody>
      </p:sp>
      <p:sp>
        <p:nvSpPr>
          <p:cNvPr id="34839" name="Line 118"/>
          <p:cNvSpPr>
            <a:spLocks noChangeShapeType="1"/>
          </p:cNvSpPr>
          <p:nvPr/>
        </p:nvSpPr>
        <p:spPr bwMode="auto">
          <a:xfrm>
            <a:off x="5715000" y="1981200"/>
            <a:ext cx="0" cy="609600"/>
          </a:xfrm>
          <a:prstGeom prst="line">
            <a:avLst/>
          </a:prstGeom>
          <a:noFill/>
          <a:ln w="9525">
            <a:solidFill>
              <a:schemeClr val="tx1"/>
            </a:solidFill>
            <a:round/>
            <a:headEnd/>
            <a:tailEnd/>
          </a:ln>
        </p:spPr>
        <p:txBody>
          <a:bodyPr wrap="none" anchor="ctr"/>
          <a:lstStyle/>
          <a:p>
            <a:endParaRPr lang="en-US"/>
          </a:p>
        </p:txBody>
      </p:sp>
      <p:sp>
        <p:nvSpPr>
          <p:cNvPr id="34840" name="Line 119"/>
          <p:cNvSpPr>
            <a:spLocks noChangeShapeType="1"/>
          </p:cNvSpPr>
          <p:nvPr/>
        </p:nvSpPr>
        <p:spPr bwMode="auto">
          <a:xfrm>
            <a:off x="5715000" y="2590800"/>
            <a:ext cx="0" cy="304800"/>
          </a:xfrm>
          <a:prstGeom prst="line">
            <a:avLst/>
          </a:prstGeom>
          <a:noFill/>
          <a:ln w="9525">
            <a:solidFill>
              <a:schemeClr val="tx1"/>
            </a:solidFill>
            <a:round/>
            <a:headEnd/>
            <a:tailEnd/>
          </a:ln>
        </p:spPr>
        <p:txBody>
          <a:bodyPr wrap="none" anchor="ctr"/>
          <a:lstStyle/>
          <a:p>
            <a:endParaRPr lang="en-US"/>
          </a:p>
        </p:txBody>
      </p:sp>
      <p:sp>
        <p:nvSpPr>
          <p:cNvPr id="34841" name="Line 120"/>
          <p:cNvSpPr>
            <a:spLocks noChangeShapeType="1"/>
          </p:cNvSpPr>
          <p:nvPr/>
        </p:nvSpPr>
        <p:spPr bwMode="auto">
          <a:xfrm>
            <a:off x="5715000" y="2895600"/>
            <a:ext cx="304800" cy="304800"/>
          </a:xfrm>
          <a:prstGeom prst="line">
            <a:avLst/>
          </a:prstGeom>
          <a:noFill/>
          <a:ln w="9525">
            <a:solidFill>
              <a:schemeClr val="tx1"/>
            </a:solidFill>
            <a:round/>
            <a:headEnd/>
            <a:tailEnd/>
          </a:ln>
        </p:spPr>
        <p:txBody>
          <a:bodyPr wrap="none" anchor="ctr"/>
          <a:lstStyle/>
          <a:p>
            <a:endParaRPr lang="en-US"/>
          </a:p>
        </p:txBody>
      </p:sp>
      <p:sp>
        <p:nvSpPr>
          <p:cNvPr id="34842" name="Line 121"/>
          <p:cNvSpPr>
            <a:spLocks noChangeShapeType="1"/>
          </p:cNvSpPr>
          <p:nvPr/>
        </p:nvSpPr>
        <p:spPr bwMode="auto">
          <a:xfrm flipV="1">
            <a:off x="6019800" y="3124200"/>
            <a:ext cx="152400" cy="76200"/>
          </a:xfrm>
          <a:prstGeom prst="line">
            <a:avLst/>
          </a:prstGeom>
          <a:noFill/>
          <a:ln w="9525">
            <a:solidFill>
              <a:schemeClr val="tx1"/>
            </a:solidFill>
            <a:round/>
            <a:headEnd/>
            <a:tailEnd/>
          </a:ln>
        </p:spPr>
        <p:txBody>
          <a:bodyPr wrap="none" anchor="ctr"/>
          <a:lstStyle/>
          <a:p>
            <a:endParaRPr lang="en-US"/>
          </a:p>
        </p:txBody>
      </p:sp>
      <p:sp>
        <p:nvSpPr>
          <p:cNvPr id="34843" name="Line 122"/>
          <p:cNvSpPr>
            <a:spLocks noChangeShapeType="1"/>
          </p:cNvSpPr>
          <p:nvPr/>
        </p:nvSpPr>
        <p:spPr bwMode="auto">
          <a:xfrm>
            <a:off x="6172200" y="3124200"/>
            <a:ext cx="381000" cy="228600"/>
          </a:xfrm>
          <a:prstGeom prst="line">
            <a:avLst/>
          </a:prstGeom>
          <a:noFill/>
          <a:ln w="9525">
            <a:solidFill>
              <a:schemeClr val="tx1"/>
            </a:solidFill>
            <a:round/>
            <a:headEnd/>
            <a:tailEnd/>
          </a:ln>
        </p:spPr>
        <p:txBody>
          <a:bodyPr wrap="none" anchor="ctr"/>
          <a:lstStyle/>
          <a:p>
            <a:endParaRPr lang="en-US"/>
          </a:p>
        </p:txBody>
      </p:sp>
      <p:sp>
        <p:nvSpPr>
          <p:cNvPr id="34844" name="Line 123"/>
          <p:cNvSpPr>
            <a:spLocks noChangeShapeType="1"/>
          </p:cNvSpPr>
          <p:nvPr/>
        </p:nvSpPr>
        <p:spPr bwMode="auto">
          <a:xfrm>
            <a:off x="6553200" y="3352800"/>
            <a:ext cx="533400" cy="76200"/>
          </a:xfrm>
          <a:prstGeom prst="line">
            <a:avLst/>
          </a:prstGeom>
          <a:noFill/>
          <a:ln w="9525">
            <a:solidFill>
              <a:schemeClr val="tx1"/>
            </a:solidFill>
            <a:round/>
            <a:headEnd/>
            <a:tailEnd/>
          </a:ln>
        </p:spPr>
        <p:txBody>
          <a:bodyPr wrap="none" anchor="ctr"/>
          <a:lstStyle/>
          <a:p>
            <a:endParaRPr lang="en-US"/>
          </a:p>
        </p:txBody>
      </p:sp>
      <p:sp>
        <p:nvSpPr>
          <p:cNvPr id="34845" name="Line 124"/>
          <p:cNvSpPr>
            <a:spLocks noChangeShapeType="1"/>
          </p:cNvSpPr>
          <p:nvPr/>
        </p:nvSpPr>
        <p:spPr bwMode="auto">
          <a:xfrm flipV="1">
            <a:off x="7086600" y="3352800"/>
            <a:ext cx="152400" cy="76200"/>
          </a:xfrm>
          <a:prstGeom prst="line">
            <a:avLst/>
          </a:prstGeom>
          <a:noFill/>
          <a:ln w="9525">
            <a:solidFill>
              <a:schemeClr val="tx1"/>
            </a:solidFill>
            <a:round/>
            <a:headEnd/>
            <a:tailEnd/>
          </a:ln>
        </p:spPr>
        <p:txBody>
          <a:bodyPr wrap="none" anchor="ctr"/>
          <a:lstStyle/>
          <a:p>
            <a:endParaRPr lang="en-US"/>
          </a:p>
        </p:txBody>
      </p:sp>
      <p:sp>
        <p:nvSpPr>
          <p:cNvPr id="34846" name="Line 125"/>
          <p:cNvSpPr>
            <a:spLocks noChangeShapeType="1"/>
          </p:cNvSpPr>
          <p:nvPr/>
        </p:nvSpPr>
        <p:spPr bwMode="auto">
          <a:xfrm>
            <a:off x="7239000" y="3352800"/>
            <a:ext cx="228600" cy="228600"/>
          </a:xfrm>
          <a:prstGeom prst="line">
            <a:avLst/>
          </a:prstGeom>
          <a:noFill/>
          <a:ln w="9525">
            <a:solidFill>
              <a:schemeClr val="tx1"/>
            </a:solidFill>
            <a:round/>
            <a:headEnd/>
            <a:tailEnd/>
          </a:ln>
        </p:spPr>
        <p:txBody>
          <a:bodyPr wrap="none" anchor="ctr"/>
          <a:lstStyle/>
          <a:p>
            <a:endParaRPr lang="en-US"/>
          </a:p>
        </p:txBody>
      </p:sp>
      <p:sp>
        <p:nvSpPr>
          <p:cNvPr id="34847" name="Line 126"/>
          <p:cNvSpPr>
            <a:spLocks noChangeShapeType="1"/>
          </p:cNvSpPr>
          <p:nvPr/>
        </p:nvSpPr>
        <p:spPr bwMode="auto">
          <a:xfrm>
            <a:off x="7467600" y="3581400"/>
            <a:ext cx="228600" cy="76200"/>
          </a:xfrm>
          <a:prstGeom prst="line">
            <a:avLst/>
          </a:prstGeom>
          <a:noFill/>
          <a:ln w="9525">
            <a:solidFill>
              <a:schemeClr val="tx1"/>
            </a:solidFill>
            <a:round/>
            <a:headEnd/>
            <a:tailEnd/>
          </a:ln>
        </p:spPr>
        <p:txBody>
          <a:bodyPr wrap="none" anchor="ctr"/>
          <a:lstStyle/>
          <a:p>
            <a:endParaRPr lang="en-US"/>
          </a:p>
        </p:txBody>
      </p:sp>
      <p:sp>
        <p:nvSpPr>
          <p:cNvPr id="34848" name="Line 127"/>
          <p:cNvSpPr>
            <a:spLocks noChangeShapeType="1"/>
          </p:cNvSpPr>
          <p:nvPr/>
        </p:nvSpPr>
        <p:spPr bwMode="auto">
          <a:xfrm flipV="1">
            <a:off x="7696200" y="3657600"/>
            <a:ext cx="228600" cy="0"/>
          </a:xfrm>
          <a:prstGeom prst="line">
            <a:avLst/>
          </a:prstGeom>
          <a:noFill/>
          <a:ln w="9525">
            <a:solidFill>
              <a:schemeClr val="tx1"/>
            </a:solidFill>
            <a:round/>
            <a:headEnd/>
            <a:tailEnd/>
          </a:ln>
        </p:spPr>
        <p:txBody>
          <a:bodyPr wrap="none" anchor="ctr"/>
          <a:lstStyle/>
          <a:p>
            <a:endParaRPr lang="en-US"/>
          </a:p>
        </p:txBody>
      </p:sp>
      <p:sp>
        <p:nvSpPr>
          <p:cNvPr id="34849" name="Line 128"/>
          <p:cNvSpPr>
            <a:spLocks noChangeShapeType="1"/>
          </p:cNvSpPr>
          <p:nvPr/>
        </p:nvSpPr>
        <p:spPr bwMode="auto">
          <a:xfrm flipV="1">
            <a:off x="7924800" y="3429000"/>
            <a:ext cx="152400" cy="228600"/>
          </a:xfrm>
          <a:prstGeom prst="line">
            <a:avLst/>
          </a:prstGeom>
          <a:noFill/>
          <a:ln w="9525">
            <a:solidFill>
              <a:schemeClr val="tx1"/>
            </a:solidFill>
            <a:round/>
            <a:headEnd/>
            <a:tailEnd/>
          </a:ln>
        </p:spPr>
        <p:txBody>
          <a:bodyPr wrap="none" anchor="ctr"/>
          <a:lstStyle/>
          <a:p>
            <a:endParaRPr lang="en-US"/>
          </a:p>
        </p:txBody>
      </p:sp>
      <p:sp>
        <p:nvSpPr>
          <p:cNvPr id="34850" name="Line 129"/>
          <p:cNvSpPr>
            <a:spLocks noChangeShapeType="1"/>
          </p:cNvSpPr>
          <p:nvPr/>
        </p:nvSpPr>
        <p:spPr bwMode="auto">
          <a:xfrm flipV="1">
            <a:off x="8077200" y="3276600"/>
            <a:ext cx="76200" cy="152400"/>
          </a:xfrm>
          <a:prstGeom prst="line">
            <a:avLst/>
          </a:prstGeom>
          <a:noFill/>
          <a:ln w="9525">
            <a:solidFill>
              <a:schemeClr val="tx1"/>
            </a:solidFill>
            <a:round/>
            <a:headEnd/>
            <a:tailEnd/>
          </a:ln>
        </p:spPr>
        <p:txBody>
          <a:bodyPr wrap="none" anchor="ctr"/>
          <a:lstStyle/>
          <a:p>
            <a:endParaRPr lang="en-US"/>
          </a:p>
        </p:txBody>
      </p:sp>
      <p:sp>
        <p:nvSpPr>
          <p:cNvPr id="34851" name="Line 130"/>
          <p:cNvSpPr>
            <a:spLocks noChangeShapeType="1"/>
          </p:cNvSpPr>
          <p:nvPr/>
        </p:nvSpPr>
        <p:spPr bwMode="auto">
          <a:xfrm flipV="1">
            <a:off x="8610600" y="4495800"/>
            <a:ext cx="76200" cy="152400"/>
          </a:xfrm>
          <a:prstGeom prst="line">
            <a:avLst/>
          </a:prstGeom>
          <a:noFill/>
          <a:ln w="9525">
            <a:solidFill>
              <a:schemeClr val="tx1"/>
            </a:solidFill>
            <a:round/>
            <a:headEnd/>
            <a:tailEnd/>
          </a:ln>
        </p:spPr>
        <p:txBody>
          <a:bodyPr wrap="none" anchor="ctr"/>
          <a:lstStyle/>
          <a:p>
            <a:endParaRPr lang="en-US"/>
          </a:p>
        </p:txBody>
      </p:sp>
      <p:sp>
        <p:nvSpPr>
          <p:cNvPr id="34852" name="Line 131"/>
          <p:cNvSpPr>
            <a:spLocks noChangeShapeType="1"/>
          </p:cNvSpPr>
          <p:nvPr/>
        </p:nvSpPr>
        <p:spPr bwMode="auto">
          <a:xfrm flipH="1" flipV="1">
            <a:off x="8610600" y="4114800"/>
            <a:ext cx="76200" cy="381000"/>
          </a:xfrm>
          <a:prstGeom prst="line">
            <a:avLst/>
          </a:prstGeom>
          <a:noFill/>
          <a:ln w="9525">
            <a:solidFill>
              <a:schemeClr val="tx1"/>
            </a:solidFill>
            <a:round/>
            <a:headEnd/>
            <a:tailEnd/>
          </a:ln>
        </p:spPr>
        <p:txBody>
          <a:bodyPr wrap="none" anchor="ctr"/>
          <a:lstStyle/>
          <a:p>
            <a:endParaRPr lang="en-US"/>
          </a:p>
        </p:txBody>
      </p:sp>
      <p:sp>
        <p:nvSpPr>
          <p:cNvPr id="34853" name="Line 132"/>
          <p:cNvSpPr>
            <a:spLocks noChangeShapeType="1"/>
          </p:cNvSpPr>
          <p:nvPr/>
        </p:nvSpPr>
        <p:spPr bwMode="auto">
          <a:xfrm flipH="1" flipV="1">
            <a:off x="8534400" y="3810000"/>
            <a:ext cx="76200" cy="152400"/>
          </a:xfrm>
          <a:prstGeom prst="line">
            <a:avLst/>
          </a:prstGeom>
          <a:noFill/>
          <a:ln w="9525">
            <a:solidFill>
              <a:schemeClr val="tx1"/>
            </a:solidFill>
            <a:round/>
            <a:headEnd/>
            <a:tailEnd/>
          </a:ln>
        </p:spPr>
        <p:txBody>
          <a:bodyPr wrap="none" anchor="ctr"/>
          <a:lstStyle/>
          <a:p>
            <a:endParaRPr lang="en-US"/>
          </a:p>
        </p:txBody>
      </p:sp>
      <p:sp>
        <p:nvSpPr>
          <p:cNvPr id="34854" name="Line 133"/>
          <p:cNvSpPr>
            <a:spLocks noChangeShapeType="1"/>
          </p:cNvSpPr>
          <p:nvPr/>
        </p:nvSpPr>
        <p:spPr bwMode="auto">
          <a:xfrm flipH="1" flipV="1">
            <a:off x="8382000" y="3581400"/>
            <a:ext cx="152400" cy="228600"/>
          </a:xfrm>
          <a:prstGeom prst="line">
            <a:avLst/>
          </a:prstGeom>
          <a:noFill/>
          <a:ln w="9525">
            <a:solidFill>
              <a:schemeClr val="tx1"/>
            </a:solidFill>
            <a:round/>
            <a:headEnd/>
            <a:tailEnd/>
          </a:ln>
        </p:spPr>
        <p:txBody>
          <a:bodyPr wrap="none" anchor="ctr"/>
          <a:lstStyle/>
          <a:p>
            <a:endParaRPr lang="en-US"/>
          </a:p>
        </p:txBody>
      </p:sp>
      <p:sp>
        <p:nvSpPr>
          <p:cNvPr id="34855" name="Line 134"/>
          <p:cNvSpPr>
            <a:spLocks noChangeShapeType="1"/>
          </p:cNvSpPr>
          <p:nvPr/>
        </p:nvSpPr>
        <p:spPr bwMode="auto">
          <a:xfrm flipV="1">
            <a:off x="8382000" y="3429000"/>
            <a:ext cx="0" cy="152400"/>
          </a:xfrm>
          <a:prstGeom prst="line">
            <a:avLst/>
          </a:prstGeom>
          <a:noFill/>
          <a:ln w="9525">
            <a:solidFill>
              <a:schemeClr val="tx1"/>
            </a:solidFill>
            <a:round/>
            <a:headEnd/>
            <a:tailEnd/>
          </a:ln>
        </p:spPr>
        <p:txBody>
          <a:bodyPr wrap="none" anchor="ctr"/>
          <a:lstStyle/>
          <a:p>
            <a:endParaRPr lang="en-US"/>
          </a:p>
        </p:txBody>
      </p:sp>
      <p:sp>
        <p:nvSpPr>
          <p:cNvPr id="34856" name="Line 135"/>
          <p:cNvSpPr>
            <a:spLocks noChangeShapeType="1"/>
          </p:cNvSpPr>
          <p:nvPr/>
        </p:nvSpPr>
        <p:spPr bwMode="auto">
          <a:xfrm flipH="1" flipV="1">
            <a:off x="8153400" y="3276600"/>
            <a:ext cx="228600" cy="152400"/>
          </a:xfrm>
          <a:prstGeom prst="line">
            <a:avLst/>
          </a:prstGeom>
          <a:noFill/>
          <a:ln w="9525">
            <a:solidFill>
              <a:schemeClr val="tx1"/>
            </a:solidFill>
            <a:round/>
            <a:headEnd/>
            <a:tailEnd/>
          </a:ln>
        </p:spPr>
        <p:txBody>
          <a:bodyPr wrap="none" anchor="ctr"/>
          <a:lstStyle/>
          <a:p>
            <a:endParaRPr lang="en-US"/>
          </a:p>
        </p:txBody>
      </p:sp>
      <p:sp>
        <p:nvSpPr>
          <p:cNvPr id="34857" name="Line 136"/>
          <p:cNvSpPr>
            <a:spLocks noChangeShapeType="1"/>
          </p:cNvSpPr>
          <p:nvPr/>
        </p:nvSpPr>
        <p:spPr bwMode="auto">
          <a:xfrm flipH="1">
            <a:off x="4038600" y="2133600"/>
            <a:ext cx="457200" cy="152400"/>
          </a:xfrm>
          <a:prstGeom prst="line">
            <a:avLst/>
          </a:prstGeom>
          <a:noFill/>
          <a:ln w="9525">
            <a:solidFill>
              <a:schemeClr val="tx1"/>
            </a:solidFill>
            <a:round/>
            <a:headEnd/>
            <a:tailEnd/>
          </a:ln>
        </p:spPr>
        <p:txBody>
          <a:bodyPr wrap="none" anchor="ctr"/>
          <a:lstStyle/>
          <a:p>
            <a:endParaRPr lang="en-US"/>
          </a:p>
        </p:txBody>
      </p:sp>
      <p:sp>
        <p:nvSpPr>
          <p:cNvPr id="34858" name="Line 137"/>
          <p:cNvSpPr>
            <a:spLocks noChangeShapeType="1"/>
          </p:cNvSpPr>
          <p:nvPr/>
        </p:nvSpPr>
        <p:spPr bwMode="auto">
          <a:xfrm flipH="1" flipV="1">
            <a:off x="3657600" y="2209800"/>
            <a:ext cx="381000" cy="76200"/>
          </a:xfrm>
          <a:prstGeom prst="line">
            <a:avLst/>
          </a:prstGeom>
          <a:noFill/>
          <a:ln w="9525">
            <a:solidFill>
              <a:schemeClr val="tx1"/>
            </a:solidFill>
            <a:round/>
            <a:headEnd/>
            <a:tailEnd/>
          </a:ln>
        </p:spPr>
        <p:txBody>
          <a:bodyPr wrap="none" anchor="ctr"/>
          <a:lstStyle/>
          <a:p>
            <a:endParaRPr lang="en-US"/>
          </a:p>
        </p:txBody>
      </p:sp>
      <p:sp>
        <p:nvSpPr>
          <p:cNvPr id="34859" name="Line 138"/>
          <p:cNvSpPr>
            <a:spLocks noChangeShapeType="1"/>
          </p:cNvSpPr>
          <p:nvPr/>
        </p:nvSpPr>
        <p:spPr bwMode="auto">
          <a:xfrm flipV="1">
            <a:off x="3657600" y="2133600"/>
            <a:ext cx="0" cy="76200"/>
          </a:xfrm>
          <a:prstGeom prst="line">
            <a:avLst/>
          </a:prstGeom>
          <a:noFill/>
          <a:ln w="9525">
            <a:solidFill>
              <a:schemeClr val="tx1"/>
            </a:solidFill>
            <a:round/>
            <a:headEnd/>
            <a:tailEnd/>
          </a:ln>
        </p:spPr>
        <p:txBody>
          <a:bodyPr wrap="none" anchor="ctr"/>
          <a:lstStyle/>
          <a:p>
            <a:endParaRPr lang="en-US"/>
          </a:p>
        </p:txBody>
      </p:sp>
      <p:sp>
        <p:nvSpPr>
          <p:cNvPr id="34860" name="Line 139"/>
          <p:cNvSpPr>
            <a:spLocks noChangeShapeType="1"/>
          </p:cNvSpPr>
          <p:nvPr/>
        </p:nvSpPr>
        <p:spPr bwMode="auto">
          <a:xfrm flipH="1">
            <a:off x="3505200" y="2133600"/>
            <a:ext cx="152400" cy="0"/>
          </a:xfrm>
          <a:prstGeom prst="line">
            <a:avLst/>
          </a:prstGeom>
          <a:noFill/>
          <a:ln w="9525">
            <a:solidFill>
              <a:schemeClr val="tx1"/>
            </a:solidFill>
            <a:round/>
            <a:headEnd/>
            <a:tailEnd/>
          </a:ln>
        </p:spPr>
        <p:txBody>
          <a:bodyPr wrap="none" anchor="ctr"/>
          <a:lstStyle/>
          <a:p>
            <a:endParaRPr lang="en-US"/>
          </a:p>
        </p:txBody>
      </p:sp>
      <p:sp>
        <p:nvSpPr>
          <p:cNvPr id="34861" name="Line 140"/>
          <p:cNvSpPr>
            <a:spLocks noChangeShapeType="1"/>
          </p:cNvSpPr>
          <p:nvPr/>
        </p:nvSpPr>
        <p:spPr bwMode="auto">
          <a:xfrm>
            <a:off x="5715000" y="1981200"/>
            <a:ext cx="381000" cy="76200"/>
          </a:xfrm>
          <a:prstGeom prst="line">
            <a:avLst/>
          </a:prstGeom>
          <a:noFill/>
          <a:ln w="9525">
            <a:solidFill>
              <a:schemeClr val="tx1"/>
            </a:solidFill>
            <a:round/>
            <a:headEnd/>
            <a:tailEnd/>
          </a:ln>
        </p:spPr>
        <p:txBody>
          <a:bodyPr wrap="none" anchor="ctr"/>
          <a:lstStyle/>
          <a:p>
            <a:endParaRPr lang="en-US"/>
          </a:p>
        </p:txBody>
      </p:sp>
      <p:sp>
        <p:nvSpPr>
          <p:cNvPr id="34862" name="Line 141"/>
          <p:cNvSpPr>
            <a:spLocks noChangeShapeType="1"/>
          </p:cNvSpPr>
          <p:nvPr/>
        </p:nvSpPr>
        <p:spPr bwMode="auto">
          <a:xfrm flipV="1">
            <a:off x="6096000" y="1905000"/>
            <a:ext cx="0" cy="152400"/>
          </a:xfrm>
          <a:prstGeom prst="line">
            <a:avLst/>
          </a:prstGeom>
          <a:noFill/>
          <a:ln w="9525">
            <a:solidFill>
              <a:schemeClr val="tx1"/>
            </a:solidFill>
            <a:round/>
            <a:headEnd/>
            <a:tailEnd/>
          </a:ln>
        </p:spPr>
        <p:txBody>
          <a:bodyPr wrap="none" anchor="ctr"/>
          <a:lstStyle/>
          <a:p>
            <a:endParaRPr lang="en-US"/>
          </a:p>
        </p:txBody>
      </p:sp>
      <p:sp>
        <p:nvSpPr>
          <p:cNvPr id="34863" name="Line 142"/>
          <p:cNvSpPr>
            <a:spLocks noChangeShapeType="1"/>
          </p:cNvSpPr>
          <p:nvPr/>
        </p:nvSpPr>
        <p:spPr bwMode="auto">
          <a:xfrm flipH="1" flipV="1">
            <a:off x="6019800" y="1752600"/>
            <a:ext cx="76200" cy="152400"/>
          </a:xfrm>
          <a:prstGeom prst="line">
            <a:avLst/>
          </a:prstGeom>
          <a:noFill/>
          <a:ln w="9525">
            <a:solidFill>
              <a:schemeClr val="tx1"/>
            </a:solidFill>
            <a:round/>
            <a:headEnd/>
            <a:tailEnd/>
          </a:ln>
        </p:spPr>
        <p:txBody>
          <a:bodyPr wrap="none" anchor="ctr"/>
          <a:lstStyle/>
          <a:p>
            <a:endParaRPr lang="en-US"/>
          </a:p>
        </p:txBody>
      </p:sp>
      <p:sp>
        <p:nvSpPr>
          <p:cNvPr id="34864" name="Line 143"/>
          <p:cNvSpPr>
            <a:spLocks noChangeShapeType="1"/>
          </p:cNvSpPr>
          <p:nvPr/>
        </p:nvSpPr>
        <p:spPr bwMode="auto">
          <a:xfrm flipV="1">
            <a:off x="6019800" y="1676400"/>
            <a:ext cx="152400" cy="76200"/>
          </a:xfrm>
          <a:prstGeom prst="line">
            <a:avLst/>
          </a:prstGeom>
          <a:noFill/>
          <a:ln w="9525">
            <a:solidFill>
              <a:schemeClr val="tx1"/>
            </a:solidFill>
            <a:round/>
            <a:headEnd/>
            <a:tailEnd/>
          </a:ln>
        </p:spPr>
        <p:txBody>
          <a:bodyPr wrap="none" anchor="ctr"/>
          <a:lstStyle/>
          <a:p>
            <a:endParaRPr lang="en-US"/>
          </a:p>
        </p:txBody>
      </p:sp>
      <p:sp>
        <p:nvSpPr>
          <p:cNvPr id="34865" name="Line 144"/>
          <p:cNvSpPr>
            <a:spLocks noChangeShapeType="1"/>
          </p:cNvSpPr>
          <p:nvPr/>
        </p:nvSpPr>
        <p:spPr bwMode="auto">
          <a:xfrm flipH="1" flipV="1">
            <a:off x="5943600" y="1371600"/>
            <a:ext cx="228600" cy="304800"/>
          </a:xfrm>
          <a:prstGeom prst="line">
            <a:avLst/>
          </a:prstGeom>
          <a:noFill/>
          <a:ln w="9525">
            <a:solidFill>
              <a:schemeClr val="tx1"/>
            </a:solidFill>
            <a:round/>
            <a:headEnd/>
            <a:tailEnd/>
          </a:ln>
        </p:spPr>
        <p:txBody>
          <a:bodyPr wrap="none" anchor="ctr"/>
          <a:lstStyle/>
          <a:p>
            <a:endParaRPr lang="en-US"/>
          </a:p>
        </p:txBody>
      </p:sp>
      <p:sp>
        <p:nvSpPr>
          <p:cNvPr id="34866" name="Line 145"/>
          <p:cNvSpPr>
            <a:spLocks noChangeShapeType="1"/>
          </p:cNvSpPr>
          <p:nvPr/>
        </p:nvSpPr>
        <p:spPr bwMode="auto">
          <a:xfrm flipH="1" flipV="1">
            <a:off x="5867400" y="1219200"/>
            <a:ext cx="76200" cy="152400"/>
          </a:xfrm>
          <a:prstGeom prst="line">
            <a:avLst/>
          </a:prstGeom>
          <a:noFill/>
          <a:ln w="9525">
            <a:solidFill>
              <a:schemeClr val="tx1"/>
            </a:solidFill>
            <a:round/>
            <a:headEnd/>
            <a:tailEnd/>
          </a:ln>
        </p:spPr>
        <p:txBody>
          <a:bodyPr wrap="none" anchor="ctr"/>
          <a:lstStyle/>
          <a:p>
            <a:endParaRPr lang="en-US"/>
          </a:p>
        </p:txBody>
      </p:sp>
      <p:sp>
        <p:nvSpPr>
          <p:cNvPr id="34867" name="Line 146"/>
          <p:cNvSpPr>
            <a:spLocks noChangeShapeType="1"/>
          </p:cNvSpPr>
          <p:nvPr/>
        </p:nvSpPr>
        <p:spPr bwMode="auto">
          <a:xfrm flipV="1">
            <a:off x="5867400" y="914400"/>
            <a:ext cx="609600" cy="304800"/>
          </a:xfrm>
          <a:prstGeom prst="line">
            <a:avLst/>
          </a:prstGeom>
          <a:noFill/>
          <a:ln w="9525">
            <a:solidFill>
              <a:schemeClr val="tx1"/>
            </a:solidFill>
            <a:round/>
            <a:headEnd/>
            <a:tailEnd/>
          </a:ln>
        </p:spPr>
        <p:txBody>
          <a:bodyPr wrap="none" anchor="ctr"/>
          <a:lstStyle/>
          <a:p>
            <a:endParaRPr lang="en-US"/>
          </a:p>
        </p:txBody>
      </p:sp>
      <p:sp>
        <p:nvSpPr>
          <p:cNvPr id="34868" name="Line 147"/>
          <p:cNvSpPr>
            <a:spLocks noChangeShapeType="1"/>
          </p:cNvSpPr>
          <p:nvPr/>
        </p:nvSpPr>
        <p:spPr bwMode="auto">
          <a:xfrm flipV="1">
            <a:off x="6477000" y="838200"/>
            <a:ext cx="533400" cy="76200"/>
          </a:xfrm>
          <a:prstGeom prst="line">
            <a:avLst/>
          </a:prstGeom>
          <a:noFill/>
          <a:ln w="9525">
            <a:solidFill>
              <a:schemeClr val="tx1"/>
            </a:solidFill>
            <a:round/>
            <a:headEnd/>
            <a:tailEnd/>
          </a:ln>
        </p:spPr>
        <p:txBody>
          <a:bodyPr wrap="none" anchor="ctr"/>
          <a:lstStyle/>
          <a:p>
            <a:endParaRPr lang="en-US"/>
          </a:p>
        </p:txBody>
      </p:sp>
      <p:sp>
        <p:nvSpPr>
          <p:cNvPr id="34869" name="Line 148"/>
          <p:cNvSpPr>
            <a:spLocks noChangeShapeType="1"/>
          </p:cNvSpPr>
          <p:nvPr/>
        </p:nvSpPr>
        <p:spPr bwMode="auto">
          <a:xfrm>
            <a:off x="7010400" y="838200"/>
            <a:ext cx="228600" cy="0"/>
          </a:xfrm>
          <a:prstGeom prst="line">
            <a:avLst/>
          </a:prstGeom>
          <a:noFill/>
          <a:ln w="9525">
            <a:solidFill>
              <a:schemeClr val="tx1"/>
            </a:solidFill>
            <a:round/>
            <a:headEnd/>
            <a:tailEnd/>
          </a:ln>
        </p:spPr>
        <p:txBody>
          <a:bodyPr wrap="none" anchor="ctr"/>
          <a:lstStyle/>
          <a:p>
            <a:endParaRPr lang="en-US"/>
          </a:p>
        </p:txBody>
      </p:sp>
      <p:sp>
        <p:nvSpPr>
          <p:cNvPr id="34870" name="Line 149"/>
          <p:cNvSpPr>
            <a:spLocks noChangeShapeType="1"/>
          </p:cNvSpPr>
          <p:nvPr/>
        </p:nvSpPr>
        <p:spPr bwMode="auto">
          <a:xfrm>
            <a:off x="7239000" y="838200"/>
            <a:ext cx="533400" cy="304800"/>
          </a:xfrm>
          <a:prstGeom prst="line">
            <a:avLst/>
          </a:prstGeom>
          <a:noFill/>
          <a:ln w="9525">
            <a:solidFill>
              <a:schemeClr val="tx1"/>
            </a:solidFill>
            <a:round/>
            <a:headEnd/>
            <a:tailEnd/>
          </a:ln>
        </p:spPr>
        <p:txBody>
          <a:bodyPr wrap="none" anchor="ctr"/>
          <a:lstStyle/>
          <a:p>
            <a:endParaRPr lang="en-US"/>
          </a:p>
        </p:txBody>
      </p:sp>
      <p:sp>
        <p:nvSpPr>
          <p:cNvPr id="34871" name="Line 150"/>
          <p:cNvSpPr>
            <a:spLocks noChangeShapeType="1"/>
          </p:cNvSpPr>
          <p:nvPr/>
        </p:nvSpPr>
        <p:spPr bwMode="auto">
          <a:xfrm flipV="1">
            <a:off x="7772400" y="838200"/>
            <a:ext cx="0" cy="304800"/>
          </a:xfrm>
          <a:prstGeom prst="line">
            <a:avLst/>
          </a:prstGeom>
          <a:noFill/>
          <a:ln w="9525">
            <a:solidFill>
              <a:schemeClr val="tx1"/>
            </a:solidFill>
            <a:round/>
            <a:headEnd/>
            <a:tailEnd/>
          </a:ln>
        </p:spPr>
        <p:txBody>
          <a:bodyPr wrap="none" anchor="ctr"/>
          <a:lstStyle/>
          <a:p>
            <a:endParaRPr lang="en-US"/>
          </a:p>
        </p:txBody>
      </p:sp>
      <p:sp>
        <p:nvSpPr>
          <p:cNvPr id="34872" name="Line 151"/>
          <p:cNvSpPr>
            <a:spLocks noChangeShapeType="1"/>
          </p:cNvSpPr>
          <p:nvPr/>
        </p:nvSpPr>
        <p:spPr bwMode="auto">
          <a:xfrm>
            <a:off x="7772400" y="838200"/>
            <a:ext cx="304800" cy="76200"/>
          </a:xfrm>
          <a:prstGeom prst="line">
            <a:avLst/>
          </a:prstGeom>
          <a:noFill/>
          <a:ln w="9525">
            <a:solidFill>
              <a:schemeClr val="tx1"/>
            </a:solidFill>
            <a:round/>
            <a:headEnd/>
            <a:tailEnd/>
          </a:ln>
        </p:spPr>
        <p:txBody>
          <a:bodyPr wrap="none" anchor="ctr"/>
          <a:lstStyle/>
          <a:p>
            <a:endParaRPr lang="en-US"/>
          </a:p>
        </p:txBody>
      </p:sp>
      <p:sp>
        <p:nvSpPr>
          <p:cNvPr id="34873" name="Line 152"/>
          <p:cNvSpPr>
            <a:spLocks noChangeShapeType="1"/>
          </p:cNvSpPr>
          <p:nvPr/>
        </p:nvSpPr>
        <p:spPr bwMode="auto">
          <a:xfrm flipV="1">
            <a:off x="8153400" y="838200"/>
            <a:ext cx="152400" cy="76200"/>
          </a:xfrm>
          <a:prstGeom prst="line">
            <a:avLst/>
          </a:prstGeom>
          <a:noFill/>
          <a:ln w="9525">
            <a:solidFill>
              <a:schemeClr val="tx1"/>
            </a:solidFill>
            <a:round/>
            <a:headEnd/>
            <a:tailEnd/>
          </a:ln>
        </p:spPr>
        <p:txBody>
          <a:bodyPr wrap="none" anchor="ctr"/>
          <a:lstStyle/>
          <a:p>
            <a:endParaRPr lang="en-US"/>
          </a:p>
        </p:txBody>
      </p:sp>
      <p:sp>
        <p:nvSpPr>
          <p:cNvPr id="34874" name="Line 153"/>
          <p:cNvSpPr>
            <a:spLocks noChangeShapeType="1"/>
          </p:cNvSpPr>
          <p:nvPr/>
        </p:nvSpPr>
        <p:spPr bwMode="auto">
          <a:xfrm>
            <a:off x="8305800" y="838200"/>
            <a:ext cx="457200" cy="228600"/>
          </a:xfrm>
          <a:prstGeom prst="line">
            <a:avLst/>
          </a:prstGeom>
          <a:noFill/>
          <a:ln w="9525">
            <a:solidFill>
              <a:schemeClr val="tx1"/>
            </a:solidFill>
            <a:round/>
            <a:headEnd/>
            <a:tailEnd/>
          </a:ln>
        </p:spPr>
        <p:txBody>
          <a:bodyPr wrap="none" anchor="ctr"/>
          <a:lstStyle/>
          <a:p>
            <a:endParaRPr lang="en-US"/>
          </a:p>
        </p:txBody>
      </p:sp>
      <p:sp>
        <p:nvSpPr>
          <p:cNvPr id="34875" name="Line 154"/>
          <p:cNvSpPr>
            <a:spLocks noChangeShapeType="1"/>
          </p:cNvSpPr>
          <p:nvPr/>
        </p:nvSpPr>
        <p:spPr bwMode="auto">
          <a:xfrm>
            <a:off x="8763000" y="1066800"/>
            <a:ext cx="228600" cy="152400"/>
          </a:xfrm>
          <a:prstGeom prst="line">
            <a:avLst/>
          </a:prstGeom>
          <a:noFill/>
          <a:ln w="9525">
            <a:solidFill>
              <a:schemeClr val="tx1"/>
            </a:solidFill>
            <a:round/>
            <a:headEnd/>
            <a:tailEnd/>
          </a:ln>
        </p:spPr>
        <p:txBody>
          <a:bodyPr wrap="none" anchor="ctr"/>
          <a:lstStyle/>
          <a:p>
            <a:endParaRPr lang="en-US"/>
          </a:p>
        </p:txBody>
      </p:sp>
      <p:sp>
        <p:nvSpPr>
          <p:cNvPr id="34876" name="Line 155"/>
          <p:cNvSpPr>
            <a:spLocks noChangeShapeType="1"/>
          </p:cNvSpPr>
          <p:nvPr/>
        </p:nvSpPr>
        <p:spPr bwMode="auto">
          <a:xfrm flipH="1" flipV="1">
            <a:off x="8305800" y="2743200"/>
            <a:ext cx="76200" cy="76200"/>
          </a:xfrm>
          <a:prstGeom prst="line">
            <a:avLst/>
          </a:prstGeom>
          <a:noFill/>
          <a:ln w="9525">
            <a:solidFill>
              <a:schemeClr val="tx1"/>
            </a:solidFill>
            <a:round/>
            <a:headEnd/>
            <a:tailEnd/>
          </a:ln>
        </p:spPr>
        <p:txBody>
          <a:bodyPr wrap="none" anchor="ctr"/>
          <a:lstStyle/>
          <a:p>
            <a:endParaRPr lang="en-US"/>
          </a:p>
        </p:txBody>
      </p:sp>
      <p:sp>
        <p:nvSpPr>
          <p:cNvPr id="34877" name="Line 156"/>
          <p:cNvSpPr>
            <a:spLocks noChangeShapeType="1"/>
          </p:cNvSpPr>
          <p:nvPr/>
        </p:nvSpPr>
        <p:spPr bwMode="auto">
          <a:xfrm flipH="1" flipV="1">
            <a:off x="9067800" y="4876800"/>
            <a:ext cx="152400" cy="152400"/>
          </a:xfrm>
          <a:prstGeom prst="line">
            <a:avLst/>
          </a:prstGeom>
          <a:noFill/>
          <a:ln w="9525">
            <a:solidFill>
              <a:schemeClr val="tx1"/>
            </a:solidFill>
            <a:round/>
            <a:headEnd/>
            <a:tailEnd/>
          </a:ln>
        </p:spPr>
        <p:txBody>
          <a:bodyPr wrap="none" anchor="ctr"/>
          <a:lstStyle/>
          <a:p>
            <a:endParaRPr lang="en-US"/>
          </a:p>
        </p:txBody>
      </p:sp>
      <p:sp>
        <p:nvSpPr>
          <p:cNvPr id="34878" name="Line 157"/>
          <p:cNvSpPr>
            <a:spLocks noChangeShapeType="1"/>
          </p:cNvSpPr>
          <p:nvPr/>
        </p:nvSpPr>
        <p:spPr bwMode="auto">
          <a:xfrm flipV="1">
            <a:off x="9067800" y="4800600"/>
            <a:ext cx="76200" cy="76200"/>
          </a:xfrm>
          <a:prstGeom prst="line">
            <a:avLst/>
          </a:prstGeom>
          <a:noFill/>
          <a:ln w="9525">
            <a:solidFill>
              <a:schemeClr val="tx1"/>
            </a:solidFill>
            <a:round/>
            <a:headEnd/>
            <a:tailEnd/>
          </a:ln>
        </p:spPr>
        <p:txBody>
          <a:bodyPr wrap="none" anchor="ctr"/>
          <a:lstStyle/>
          <a:p>
            <a:endParaRPr lang="en-US"/>
          </a:p>
        </p:txBody>
      </p:sp>
      <p:sp>
        <p:nvSpPr>
          <p:cNvPr id="34879" name="Line 158"/>
          <p:cNvSpPr>
            <a:spLocks noChangeShapeType="1"/>
          </p:cNvSpPr>
          <p:nvPr/>
        </p:nvSpPr>
        <p:spPr bwMode="auto">
          <a:xfrm flipH="1" flipV="1">
            <a:off x="8915400" y="4648200"/>
            <a:ext cx="228600" cy="152400"/>
          </a:xfrm>
          <a:prstGeom prst="line">
            <a:avLst/>
          </a:prstGeom>
          <a:noFill/>
          <a:ln w="9525">
            <a:solidFill>
              <a:schemeClr val="tx1"/>
            </a:solidFill>
            <a:round/>
            <a:headEnd/>
            <a:tailEnd/>
          </a:ln>
        </p:spPr>
        <p:txBody>
          <a:bodyPr wrap="none" anchor="ctr"/>
          <a:lstStyle/>
          <a:p>
            <a:endParaRPr lang="en-US"/>
          </a:p>
        </p:txBody>
      </p:sp>
      <p:sp>
        <p:nvSpPr>
          <p:cNvPr id="34880" name="Line 159"/>
          <p:cNvSpPr>
            <a:spLocks noChangeShapeType="1"/>
          </p:cNvSpPr>
          <p:nvPr/>
        </p:nvSpPr>
        <p:spPr bwMode="auto">
          <a:xfrm flipH="1">
            <a:off x="8839200" y="4648200"/>
            <a:ext cx="76200" cy="152400"/>
          </a:xfrm>
          <a:prstGeom prst="line">
            <a:avLst/>
          </a:prstGeom>
          <a:noFill/>
          <a:ln w="9525">
            <a:solidFill>
              <a:schemeClr val="tx1"/>
            </a:solidFill>
            <a:round/>
            <a:headEnd/>
            <a:tailEnd/>
          </a:ln>
        </p:spPr>
        <p:txBody>
          <a:bodyPr wrap="none" anchor="ctr"/>
          <a:lstStyle/>
          <a:p>
            <a:endParaRPr lang="en-US"/>
          </a:p>
        </p:txBody>
      </p:sp>
      <p:sp>
        <p:nvSpPr>
          <p:cNvPr id="34881" name="Line 160"/>
          <p:cNvSpPr>
            <a:spLocks noChangeShapeType="1"/>
          </p:cNvSpPr>
          <p:nvPr/>
        </p:nvSpPr>
        <p:spPr bwMode="auto">
          <a:xfrm>
            <a:off x="8839200" y="4800600"/>
            <a:ext cx="0" cy="76200"/>
          </a:xfrm>
          <a:prstGeom prst="line">
            <a:avLst/>
          </a:prstGeom>
          <a:noFill/>
          <a:ln w="9525">
            <a:solidFill>
              <a:schemeClr val="tx1"/>
            </a:solidFill>
            <a:round/>
            <a:headEnd/>
            <a:tailEnd/>
          </a:ln>
        </p:spPr>
        <p:txBody>
          <a:bodyPr wrap="none" anchor="ctr"/>
          <a:lstStyle/>
          <a:p>
            <a:endParaRPr lang="en-US"/>
          </a:p>
        </p:txBody>
      </p:sp>
      <p:sp>
        <p:nvSpPr>
          <p:cNvPr id="34882" name="Line 161"/>
          <p:cNvSpPr>
            <a:spLocks noChangeShapeType="1"/>
          </p:cNvSpPr>
          <p:nvPr/>
        </p:nvSpPr>
        <p:spPr bwMode="auto">
          <a:xfrm flipH="1" flipV="1">
            <a:off x="8610600" y="4800600"/>
            <a:ext cx="152400" cy="76200"/>
          </a:xfrm>
          <a:prstGeom prst="line">
            <a:avLst/>
          </a:prstGeom>
          <a:noFill/>
          <a:ln w="9525">
            <a:solidFill>
              <a:schemeClr val="tx1"/>
            </a:solidFill>
            <a:round/>
            <a:headEnd/>
            <a:tailEnd/>
          </a:ln>
        </p:spPr>
        <p:txBody>
          <a:bodyPr wrap="none" anchor="ctr"/>
          <a:lstStyle/>
          <a:p>
            <a:endParaRPr lang="en-US"/>
          </a:p>
        </p:txBody>
      </p:sp>
      <p:sp>
        <p:nvSpPr>
          <p:cNvPr id="34883" name="Line 162"/>
          <p:cNvSpPr>
            <a:spLocks noChangeShapeType="1"/>
          </p:cNvSpPr>
          <p:nvPr/>
        </p:nvSpPr>
        <p:spPr bwMode="auto">
          <a:xfrm flipH="1">
            <a:off x="8077200" y="914400"/>
            <a:ext cx="76200" cy="0"/>
          </a:xfrm>
          <a:prstGeom prst="line">
            <a:avLst/>
          </a:prstGeom>
          <a:noFill/>
          <a:ln w="9525">
            <a:solidFill>
              <a:schemeClr val="tx1"/>
            </a:solidFill>
            <a:round/>
            <a:headEnd/>
            <a:tailEnd/>
          </a:ln>
        </p:spPr>
        <p:txBody>
          <a:bodyPr wrap="none" anchor="ctr"/>
          <a:lstStyle/>
          <a:p>
            <a:endParaRPr lang="en-US"/>
          </a:p>
        </p:txBody>
      </p:sp>
      <p:sp>
        <p:nvSpPr>
          <p:cNvPr id="34884" name="Line 163"/>
          <p:cNvSpPr>
            <a:spLocks noChangeShapeType="1"/>
          </p:cNvSpPr>
          <p:nvPr/>
        </p:nvSpPr>
        <p:spPr bwMode="auto">
          <a:xfrm>
            <a:off x="8991600" y="1219200"/>
            <a:ext cx="228600" cy="76200"/>
          </a:xfrm>
          <a:prstGeom prst="line">
            <a:avLst/>
          </a:prstGeom>
          <a:noFill/>
          <a:ln w="9525">
            <a:solidFill>
              <a:schemeClr val="tx1"/>
            </a:solidFill>
            <a:round/>
            <a:headEnd/>
            <a:tailEnd/>
          </a:ln>
        </p:spPr>
        <p:txBody>
          <a:bodyPr wrap="none" anchor="ctr"/>
          <a:lstStyle/>
          <a:p>
            <a:endParaRPr lang="en-US"/>
          </a:p>
        </p:txBody>
      </p:sp>
      <p:sp>
        <p:nvSpPr>
          <p:cNvPr id="34885" name="Line 164"/>
          <p:cNvSpPr>
            <a:spLocks noChangeShapeType="1"/>
          </p:cNvSpPr>
          <p:nvPr/>
        </p:nvSpPr>
        <p:spPr bwMode="auto">
          <a:xfrm flipH="1">
            <a:off x="3352800" y="2133600"/>
            <a:ext cx="152400" cy="76200"/>
          </a:xfrm>
          <a:prstGeom prst="line">
            <a:avLst/>
          </a:prstGeom>
          <a:noFill/>
          <a:ln w="9525">
            <a:solidFill>
              <a:schemeClr val="tx1"/>
            </a:solidFill>
            <a:round/>
            <a:headEnd/>
            <a:tailEnd/>
          </a:ln>
        </p:spPr>
        <p:txBody>
          <a:bodyPr wrap="none" anchor="ctr"/>
          <a:lstStyle/>
          <a:p>
            <a:endParaRPr lang="en-US"/>
          </a:p>
        </p:txBody>
      </p:sp>
      <p:sp>
        <p:nvSpPr>
          <p:cNvPr id="34886" name="Line 165"/>
          <p:cNvSpPr>
            <a:spLocks noChangeShapeType="1"/>
          </p:cNvSpPr>
          <p:nvPr/>
        </p:nvSpPr>
        <p:spPr bwMode="auto">
          <a:xfrm flipH="1" flipV="1">
            <a:off x="2895600" y="2209800"/>
            <a:ext cx="457200" cy="0"/>
          </a:xfrm>
          <a:prstGeom prst="line">
            <a:avLst/>
          </a:prstGeom>
          <a:noFill/>
          <a:ln w="9525">
            <a:solidFill>
              <a:schemeClr val="tx1"/>
            </a:solidFill>
            <a:round/>
            <a:headEnd/>
            <a:tailEnd/>
          </a:ln>
        </p:spPr>
        <p:txBody>
          <a:bodyPr wrap="none" anchor="ctr"/>
          <a:lstStyle/>
          <a:p>
            <a:endParaRPr lang="en-US"/>
          </a:p>
        </p:txBody>
      </p:sp>
      <p:sp>
        <p:nvSpPr>
          <p:cNvPr id="34887" name="Line 166"/>
          <p:cNvSpPr>
            <a:spLocks noChangeShapeType="1"/>
          </p:cNvSpPr>
          <p:nvPr/>
        </p:nvSpPr>
        <p:spPr bwMode="auto">
          <a:xfrm flipH="1">
            <a:off x="2667000" y="2209800"/>
            <a:ext cx="228600" cy="304800"/>
          </a:xfrm>
          <a:prstGeom prst="line">
            <a:avLst/>
          </a:prstGeom>
          <a:noFill/>
          <a:ln w="9525">
            <a:solidFill>
              <a:schemeClr val="tx1"/>
            </a:solidFill>
            <a:round/>
            <a:headEnd/>
            <a:tailEnd/>
          </a:ln>
        </p:spPr>
        <p:txBody>
          <a:bodyPr wrap="none" anchor="ctr"/>
          <a:lstStyle/>
          <a:p>
            <a:endParaRPr lang="en-US"/>
          </a:p>
        </p:txBody>
      </p:sp>
      <p:sp>
        <p:nvSpPr>
          <p:cNvPr id="34888" name="Line 167"/>
          <p:cNvSpPr>
            <a:spLocks noChangeShapeType="1"/>
          </p:cNvSpPr>
          <p:nvPr/>
        </p:nvSpPr>
        <p:spPr bwMode="auto">
          <a:xfrm flipH="1">
            <a:off x="2438400" y="2514600"/>
            <a:ext cx="228600" cy="152400"/>
          </a:xfrm>
          <a:prstGeom prst="line">
            <a:avLst/>
          </a:prstGeom>
          <a:noFill/>
          <a:ln w="9525">
            <a:solidFill>
              <a:schemeClr val="tx1"/>
            </a:solidFill>
            <a:round/>
            <a:headEnd/>
            <a:tailEnd/>
          </a:ln>
        </p:spPr>
        <p:txBody>
          <a:bodyPr wrap="none" anchor="ctr"/>
          <a:lstStyle/>
          <a:p>
            <a:endParaRPr lang="en-US"/>
          </a:p>
        </p:txBody>
      </p:sp>
      <p:sp>
        <p:nvSpPr>
          <p:cNvPr id="34889" name="Line 168"/>
          <p:cNvSpPr>
            <a:spLocks noChangeShapeType="1"/>
          </p:cNvSpPr>
          <p:nvPr/>
        </p:nvSpPr>
        <p:spPr bwMode="auto">
          <a:xfrm flipH="1">
            <a:off x="2362200" y="2667000"/>
            <a:ext cx="76200" cy="228600"/>
          </a:xfrm>
          <a:prstGeom prst="line">
            <a:avLst/>
          </a:prstGeom>
          <a:noFill/>
          <a:ln w="9525">
            <a:solidFill>
              <a:schemeClr val="tx1"/>
            </a:solidFill>
            <a:round/>
            <a:headEnd/>
            <a:tailEnd/>
          </a:ln>
        </p:spPr>
        <p:txBody>
          <a:bodyPr wrap="none" anchor="ctr"/>
          <a:lstStyle/>
          <a:p>
            <a:endParaRPr lang="en-US"/>
          </a:p>
        </p:txBody>
      </p:sp>
      <p:sp>
        <p:nvSpPr>
          <p:cNvPr id="34890" name="Line 169"/>
          <p:cNvSpPr>
            <a:spLocks noChangeShapeType="1"/>
          </p:cNvSpPr>
          <p:nvPr/>
        </p:nvSpPr>
        <p:spPr bwMode="auto">
          <a:xfrm>
            <a:off x="2362200" y="2895600"/>
            <a:ext cx="152400" cy="76200"/>
          </a:xfrm>
          <a:prstGeom prst="line">
            <a:avLst/>
          </a:prstGeom>
          <a:noFill/>
          <a:ln w="9525">
            <a:solidFill>
              <a:schemeClr val="tx1"/>
            </a:solidFill>
            <a:round/>
            <a:headEnd/>
            <a:tailEnd/>
          </a:ln>
        </p:spPr>
        <p:txBody>
          <a:bodyPr wrap="none" anchor="ctr"/>
          <a:lstStyle/>
          <a:p>
            <a:endParaRPr lang="en-US"/>
          </a:p>
        </p:txBody>
      </p:sp>
      <p:sp>
        <p:nvSpPr>
          <p:cNvPr id="34891" name="Line 170"/>
          <p:cNvSpPr>
            <a:spLocks noChangeShapeType="1"/>
          </p:cNvSpPr>
          <p:nvPr/>
        </p:nvSpPr>
        <p:spPr bwMode="auto">
          <a:xfrm>
            <a:off x="2514600" y="2971800"/>
            <a:ext cx="0" cy="228600"/>
          </a:xfrm>
          <a:prstGeom prst="line">
            <a:avLst/>
          </a:prstGeom>
          <a:noFill/>
          <a:ln w="9525">
            <a:solidFill>
              <a:schemeClr val="tx1"/>
            </a:solidFill>
            <a:round/>
            <a:headEnd/>
            <a:tailEnd/>
          </a:ln>
        </p:spPr>
        <p:txBody>
          <a:bodyPr wrap="none" anchor="ctr"/>
          <a:lstStyle/>
          <a:p>
            <a:endParaRPr lang="en-US"/>
          </a:p>
        </p:txBody>
      </p:sp>
      <p:sp>
        <p:nvSpPr>
          <p:cNvPr id="34892" name="Line 171"/>
          <p:cNvSpPr>
            <a:spLocks noChangeShapeType="1"/>
          </p:cNvSpPr>
          <p:nvPr/>
        </p:nvSpPr>
        <p:spPr bwMode="auto">
          <a:xfrm flipH="1">
            <a:off x="2362200" y="3200400"/>
            <a:ext cx="152400" cy="76200"/>
          </a:xfrm>
          <a:prstGeom prst="line">
            <a:avLst/>
          </a:prstGeom>
          <a:noFill/>
          <a:ln w="9525">
            <a:solidFill>
              <a:schemeClr val="tx1"/>
            </a:solidFill>
            <a:round/>
            <a:headEnd/>
            <a:tailEnd/>
          </a:ln>
        </p:spPr>
        <p:txBody>
          <a:bodyPr wrap="none" anchor="ctr"/>
          <a:lstStyle/>
          <a:p>
            <a:endParaRPr lang="en-US"/>
          </a:p>
        </p:txBody>
      </p:sp>
      <p:sp>
        <p:nvSpPr>
          <p:cNvPr id="34893" name="Line 172"/>
          <p:cNvSpPr>
            <a:spLocks noChangeShapeType="1"/>
          </p:cNvSpPr>
          <p:nvPr/>
        </p:nvSpPr>
        <p:spPr bwMode="auto">
          <a:xfrm flipH="1" flipV="1">
            <a:off x="2286000" y="3124200"/>
            <a:ext cx="76200" cy="152400"/>
          </a:xfrm>
          <a:prstGeom prst="line">
            <a:avLst/>
          </a:prstGeom>
          <a:noFill/>
          <a:ln w="9525">
            <a:solidFill>
              <a:schemeClr val="tx1"/>
            </a:solidFill>
            <a:round/>
            <a:headEnd/>
            <a:tailEnd/>
          </a:ln>
        </p:spPr>
        <p:txBody>
          <a:bodyPr wrap="none" anchor="ctr"/>
          <a:lstStyle/>
          <a:p>
            <a:endParaRPr lang="en-US"/>
          </a:p>
        </p:txBody>
      </p:sp>
      <p:sp>
        <p:nvSpPr>
          <p:cNvPr id="34894" name="Line 173"/>
          <p:cNvSpPr>
            <a:spLocks noChangeShapeType="1"/>
          </p:cNvSpPr>
          <p:nvPr/>
        </p:nvSpPr>
        <p:spPr bwMode="auto">
          <a:xfrm flipH="1">
            <a:off x="2133600" y="3124200"/>
            <a:ext cx="152400" cy="76200"/>
          </a:xfrm>
          <a:prstGeom prst="line">
            <a:avLst/>
          </a:prstGeom>
          <a:noFill/>
          <a:ln w="9525">
            <a:solidFill>
              <a:schemeClr val="tx1"/>
            </a:solidFill>
            <a:round/>
            <a:headEnd/>
            <a:tailEnd/>
          </a:ln>
        </p:spPr>
        <p:txBody>
          <a:bodyPr wrap="none" anchor="ctr"/>
          <a:lstStyle/>
          <a:p>
            <a:endParaRPr lang="en-US"/>
          </a:p>
        </p:txBody>
      </p:sp>
      <p:sp>
        <p:nvSpPr>
          <p:cNvPr id="34895" name="Line 174"/>
          <p:cNvSpPr>
            <a:spLocks noChangeShapeType="1"/>
          </p:cNvSpPr>
          <p:nvPr/>
        </p:nvSpPr>
        <p:spPr bwMode="auto">
          <a:xfrm>
            <a:off x="2133600" y="3200400"/>
            <a:ext cx="152400" cy="457200"/>
          </a:xfrm>
          <a:prstGeom prst="line">
            <a:avLst/>
          </a:prstGeom>
          <a:noFill/>
          <a:ln w="9525">
            <a:solidFill>
              <a:schemeClr val="tx1"/>
            </a:solidFill>
            <a:round/>
            <a:headEnd/>
            <a:tailEnd/>
          </a:ln>
        </p:spPr>
        <p:txBody>
          <a:bodyPr wrap="none" anchor="ctr"/>
          <a:lstStyle/>
          <a:p>
            <a:endParaRPr lang="en-US"/>
          </a:p>
        </p:txBody>
      </p:sp>
      <p:sp>
        <p:nvSpPr>
          <p:cNvPr id="34896" name="Line 175"/>
          <p:cNvSpPr>
            <a:spLocks noChangeShapeType="1"/>
          </p:cNvSpPr>
          <p:nvPr/>
        </p:nvSpPr>
        <p:spPr bwMode="auto">
          <a:xfrm>
            <a:off x="2286000" y="3657600"/>
            <a:ext cx="609600" cy="533400"/>
          </a:xfrm>
          <a:prstGeom prst="line">
            <a:avLst/>
          </a:prstGeom>
          <a:noFill/>
          <a:ln w="9525">
            <a:solidFill>
              <a:schemeClr val="tx1"/>
            </a:solidFill>
            <a:round/>
            <a:headEnd/>
            <a:tailEnd/>
          </a:ln>
        </p:spPr>
        <p:txBody>
          <a:bodyPr wrap="none" anchor="ctr"/>
          <a:lstStyle/>
          <a:p>
            <a:endParaRPr lang="en-US"/>
          </a:p>
        </p:txBody>
      </p:sp>
      <p:sp>
        <p:nvSpPr>
          <p:cNvPr id="34897" name="Line 176"/>
          <p:cNvSpPr>
            <a:spLocks noChangeShapeType="1"/>
          </p:cNvSpPr>
          <p:nvPr/>
        </p:nvSpPr>
        <p:spPr bwMode="auto">
          <a:xfrm flipV="1">
            <a:off x="2971800" y="4038600"/>
            <a:ext cx="76200" cy="76200"/>
          </a:xfrm>
          <a:prstGeom prst="line">
            <a:avLst/>
          </a:prstGeom>
          <a:noFill/>
          <a:ln w="9525">
            <a:solidFill>
              <a:schemeClr val="tx1"/>
            </a:solidFill>
            <a:round/>
            <a:headEnd/>
            <a:tailEnd/>
          </a:ln>
        </p:spPr>
        <p:txBody>
          <a:bodyPr wrap="none" anchor="ctr"/>
          <a:lstStyle/>
          <a:p>
            <a:endParaRPr lang="en-US"/>
          </a:p>
        </p:txBody>
      </p:sp>
      <p:sp>
        <p:nvSpPr>
          <p:cNvPr id="34898" name="Line 177"/>
          <p:cNvSpPr>
            <a:spLocks noChangeShapeType="1"/>
          </p:cNvSpPr>
          <p:nvPr/>
        </p:nvSpPr>
        <p:spPr bwMode="auto">
          <a:xfrm>
            <a:off x="3048000" y="4038600"/>
            <a:ext cx="76200" cy="0"/>
          </a:xfrm>
          <a:prstGeom prst="line">
            <a:avLst/>
          </a:prstGeom>
          <a:noFill/>
          <a:ln w="9525">
            <a:solidFill>
              <a:schemeClr val="tx1"/>
            </a:solidFill>
            <a:round/>
            <a:headEnd/>
            <a:tailEnd/>
          </a:ln>
        </p:spPr>
        <p:txBody>
          <a:bodyPr wrap="none" anchor="ctr"/>
          <a:lstStyle/>
          <a:p>
            <a:endParaRPr lang="en-US"/>
          </a:p>
        </p:txBody>
      </p:sp>
      <p:sp>
        <p:nvSpPr>
          <p:cNvPr id="34899" name="Line 178"/>
          <p:cNvSpPr>
            <a:spLocks noChangeShapeType="1"/>
          </p:cNvSpPr>
          <p:nvPr/>
        </p:nvSpPr>
        <p:spPr bwMode="auto">
          <a:xfrm>
            <a:off x="3276600" y="4267200"/>
            <a:ext cx="304800" cy="152400"/>
          </a:xfrm>
          <a:prstGeom prst="line">
            <a:avLst/>
          </a:prstGeom>
          <a:noFill/>
          <a:ln w="9525">
            <a:solidFill>
              <a:schemeClr val="tx1"/>
            </a:solidFill>
            <a:round/>
            <a:headEnd/>
            <a:tailEnd/>
          </a:ln>
        </p:spPr>
        <p:txBody>
          <a:bodyPr wrap="none" anchor="ctr"/>
          <a:lstStyle/>
          <a:p>
            <a:endParaRPr lang="en-US"/>
          </a:p>
        </p:txBody>
      </p:sp>
      <p:sp>
        <p:nvSpPr>
          <p:cNvPr id="34900" name="Line 179"/>
          <p:cNvSpPr>
            <a:spLocks noChangeShapeType="1"/>
          </p:cNvSpPr>
          <p:nvPr/>
        </p:nvSpPr>
        <p:spPr bwMode="auto">
          <a:xfrm flipH="1" flipV="1">
            <a:off x="3200400" y="4191000"/>
            <a:ext cx="76200" cy="76200"/>
          </a:xfrm>
          <a:prstGeom prst="line">
            <a:avLst/>
          </a:prstGeom>
          <a:noFill/>
          <a:ln w="9525">
            <a:solidFill>
              <a:schemeClr val="tx1"/>
            </a:solidFill>
            <a:round/>
            <a:headEnd/>
            <a:tailEnd/>
          </a:ln>
        </p:spPr>
        <p:txBody>
          <a:bodyPr wrap="none" anchor="ctr"/>
          <a:lstStyle/>
          <a:p>
            <a:endParaRPr lang="en-US"/>
          </a:p>
        </p:txBody>
      </p:sp>
      <p:sp>
        <p:nvSpPr>
          <p:cNvPr id="34901" name="Line 180"/>
          <p:cNvSpPr>
            <a:spLocks noChangeShapeType="1"/>
          </p:cNvSpPr>
          <p:nvPr/>
        </p:nvSpPr>
        <p:spPr bwMode="auto">
          <a:xfrm flipV="1">
            <a:off x="3581400" y="4419600"/>
            <a:ext cx="76200" cy="0"/>
          </a:xfrm>
          <a:prstGeom prst="line">
            <a:avLst/>
          </a:prstGeom>
          <a:noFill/>
          <a:ln w="9525">
            <a:solidFill>
              <a:schemeClr val="tx1"/>
            </a:solidFill>
            <a:round/>
            <a:headEnd/>
            <a:tailEnd/>
          </a:ln>
        </p:spPr>
        <p:txBody>
          <a:bodyPr wrap="none" anchor="ctr"/>
          <a:lstStyle/>
          <a:p>
            <a:endParaRPr lang="en-US"/>
          </a:p>
        </p:txBody>
      </p:sp>
      <p:sp>
        <p:nvSpPr>
          <p:cNvPr id="34902" name="Line 181"/>
          <p:cNvSpPr>
            <a:spLocks noChangeShapeType="1"/>
          </p:cNvSpPr>
          <p:nvPr/>
        </p:nvSpPr>
        <p:spPr bwMode="auto">
          <a:xfrm>
            <a:off x="3657600" y="4495800"/>
            <a:ext cx="152400" cy="76200"/>
          </a:xfrm>
          <a:prstGeom prst="line">
            <a:avLst/>
          </a:prstGeom>
          <a:noFill/>
          <a:ln w="9525">
            <a:solidFill>
              <a:schemeClr val="tx1"/>
            </a:solidFill>
            <a:round/>
            <a:headEnd/>
            <a:tailEnd/>
          </a:ln>
        </p:spPr>
        <p:txBody>
          <a:bodyPr wrap="none" anchor="ctr"/>
          <a:lstStyle/>
          <a:p>
            <a:endParaRPr lang="en-US"/>
          </a:p>
        </p:txBody>
      </p:sp>
      <p:sp>
        <p:nvSpPr>
          <p:cNvPr id="34903" name="Line 182"/>
          <p:cNvSpPr>
            <a:spLocks noChangeShapeType="1"/>
          </p:cNvSpPr>
          <p:nvPr/>
        </p:nvSpPr>
        <p:spPr bwMode="auto">
          <a:xfrm>
            <a:off x="3886200" y="4572000"/>
            <a:ext cx="0" cy="76200"/>
          </a:xfrm>
          <a:prstGeom prst="line">
            <a:avLst/>
          </a:prstGeom>
          <a:noFill/>
          <a:ln w="9525">
            <a:solidFill>
              <a:schemeClr val="tx1"/>
            </a:solidFill>
            <a:round/>
            <a:headEnd/>
            <a:tailEnd/>
          </a:ln>
        </p:spPr>
        <p:txBody>
          <a:bodyPr wrap="none" anchor="ctr"/>
          <a:lstStyle/>
          <a:p>
            <a:endParaRPr lang="en-US"/>
          </a:p>
        </p:txBody>
      </p:sp>
      <p:sp>
        <p:nvSpPr>
          <p:cNvPr id="34904" name="Line 183"/>
          <p:cNvSpPr>
            <a:spLocks noChangeShapeType="1"/>
          </p:cNvSpPr>
          <p:nvPr/>
        </p:nvSpPr>
        <p:spPr bwMode="auto">
          <a:xfrm flipV="1">
            <a:off x="8610600" y="4648200"/>
            <a:ext cx="0" cy="152400"/>
          </a:xfrm>
          <a:prstGeom prst="line">
            <a:avLst/>
          </a:prstGeom>
          <a:noFill/>
          <a:ln w="9525">
            <a:solidFill>
              <a:schemeClr val="tx1"/>
            </a:solidFill>
            <a:round/>
            <a:headEnd/>
            <a:tailEnd/>
          </a:ln>
        </p:spPr>
        <p:txBody>
          <a:bodyPr wrap="none" anchor="ctr"/>
          <a:lstStyle/>
          <a:p>
            <a:endParaRPr lang="en-US"/>
          </a:p>
        </p:txBody>
      </p:sp>
      <p:sp>
        <p:nvSpPr>
          <p:cNvPr id="34905" name="Line 184"/>
          <p:cNvSpPr>
            <a:spLocks noChangeShapeType="1"/>
          </p:cNvSpPr>
          <p:nvPr/>
        </p:nvSpPr>
        <p:spPr bwMode="auto">
          <a:xfrm flipH="1">
            <a:off x="8763000" y="4876800"/>
            <a:ext cx="76200" cy="0"/>
          </a:xfrm>
          <a:prstGeom prst="line">
            <a:avLst/>
          </a:prstGeom>
          <a:noFill/>
          <a:ln w="9525">
            <a:solidFill>
              <a:schemeClr val="tx1"/>
            </a:solidFill>
            <a:round/>
            <a:headEnd/>
            <a:tailEnd/>
          </a:ln>
        </p:spPr>
        <p:txBody>
          <a:bodyPr wrap="none" anchor="ctr"/>
          <a:lstStyle/>
          <a:p>
            <a:endParaRPr lang="en-US"/>
          </a:p>
        </p:txBody>
      </p:sp>
      <p:sp>
        <p:nvSpPr>
          <p:cNvPr id="34906" name="Line 185"/>
          <p:cNvSpPr>
            <a:spLocks noChangeShapeType="1"/>
          </p:cNvSpPr>
          <p:nvPr/>
        </p:nvSpPr>
        <p:spPr bwMode="auto">
          <a:xfrm flipH="1">
            <a:off x="8534400" y="4800600"/>
            <a:ext cx="76200" cy="152400"/>
          </a:xfrm>
          <a:prstGeom prst="line">
            <a:avLst/>
          </a:prstGeom>
          <a:noFill/>
          <a:ln w="9525">
            <a:solidFill>
              <a:schemeClr val="tx1"/>
            </a:solidFill>
            <a:round/>
            <a:headEnd/>
            <a:tailEnd/>
          </a:ln>
        </p:spPr>
        <p:txBody>
          <a:bodyPr wrap="none" anchor="ctr"/>
          <a:lstStyle/>
          <a:p>
            <a:endParaRPr lang="en-US"/>
          </a:p>
        </p:txBody>
      </p:sp>
      <p:sp>
        <p:nvSpPr>
          <p:cNvPr id="34907" name="Line 186"/>
          <p:cNvSpPr>
            <a:spLocks noChangeShapeType="1"/>
          </p:cNvSpPr>
          <p:nvPr/>
        </p:nvSpPr>
        <p:spPr bwMode="auto">
          <a:xfrm flipH="1">
            <a:off x="8458200" y="4953000"/>
            <a:ext cx="76200" cy="0"/>
          </a:xfrm>
          <a:prstGeom prst="line">
            <a:avLst/>
          </a:prstGeom>
          <a:noFill/>
          <a:ln w="9525">
            <a:solidFill>
              <a:schemeClr val="tx1"/>
            </a:solidFill>
            <a:round/>
            <a:headEnd/>
            <a:tailEnd/>
          </a:ln>
        </p:spPr>
        <p:txBody>
          <a:bodyPr wrap="none" anchor="ctr"/>
          <a:lstStyle/>
          <a:p>
            <a:endParaRPr lang="en-US"/>
          </a:p>
        </p:txBody>
      </p:sp>
      <p:sp>
        <p:nvSpPr>
          <p:cNvPr id="34908" name="Line 187"/>
          <p:cNvSpPr>
            <a:spLocks noChangeShapeType="1"/>
          </p:cNvSpPr>
          <p:nvPr/>
        </p:nvSpPr>
        <p:spPr bwMode="auto">
          <a:xfrm flipH="1" flipV="1">
            <a:off x="8229600" y="4800600"/>
            <a:ext cx="228600" cy="152400"/>
          </a:xfrm>
          <a:prstGeom prst="line">
            <a:avLst/>
          </a:prstGeom>
          <a:noFill/>
          <a:ln w="9525">
            <a:solidFill>
              <a:schemeClr val="tx1"/>
            </a:solidFill>
            <a:round/>
            <a:headEnd/>
            <a:tailEnd/>
          </a:ln>
        </p:spPr>
        <p:txBody>
          <a:bodyPr wrap="none" anchor="ctr"/>
          <a:lstStyle/>
          <a:p>
            <a:endParaRPr lang="en-US"/>
          </a:p>
        </p:txBody>
      </p:sp>
      <p:sp>
        <p:nvSpPr>
          <p:cNvPr id="34909" name="Line 188"/>
          <p:cNvSpPr>
            <a:spLocks noChangeShapeType="1"/>
          </p:cNvSpPr>
          <p:nvPr/>
        </p:nvSpPr>
        <p:spPr bwMode="auto">
          <a:xfrm flipH="1">
            <a:off x="8153400" y="4800600"/>
            <a:ext cx="76200" cy="152400"/>
          </a:xfrm>
          <a:prstGeom prst="line">
            <a:avLst/>
          </a:prstGeom>
          <a:noFill/>
          <a:ln w="9525">
            <a:solidFill>
              <a:schemeClr val="tx1"/>
            </a:solidFill>
            <a:round/>
            <a:headEnd/>
            <a:tailEnd/>
          </a:ln>
        </p:spPr>
        <p:txBody>
          <a:bodyPr wrap="none" anchor="ctr"/>
          <a:lstStyle/>
          <a:p>
            <a:endParaRPr lang="en-US"/>
          </a:p>
        </p:txBody>
      </p:sp>
      <p:sp>
        <p:nvSpPr>
          <p:cNvPr id="34910" name="Line 189"/>
          <p:cNvSpPr>
            <a:spLocks noChangeShapeType="1"/>
          </p:cNvSpPr>
          <p:nvPr/>
        </p:nvSpPr>
        <p:spPr bwMode="auto">
          <a:xfrm flipH="1" flipV="1">
            <a:off x="7848600" y="4876800"/>
            <a:ext cx="304800" cy="76200"/>
          </a:xfrm>
          <a:prstGeom prst="line">
            <a:avLst/>
          </a:prstGeom>
          <a:noFill/>
          <a:ln w="9525">
            <a:solidFill>
              <a:schemeClr val="tx1"/>
            </a:solidFill>
            <a:round/>
            <a:headEnd/>
            <a:tailEnd/>
          </a:ln>
        </p:spPr>
        <p:txBody>
          <a:bodyPr wrap="none" anchor="ctr"/>
          <a:lstStyle/>
          <a:p>
            <a:endParaRPr lang="en-US"/>
          </a:p>
        </p:txBody>
      </p:sp>
      <p:sp>
        <p:nvSpPr>
          <p:cNvPr id="34911" name="Line 190"/>
          <p:cNvSpPr>
            <a:spLocks noChangeShapeType="1"/>
          </p:cNvSpPr>
          <p:nvPr/>
        </p:nvSpPr>
        <p:spPr bwMode="auto">
          <a:xfrm flipV="1">
            <a:off x="7848600" y="4800600"/>
            <a:ext cx="76200" cy="76200"/>
          </a:xfrm>
          <a:prstGeom prst="line">
            <a:avLst/>
          </a:prstGeom>
          <a:noFill/>
          <a:ln w="9525">
            <a:solidFill>
              <a:schemeClr val="tx1"/>
            </a:solidFill>
            <a:round/>
            <a:headEnd/>
            <a:tailEnd/>
          </a:ln>
        </p:spPr>
        <p:txBody>
          <a:bodyPr wrap="none" anchor="ctr"/>
          <a:lstStyle/>
          <a:p>
            <a:endParaRPr lang="en-US"/>
          </a:p>
        </p:txBody>
      </p:sp>
      <p:sp>
        <p:nvSpPr>
          <p:cNvPr id="34912" name="Line 191"/>
          <p:cNvSpPr>
            <a:spLocks noChangeShapeType="1"/>
          </p:cNvSpPr>
          <p:nvPr/>
        </p:nvSpPr>
        <p:spPr bwMode="auto">
          <a:xfrm flipV="1">
            <a:off x="7924800" y="4648200"/>
            <a:ext cx="0" cy="152400"/>
          </a:xfrm>
          <a:prstGeom prst="line">
            <a:avLst/>
          </a:prstGeom>
          <a:noFill/>
          <a:ln w="9525">
            <a:solidFill>
              <a:schemeClr val="tx1"/>
            </a:solidFill>
            <a:round/>
            <a:headEnd/>
            <a:tailEnd/>
          </a:ln>
        </p:spPr>
        <p:txBody>
          <a:bodyPr wrap="none" anchor="ctr"/>
          <a:lstStyle/>
          <a:p>
            <a:endParaRPr lang="en-US"/>
          </a:p>
        </p:txBody>
      </p:sp>
      <p:sp>
        <p:nvSpPr>
          <p:cNvPr id="34913" name="Line 192"/>
          <p:cNvSpPr>
            <a:spLocks noChangeShapeType="1"/>
          </p:cNvSpPr>
          <p:nvPr/>
        </p:nvSpPr>
        <p:spPr bwMode="auto">
          <a:xfrm flipH="1">
            <a:off x="7772400" y="4648200"/>
            <a:ext cx="152400" cy="76200"/>
          </a:xfrm>
          <a:prstGeom prst="line">
            <a:avLst/>
          </a:prstGeom>
          <a:noFill/>
          <a:ln w="9525">
            <a:solidFill>
              <a:schemeClr val="tx1"/>
            </a:solidFill>
            <a:round/>
            <a:headEnd/>
            <a:tailEnd/>
          </a:ln>
        </p:spPr>
        <p:txBody>
          <a:bodyPr wrap="none" anchor="ctr"/>
          <a:lstStyle/>
          <a:p>
            <a:endParaRPr lang="en-US"/>
          </a:p>
        </p:txBody>
      </p:sp>
      <p:sp>
        <p:nvSpPr>
          <p:cNvPr id="34914" name="Line 193"/>
          <p:cNvSpPr>
            <a:spLocks noChangeShapeType="1"/>
          </p:cNvSpPr>
          <p:nvPr/>
        </p:nvSpPr>
        <p:spPr bwMode="auto">
          <a:xfrm flipH="1" flipV="1">
            <a:off x="7315200" y="4572000"/>
            <a:ext cx="228600" cy="76200"/>
          </a:xfrm>
          <a:prstGeom prst="line">
            <a:avLst/>
          </a:prstGeom>
          <a:noFill/>
          <a:ln w="9525">
            <a:solidFill>
              <a:schemeClr val="tx1"/>
            </a:solidFill>
            <a:round/>
            <a:headEnd/>
            <a:tailEnd/>
          </a:ln>
        </p:spPr>
        <p:txBody>
          <a:bodyPr wrap="none" anchor="ctr"/>
          <a:lstStyle/>
          <a:p>
            <a:endParaRPr lang="en-US"/>
          </a:p>
        </p:txBody>
      </p:sp>
      <p:sp>
        <p:nvSpPr>
          <p:cNvPr id="34915" name="Line 194"/>
          <p:cNvSpPr>
            <a:spLocks noChangeShapeType="1"/>
          </p:cNvSpPr>
          <p:nvPr/>
        </p:nvSpPr>
        <p:spPr bwMode="auto">
          <a:xfrm flipH="1">
            <a:off x="7086600" y="4572000"/>
            <a:ext cx="228600" cy="228600"/>
          </a:xfrm>
          <a:prstGeom prst="line">
            <a:avLst/>
          </a:prstGeom>
          <a:noFill/>
          <a:ln w="9525">
            <a:solidFill>
              <a:schemeClr val="tx1"/>
            </a:solidFill>
            <a:round/>
            <a:headEnd/>
            <a:tailEnd/>
          </a:ln>
        </p:spPr>
        <p:txBody>
          <a:bodyPr wrap="none" anchor="ctr"/>
          <a:lstStyle/>
          <a:p>
            <a:endParaRPr lang="en-US"/>
          </a:p>
        </p:txBody>
      </p:sp>
      <p:sp>
        <p:nvSpPr>
          <p:cNvPr id="34916" name="Line 195"/>
          <p:cNvSpPr>
            <a:spLocks noChangeShapeType="1"/>
          </p:cNvSpPr>
          <p:nvPr/>
        </p:nvSpPr>
        <p:spPr bwMode="auto">
          <a:xfrm flipH="1">
            <a:off x="6858000" y="4800600"/>
            <a:ext cx="228600" cy="76200"/>
          </a:xfrm>
          <a:prstGeom prst="line">
            <a:avLst/>
          </a:prstGeom>
          <a:noFill/>
          <a:ln w="9525">
            <a:solidFill>
              <a:schemeClr val="tx1"/>
            </a:solidFill>
            <a:round/>
            <a:headEnd/>
            <a:tailEnd/>
          </a:ln>
        </p:spPr>
        <p:txBody>
          <a:bodyPr wrap="none" anchor="ctr"/>
          <a:lstStyle/>
          <a:p>
            <a:endParaRPr lang="en-US"/>
          </a:p>
        </p:txBody>
      </p:sp>
      <p:sp>
        <p:nvSpPr>
          <p:cNvPr id="34917" name="Line 196"/>
          <p:cNvSpPr>
            <a:spLocks noChangeShapeType="1"/>
          </p:cNvSpPr>
          <p:nvPr/>
        </p:nvSpPr>
        <p:spPr bwMode="auto">
          <a:xfrm flipH="1">
            <a:off x="6629400" y="4876800"/>
            <a:ext cx="228600" cy="228600"/>
          </a:xfrm>
          <a:prstGeom prst="line">
            <a:avLst/>
          </a:prstGeom>
          <a:noFill/>
          <a:ln w="9525">
            <a:solidFill>
              <a:schemeClr val="tx1"/>
            </a:solidFill>
            <a:round/>
            <a:headEnd/>
            <a:tailEnd/>
          </a:ln>
        </p:spPr>
        <p:txBody>
          <a:bodyPr wrap="none" anchor="ctr"/>
          <a:lstStyle/>
          <a:p>
            <a:endParaRPr lang="en-US"/>
          </a:p>
        </p:txBody>
      </p:sp>
      <p:sp>
        <p:nvSpPr>
          <p:cNvPr id="34918" name="Line 197"/>
          <p:cNvSpPr>
            <a:spLocks noChangeShapeType="1"/>
          </p:cNvSpPr>
          <p:nvPr/>
        </p:nvSpPr>
        <p:spPr bwMode="auto">
          <a:xfrm flipH="1">
            <a:off x="6477000" y="5105400"/>
            <a:ext cx="152400" cy="76200"/>
          </a:xfrm>
          <a:prstGeom prst="line">
            <a:avLst/>
          </a:prstGeom>
          <a:noFill/>
          <a:ln w="9525">
            <a:solidFill>
              <a:schemeClr val="tx1"/>
            </a:solidFill>
            <a:round/>
            <a:headEnd/>
            <a:tailEnd/>
          </a:ln>
        </p:spPr>
        <p:txBody>
          <a:bodyPr wrap="none" anchor="ctr"/>
          <a:lstStyle/>
          <a:p>
            <a:endParaRPr lang="en-US"/>
          </a:p>
        </p:txBody>
      </p:sp>
      <p:sp>
        <p:nvSpPr>
          <p:cNvPr id="34919" name="Line 198"/>
          <p:cNvSpPr>
            <a:spLocks noChangeShapeType="1"/>
          </p:cNvSpPr>
          <p:nvPr/>
        </p:nvSpPr>
        <p:spPr bwMode="auto">
          <a:xfrm flipH="1">
            <a:off x="6324600" y="5181600"/>
            <a:ext cx="152400" cy="0"/>
          </a:xfrm>
          <a:prstGeom prst="line">
            <a:avLst/>
          </a:prstGeom>
          <a:noFill/>
          <a:ln w="9525">
            <a:solidFill>
              <a:schemeClr val="tx1"/>
            </a:solidFill>
            <a:round/>
            <a:headEnd/>
            <a:tailEnd/>
          </a:ln>
        </p:spPr>
        <p:txBody>
          <a:bodyPr wrap="none" anchor="ctr"/>
          <a:lstStyle/>
          <a:p>
            <a:endParaRPr lang="en-US"/>
          </a:p>
        </p:txBody>
      </p:sp>
      <p:sp>
        <p:nvSpPr>
          <p:cNvPr id="34920" name="Line 199"/>
          <p:cNvSpPr>
            <a:spLocks noChangeShapeType="1"/>
          </p:cNvSpPr>
          <p:nvPr/>
        </p:nvSpPr>
        <p:spPr bwMode="auto">
          <a:xfrm flipH="1" flipV="1">
            <a:off x="6248400" y="5105400"/>
            <a:ext cx="76200" cy="76200"/>
          </a:xfrm>
          <a:prstGeom prst="line">
            <a:avLst/>
          </a:prstGeom>
          <a:noFill/>
          <a:ln w="9525">
            <a:solidFill>
              <a:schemeClr val="tx1"/>
            </a:solidFill>
            <a:round/>
            <a:headEnd/>
            <a:tailEnd/>
          </a:ln>
        </p:spPr>
        <p:txBody>
          <a:bodyPr wrap="none" anchor="ctr"/>
          <a:lstStyle/>
          <a:p>
            <a:endParaRPr lang="en-US"/>
          </a:p>
        </p:txBody>
      </p:sp>
      <p:sp>
        <p:nvSpPr>
          <p:cNvPr id="34921" name="Line 200"/>
          <p:cNvSpPr>
            <a:spLocks noChangeShapeType="1"/>
          </p:cNvSpPr>
          <p:nvPr/>
        </p:nvSpPr>
        <p:spPr bwMode="auto">
          <a:xfrm flipH="1">
            <a:off x="5943600" y="5105400"/>
            <a:ext cx="304800" cy="0"/>
          </a:xfrm>
          <a:prstGeom prst="line">
            <a:avLst/>
          </a:prstGeom>
          <a:noFill/>
          <a:ln w="9525">
            <a:solidFill>
              <a:schemeClr val="tx1"/>
            </a:solidFill>
            <a:round/>
            <a:headEnd/>
            <a:tailEnd/>
          </a:ln>
        </p:spPr>
        <p:txBody>
          <a:bodyPr wrap="none" anchor="ctr"/>
          <a:lstStyle/>
          <a:p>
            <a:endParaRPr lang="en-US"/>
          </a:p>
        </p:txBody>
      </p:sp>
      <p:sp>
        <p:nvSpPr>
          <p:cNvPr id="34922" name="Line 201"/>
          <p:cNvSpPr>
            <a:spLocks noChangeShapeType="1"/>
          </p:cNvSpPr>
          <p:nvPr/>
        </p:nvSpPr>
        <p:spPr bwMode="auto">
          <a:xfrm flipV="1">
            <a:off x="5943600" y="5029200"/>
            <a:ext cx="76200" cy="76200"/>
          </a:xfrm>
          <a:prstGeom prst="line">
            <a:avLst/>
          </a:prstGeom>
          <a:noFill/>
          <a:ln w="9525">
            <a:solidFill>
              <a:schemeClr val="tx1"/>
            </a:solidFill>
            <a:round/>
            <a:headEnd/>
            <a:tailEnd/>
          </a:ln>
        </p:spPr>
        <p:txBody>
          <a:bodyPr wrap="none" anchor="ctr"/>
          <a:lstStyle/>
          <a:p>
            <a:endParaRPr lang="en-US"/>
          </a:p>
        </p:txBody>
      </p:sp>
      <p:sp>
        <p:nvSpPr>
          <p:cNvPr id="34923" name="Line 202"/>
          <p:cNvSpPr>
            <a:spLocks noChangeShapeType="1"/>
          </p:cNvSpPr>
          <p:nvPr/>
        </p:nvSpPr>
        <p:spPr bwMode="auto">
          <a:xfrm flipH="1" flipV="1">
            <a:off x="5791200" y="4953000"/>
            <a:ext cx="228600" cy="76200"/>
          </a:xfrm>
          <a:prstGeom prst="line">
            <a:avLst/>
          </a:prstGeom>
          <a:noFill/>
          <a:ln w="9525">
            <a:solidFill>
              <a:schemeClr val="tx1"/>
            </a:solidFill>
            <a:round/>
            <a:headEnd/>
            <a:tailEnd/>
          </a:ln>
        </p:spPr>
        <p:txBody>
          <a:bodyPr wrap="none" anchor="ctr"/>
          <a:lstStyle/>
          <a:p>
            <a:endParaRPr lang="en-US"/>
          </a:p>
        </p:txBody>
      </p:sp>
      <p:sp>
        <p:nvSpPr>
          <p:cNvPr id="34924" name="Line 203"/>
          <p:cNvSpPr>
            <a:spLocks noChangeShapeType="1"/>
          </p:cNvSpPr>
          <p:nvPr/>
        </p:nvSpPr>
        <p:spPr bwMode="auto">
          <a:xfrm flipH="1">
            <a:off x="5562600" y="5029200"/>
            <a:ext cx="76200" cy="152400"/>
          </a:xfrm>
          <a:prstGeom prst="line">
            <a:avLst/>
          </a:prstGeom>
          <a:noFill/>
          <a:ln w="9525">
            <a:solidFill>
              <a:schemeClr val="tx1"/>
            </a:solidFill>
            <a:round/>
            <a:headEnd/>
            <a:tailEnd/>
          </a:ln>
        </p:spPr>
        <p:txBody>
          <a:bodyPr wrap="none" anchor="ctr"/>
          <a:lstStyle/>
          <a:p>
            <a:endParaRPr lang="en-US"/>
          </a:p>
        </p:txBody>
      </p:sp>
      <p:sp>
        <p:nvSpPr>
          <p:cNvPr id="34925" name="Line 204"/>
          <p:cNvSpPr>
            <a:spLocks noChangeShapeType="1"/>
          </p:cNvSpPr>
          <p:nvPr/>
        </p:nvSpPr>
        <p:spPr bwMode="auto">
          <a:xfrm flipH="1">
            <a:off x="5410200" y="5181600"/>
            <a:ext cx="152400" cy="152400"/>
          </a:xfrm>
          <a:prstGeom prst="line">
            <a:avLst/>
          </a:prstGeom>
          <a:noFill/>
          <a:ln w="9525">
            <a:solidFill>
              <a:schemeClr val="tx1"/>
            </a:solidFill>
            <a:round/>
            <a:headEnd/>
            <a:tailEnd/>
          </a:ln>
        </p:spPr>
        <p:txBody>
          <a:bodyPr wrap="none" anchor="ctr"/>
          <a:lstStyle/>
          <a:p>
            <a:endParaRPr lang="en-US"/>
          </a:p>
        </p:txBody>
      </p:sp>
      <p:sp>
        <p:nvSpPr>
          <p:cNvPr id="34926" name="Line 205"/>
          <p:cNvSpPr>
            <a:spLocks noChangeShapeType="1"/>
          </p:cNvSpPr>
          <p:nvPr/>
        </p:nvSpPr>
        <p:spPr bwMode="auto">
          <a:xfrm flipV="1">
            <a:off x="5410200" y="5105400"/>
            <a:ext cx="0" cy="228600"/>
          </a:xfrm>
          <a:prstGeom prst="line">
            <a:avLst/>
          </a:prstGeom>
          <a:noFill/>
          <a:ln w="9525">
            <a:solidFill>
              <a:schemeClr val="tx1"/>
            </a:solidFill>
            <a:round/>
            <a:headEnd/>
            <a:tailEnd/>
          </a:ln>
        </p:spPr>
        <p:txBody>
          <a:bodyPr wrap="none" anchor="ctr"/>
          <a:lstStyle/>
          <a:p>
            <a:endParaRPr lang="en-US"/>
          </a:p>
        </p:txBody>
      </p:sp>
      <p:sp>
        <p:nvSpPr>
          <p:cNvPr id="34927" name="Line 206"/>
          <p:cNvSpPr>
            <a:spLocks noChangeShapeType="1"/>
          </p:cNvSpPr>
          <p:nvPr/>
        </p:nvSpPr>
        <p:spPr bwMode="auto">
          <a:xfrm flipH="1" flipV="1">
            <a:off x="5334000" y="5029200"/>
            <a:ext cx="76200" cy="76200"/>
          </a:xfrm>
          <a:prstGeom prst="line">
            <a:avLst/>
          </a:prstGeom>
          <a:noFill/>
          <a:ln w="9525">
            <a:solidFill>
              <a:schemeClr val="tx1"/>
            </a:solidFill>
            <a:round/>
            <a:headEnd/>
            <a:tailEnd/>
          </a:ln>
        </p:spPr>
        <p:txBody>
          <a:bodyPr wrap="none" anchor="ctr"/>
          <a:lstStyle/>
          <a:p>
            <a:endParaRPr lang="en-US"/>
          </a:p>
        </p:txBody>
      </p:sp>
      <p:sp>
        <p:nvSpPr>
          <p:cNvPr id="34928" name="Line 207"/>
          <p:cNvSpPr>
            <a:spLocks noChangeShapeType="1"/>
          </p:cNvSpPr>
          <p:nvPr/>
        </p:nvSpPr>
        <p:spPr bwMode="auto">
          <a:xfrm flipH="1">
            <a:off x="5181600" y="5029200"/>
            <a:ext cx="152400" cy="76200"/>
          </a:xfrm>
          <a:prstGeom prst="line">
            <a:avLst/>
          </a:prstGeom>
          <a:noFill/>
          <a:ln w="9525">
            <a:solidFill>
              <a:schemeClr val="tx1"/>
            </a:solidFill>
            <a:round/>
            <a:headEnd/>
            <a:tailEnd/>
          </a:ln>
        </p:spPr>
        <p:txBody>
          <a:bodyPr wrap="none" anchor="ctr"/>
          <a:lstStyle/>
          <a:p>
            <a:endParaRPr lang="en-US"/>
          </a:p>
        </p:txBody>
      </p:sp>
      <p:sp>
        <p:nvSpPr>
          <p:cNvPr id="34929" name="Line 208"/>
          <p:cNvSpPr>
            <a:spLocks noChangeShapeType="1"/>
          </p:cNvSpPr>
          <p:nvPr/>
        </p:nvSpPr>
        <p:spPr bwMode="auto">
          <a:xfrm flipH="1">
            <a:off x="4953000" y="5105400"/>
            <a:ext cx="228600" cy="76200"/>
          </a:xfrm>
          <a:prstGeom prst="line">
            <a:avLst/>
          </a:prstGeom>
          <a:noFill/>
          <a:ln w="9525">
            <a:solidFill>
              <a:schemeClr val="tx1"/>
            </a:solidFill>
            <a:round/>
            <a:headEnd/>
            <a:tailEnd/>
          </a:ln>
        </p:spPr>
        <p:txBody>
          <a:bodyPr wrap="none" anchor="ctr"/>
          <a:lstStyle/>
          <a:p>
            <a:endParaRPr lang="en-US"/>
          </a:p>
        </p:txBody>
      </p:sp>
      <p:sp>
        <p:nvSpPr>
          <p:cNvPr id="34930" name="Line 209"/>
          <p:cNvSpPr>
            <a:spLocks noChangeShapeType="1"/>
          </p:cNvSpPr>
          <p:nvPr/>
        </p:nvSpPr>
        <p:spPr bwMode="auto">
          <a:xfrm flipH="1" flipV="1">
            <a:off x="4724400" y="5029200"/>
            <a:ext cx="228600" cy="152400"/>
          </a:xfrm>
          <a:prstGeom prst="line">
            <a:avLst/>
          </a:prstGeom>
          <a:noFill/>
          <a:ln w="9525">
            <a:solidFill>
              <a:schemeClr val="tx1"/>
            </a:solidFill>
            <a:round/>
            <a:headEnd/>
            <a:tailEnd/>
          </a:ln>
        </p:spPr>
        <p:txBody>
          <a:bodyPr wrap="none" anchor="ctr"/>
          <a:lstStyle/>
          <a:p>
            <a:endParaRPr lang="en-US"/>
          </a:p>
        </p:txBody>
      </p:sp>
      <p:sp>
        <p:nvSpPr>
          <p:cNvPr id="34931" name="Line 210"/>
          <p:cNvSpPr>
            <a:spLocks noChangeShapeType="1"/>
          </p:cNvSpPr>
          <p:nvPr/>
        </p:nvSpPr>
        <p:spPr bwMode="auto">
          <a:xfrm flipH="1">
            <a:off x="8153400" y="2743200"/>
            <a:ext cx="152400" cy="76200"/>
          </a:xfrm>
          <a:prstGeom prst="line">
            <a:avLst/>
          </a:prstGeom>
          <a:noFill/>
          <a:ln w="9525">
            <a:solidFill>
              <a:schemeClr val="tx1"/>
            </a:solidFill>
            <a:round/>
            <a:headEnd/>
            <a:tailEnd/>
          </a:ln>
        </p:spPr>
        <p:txBody>
          <a:bodyPr wrap="none" anchor="ctr"/>
          <a:lstStyle/>
          <a:p>
            <a:endParaRPr lang="en-US"/>
          </a:p>
        </p:txBody>
      </p:sp>
      <p:sp>
        <p:nvSpPr>
          <p:cNvPr id="34932" name="Line 211"/>
          <p:cNvSpPr>
            <a:spLocks noChangeShapeType="1"/>
          </p:cNvSpPr>
          <p:nvPr/>
        </p:nvSpPr>
        <p:spPr bwMode="auto">
          <a:xfrm flipH="1">
            <a:off x="8077200" y="2819400"/>
            <a:ext cx="76200" cy="0"/>
          </a:xfrm>
          <a:prstGeom prst="line">
            <a:avLst/>
          </a:prstGeom>
          <a:noFill/>
          <a:ln w="9525">
            <a:solidFill>
              <a:schemeClr val="tx1"/>
            </a:solidFill>
            <a:round/>
            <a:headEnd/>
            <a:tailEnd/>
          </a:ln>
        </p:spPr>
        <p:txBody>
          <a:bodyPr wrap="none" anchor="ctr"/>
          <a:lstStyle/>
          <a:p>
            <a:endParaRPr lang="en-US"/>
          </a:p>
        </p:txBody>
      </p:sp>
      <p:sp>
        <p:nvSpPr>
          <p:cNvPr id="34933" name="Line 212"/>
          <p:cNvSpPr>
            <a:spLocks noChangeShapeType="1"/>
          </p:cNvSpPr>
          <p:nvPr/>
        </p:nvSpPr>
        <p:spPr bwMode="auto">
          <a:xfrm>
            <a:off x="8077200" y="2819400"/>
            <a:ext cx="0" cy="76200"/>
          </a:xfrm>
          <a:prstGeom prst="line">
            <a:avLst/>
          </a:prstGeom>
          <a:noFill/>
          <a:ln w="9525">
            <a:solidFill>
              <a:schemeClr val="tx1"/>
            </a:solidFill>
            <a:round/>
            <a:headEnd/>
            <a:tailEnd/>
          </a:ln>
        </p:spPr>
        <p:txBody>
          <a:bodyPr wrap="none" anchor="ctr"/>
          <a:lstStyle/>
          <a:p>
            <a:endParaRPr lang="en-US"/>
          </a:p>
        </p:txBody>
      </p:sp>
      <p:sp>
        <p:nvSpPr>
          <p:cNvPr id="34934" name="Line 213"/>
          <p:cNvSpPr>
            <a:spLocks noChangeShapeType="1"/>
          </p:cNvSpPr>
          <p:nvPr/>
        </p:nvSpPr>
        <p:spPr bwMode="auto">
          <a:xfrm>
            <a:off x="8077200" y="2895600"/>
            <a:ext cx="76200" cy="76200"/>
          </a:xfrm>
          <a:prstGeom prst="line">
            <a:avLst/>
          </a:prstGeom>
          <a:noFill/>
          <a:ln w="9525">
            <a:solidFill>
              <a:schemeClr val="tx1"/>
            </a:solidFill>
            <a:round/>
            <a:headEnd/>
            <a:tailEnd/>
          </a:ln>
        </p:spPr>
        <p:txBody>
          <a:bodyPr wrap="none" anchor="ctr"/>
          <a:lstStyle/>
          <a:p>
            <a:endParaRPr lang="en-US"/>
          </a:p>
        </p:txBody>
      </p:sp>
      <p:sp>
        <p:nvSpPr>
          <p:cNvPr id="34935" name="Line 215"/>
          <p:cNvSpPr>
            <a:spLocks noChangeShapeType="1"/>
          </p:cNvSpPr>
          <p:nvPr/>
        </p:nvSpPr>
        <p:spPr bwMode="auto">
          <a:xfrm>
            <a:off x="8077200" y="3124200"/>
            <a:ext cx="76200" cy="152400"/>
          </a:xfrm>
          <a:prstGeom prst="line">
            <a:avLst/>
          </a:prstGeom>
          <a:noFill/>
          <a:ln w="9525">
            <a:solidFill>
              <a:schemeClr val="tx1"/>
            </a:solidFill>
            <a:round/>
            <a:headEnd/>
            <a:tailEnd/>
          </a:ln>
        </p:spPr>
        <p:txBody>
          <a:bodyPr wrap="none" anchor="ctr"/>
          <a:lstStyle/>
          <a:p>
            <a:endParaRPr lang="en-US"/>
          </a:p>
        </p:txBody>
      </p:sp>
      <p:sp>
        <p:nvSpPr>
          <p:cNvPr id="34936" name="Line 216"/>
          <p:cNvSpPr>
            <a:spLocks noChangeShapeType="1"/>
          </p:cNvSpPr>
          <p:nvPr/>
        </p:nvSpPr>
        <p:spPr bwMode="auto">
          <a:xfrm>
            <a:off x="8458200" y="2971800"/>
            <a:ext cx="76200" cy="76200"/>
          </a:xfrm>
          <a:prstGeom prst="line">
            <a:avLst/>
          </a:prstGeom>
          <a:noFill/>
          <a:ln w="9525">
            <a:solidFill>
              <a:schemeClr val="tx1"/>
            </a:solidFill>
            <a:round/>
            <a:headEnd/>
            <a:tailEnd/>
          </a:ln>
        </p:spPr>
        <p:txBody>
          <a:bodyPr wrap="none" anchor="ctr"/>
          <a:lstStyle/>
          <a:p>
            <a:endParaRPr lang="en-US"/>
          </a:p>
        </p:txBody>
      </p:sp>
      <p:sp>
        <p:nvSpPr>
          <p:cNvPr id="34937" name="Line 217"/>
          <p:cNvSpPr>
            <a:spLocks noChangeShapeType="1"/>
          </p:cNvSpPr>
          <p:nvPr/>
        </p:nvSpPr>
        <p:spPr bwMode="auto">
          <a:xfrm>
            <a:off x="8534400" y="3048000"/>
            <a:ext cx="152400" cy="76200"/>
          </a:xfrm>
          <a:prstGeom prst="line">
            <a:avLst/>
          </a:prstGeom>
          <a:noFill/>
          <a:ln w="9525">
            <a:solidFill>
              <a:schemeClr val="tx1"/>
            </a:solidFill>
            <a:round/>
            <a:headEnd/>
            <a:tailEnd/>
          </a:ln>
        </p:spPr>
        <p:txBody>
          <a:bodyPr wrap="none" anchor="ctr"/>
          <a:lstStyle/>
          <a:p>
            <a:endParaRPr lang="en-US"/>
          </a:p>
        </p:txBody>
      </p:sp>
      <p:sp>
        <p:nvSpPr>
          <p:cNvPr id="34938" name="Line 218"/>
          <p:cNvSpPr>
            <a:spLocks noChangeShapeType="1"/>
          </p:cNvSpPr>
          <p:nvPr/>
        </p:nvSpPr>
        <p:spPr bwMode="auto">
          <a:xfrm flipH="1">
            <a:off x="9220200" y="2971800"/>
            <a:ext cx="76200" cy="76200"/>
          </a:xfrm>
          <a:prstGeom prst="line">
            <a:avLst/>
          </a:prstGeom>
          <a:noFill/>
          <a:ln w="9525">
            <a:solidFill>
              <a:schemeClr val="tx1"/>
            </a:solidFill>
            <a:round/>
            <a:headEnd/>
            <a:tailEnd/>
          </a:ln>
        </p:spPr>
        <p:txBody>
          <a:bodyPr wrap="none" anchor="ctr"/>
          <a:lstStyle/>
          <a:p>
            <a:endParaRPr lang="en-US"/>
          </a:p>
        </p:txBody>
      </p:sp>
      <p:sp>
        <p:nvSpPr>
          <p:cNvPr id="34939" name="Line 219"/>
          <p:cNvSpPr>
            <a:spLocks noChangeShapeType="1"/>
          </p:cNvSpPr>
          <p:nvPr/>
        </p:nvSpPr>
        <p:spPr bwMode="auto">
          <a:xfrm>
            <a:off x="9220200" y="3048000"/>
            <a:ext cx="0" cy="76200"/>
          </a:xfrm>
          <a:prstGeom prst="line">
            <a:avLst/>
          </a:prstGeom>
          <a:noFill/>
          <a:ln w="9525">
            <a:solidFill>
              <a:schemeClr val="tx1"/>
            </a:solidFill>
            <a:round/>
            <a:headEnd/>
            <a:tailEnd/>
          </a:ln>
        </p:spPr>
        <p:txBody>
          <a:bodyPr wrap="none" anchor="ctr"/>
          <a:lstStyle/>
          <a:p>
            <a:endParaRPr lang="en-US"/>
          </a:p>
        </p:txBody>
      </p:sp>
      <p:sp>
        <p:nvSpPr>
          <p:cNvPr id="34940" name="Line 220"/>
          <p:cNvSpPr>
            <a:spLocks noChangeShapeType="1"/>
          </p:cNvSpPr>
          <p:nvPr/>
        </p:nvSpPr>
        <p:spPr bwMode="auto">
          <a:xfrm>
            <a:off x="9220200" y="3124200"/>
            <a:ext cx="0" cy="76200"/>
          </a:xfrm>
          <a:prstGeom prst="line">
            <a:avLst/>
          </a:prstGeom>
          <a:noFill/>
          <a:ln w="9525">
            <a:solidFill>
              <a:schemeClr val="tx1"/>
            </a:solidFill>
            <a:round/>
            <a:headEnd/>
            <a:tailEnd/>
          </a:ln>
        </p:spPr>
        <p:txBody>
          <a:bodyPr wrap="none" anchor="ctr"/>
          <a:lstStyle/>
          <a:p>
            <a:endParaRPr lang="en-US"/>
          </a:p>
        </p:txBody>
      </p:sp>
      <p:sp>
        <p:nvSpPr>
          <p:cNvPr id="34941" name="Line 221"/>
          <p:cNvSpPr>
            <a:spLocks noChangeShapeType="1"/>
          </p:cNvSpPr>
          <p:nvPr/>
        </p:nvSpPr>
        <p:spPr bwMode="auto">
          <a:xfrm flipH="1">
            <a:off x="9144000" y="3200400"/>
            <a:ext cx="76200" cy="0"/>
          </a:xfrm>
          <a:prstGeom prst="line">
            <a:avLst/>
          </a:prstGeom>
          <a:noFill/>
          <a:ln w="9525">
            <a:solidFill>
              <a:schemeClr val="tx1"/>
            </a:solidFill>
            <a:round/>
            <a:headEnd/>
            <a:tailEnd/>
          </a:ln>
        </p:spPr>
        <p:txBody>
          <a:bodyPr wrap="none" anchor="ctr"/>
          <a:lstStyle/>
          <a:p>
            <a:endParaRPr lang="en-US"/>
          </a:p>
        </p:txBody>
      </p:sp>
      <p:sp>
        <p:nvSpPr>
          <p:cNvPr id="34942" name="Line 222"/>
          <p:cNvSpPr>
            <a:spLocks noChangeShapeType="1"/>
          </p:cNvSpPr>
          <p:nvPr/>
        </p:nvSpPr>
        <p:spPr bwMode="auto">
          <a:xfrm flipH="1">
            <a:off x="9067800" y="3200400"/>
            <a:ext cx="76200" cy="76200"/>
          </a:xfrm>
          <a:prstGeom prst="line">
            <a:avLst/>
          </a:prstGeom>
          <a:noFill/>
          <a:ln w="9525">
            <a:solidFill>
              <a:schemeClr val="tx1"/>
            </a:solidFill>
            <a:round/>
            <a:headEnd/>
            <a:tailEnd/>
          </a:ln>
        </p:spPr>
        <p:txBody>
          <a:bodyPr wrap="none" anchor="ctr"/>
          <a:lstStyle/>
          <a:p>
            <a:endParaRPr lang="en-US"/>
          </a:p>
        </p:txBody>
      </p:sp>
      <p:sp>
        <p:nvSpPr>
          <p:cNvPr id="34943" name="Line 223"/>
          <p:cNvSpPr>
            <a:spLocks noChangeShapeType="1"/>
          </p:cNvSpPr>
          <p:nvPr/>
        </p:nvSpPr>
        <p:spPr bwMode="auto">
          <a:xfrm flipV="1">
            <a:off x="9067800" y="3200400"/>
            <a:ext cx="0" cy="76200"/>
          </a:xfrm>
          <a:prstGeom prst="line">
            <a:avLst/>
          </a:prstGeom>
          <a:noFill/>
          <a:ln w="9525">
            <a:solidFill>
              <a:schemeClr val="tx1"/>
            </a:solidFill>
            <a:round/>
            <a:headEnd/>
            <a:tailEnd/>
          </a:ln>
        </p:spPr>
        <p:txBody>
          <a:bodyPr wrap="none" anchor="ctr"/>
          <a:lstStyle/>
          <a:p>
            <a:endParaRPr lang="en-US"/>
          </a:p>
        </p:txBody>
      </p:sp>
      <p:sp>
        <p:nvSpPr>
          <p:cNvPr id="34944" name="Line 225"/>
          <p:cNvSpPr>
            <a:spLocks noChangeShapeType="1"/>
          </p:cNvSpPr>
          <p:nvPr/>
        </p:nvSpPr>
        <p:spPr bwMode="auto">
          <a:xfrm flipH="1" flipV="1">
            <a:off x="8915400" y="3124200"/>
            <a:ext cx="76200" cy="76200"/>
          </a:xfrm>
          <a:prstGeom prst="line">
            <a:avLst/>
          </a:prstGeom>
          <a:noFill/>
          <a:ln w="9525">
            <a:solidFill>
              <a:schemeClr val="tx1"/>
            </a:solidFill>
            <a:round/>
            <a:headEnd/>
            <a:tailEnd/>
          </a:ln>
        </p:spPr>
        <p:txBody>
          <a:bodyPr wrap="none" anchor="ctr"/>
          <a:lstStyle/>
          <a:p>
            <a:endParaRPr lang="en-US"/>
          </a:p>
        </p:txBody>
      </p:sp>
      <p:sp>
        <p:nvSpPr>
          <p:cNvPr id="34945" name="Line 226"/>
          <p:cNvSpPr>
            <a:spLocks noChangeShapeType="1"/>
          </p:cNvSpPr>
          <p:nvPr/>
        </p:nvSpPr>
        <p:spPr bwMode="auto">
          <a:xfrm flipH="1" flipV="1">
            <a:off x="8839200" y="3048000"/>
            <a:ext cx="76200" cy="76200"/>
          </a:xfrm>
          <a:prstGeom prst="line">
            <a:avLst/>
          </a:prstGeom>
          <a:noFill/>
          <a:ln w="9525">
            <a:solidFill>
              <a:schemeClr val="tx1"/>
            </a:solidFill>
            <a:round/>
            <a:headEnd/>
            <a:tailEnd/>
          </a:ln>
        </p:spPr>
        <p:txBody>
          <a:bodyPr wrap="none" anchor="ctr"/>
          <a:lstStyle/>
          <a:p>
            <a:endParaRPr lang="en-US"/>
          </a:p>
        </p:txBody>
      </p:sp>
      <p:sp>
        <p:nvSpPr>
          <p:cNvPr id="34946" name="Line 227"/>
          <p:cNvSpPr>
            <a:spLocks noChangeShapeType="1"/>
          </p:cNvSpPr>
          <p:nvPr/>
        </p:nvSpPr>
        <p:spPr bwMode="auto">
          <a:xfrm flipH="1">
            <a:off x="8763000" y="3048000"/>
            <a:ext cx="76200" cy="76200"/>
          </a:xfrm>
          <a:prstGeom prst="line">
            <a:avLst/>
          </a:prstGeom>
          <a:noFill/>
          <a:ln w="9525">
            <a:solidFill>
              <a:schemeClr val="tx1"/>
            </a:solidFill>
            <a:round/>
            <a:headEnd/>
            <a:tailEnd/>
          </a:ln>
        </p:spPr>
        <p:txBody>
          <a:bodyPr wrap="none" anchor="ctr"/>
          <a:lstStyle/>
          <a:p>
            <a:endParaRPr lang="en-US"/>
          </a:p>
        </p:txBody>
      </p:sp>
      <p:sp>
        <p:nvSpPr>
          <p:cNvPr id="34947" name="Line 228"/>
          <p:cNvSpPr>
            <a:spLocks noChangeShapeType="1"/>
          </p:cNvSpPr>
          <p:nvPr/>
        </p:nvSpPr>
        <p:spPr bwMode="auto">
          <a:xfrm flipH="1">
            <a:off x="8686800" y="3124200"/>
            <a:ext cx="76200" cy="0"/>
          </a:xfrm>
          <a:prstGeom prst="line">
            <a:avLst/>
          </a:prstGeom>
          <a:noFill/>
          <a:ln w="9525">
            <a:solidFill>
              <a:schemeClr val="tx1"/>
            </a:solidFill>
            <a:round/>
            <a:headEnd/>
            <a:tailEnd/>
          </a:ln>
        </p:spPr>
        <p:txBody>
          <a:bodyPr wrap="none" anchor="ctr"/>
          <a:lstStyle/>
          <a:p>
            <a:endParaRPr lang="en-US"/>
          </a:p>
        </p:txBody>
      </p:sp>
      <p:sp>
        <p:nvSpPr>
          <p:cNvPr id="34948" name="Line 229"/>
          <p:cNvSpPr>
            <a:spLocks noChangeShapeType="1"/>
          </p:cNvSpPr>
          <p:nvPr/>
        </p:nvSpPr>
        <p:spPr bwMode="auto">
          <a:xfrm>
            <a:off x="8382000" y="2819400"/>
            <a:ext cx="76200" cy="76200"/>
          </a:xfrm>
          <a:prstGeom prst="line">
            <a:avLst/>
          </a:prstGeom>
          <a:noFill/>
          <a:ln w="9525">
            <a:solidFill>
              <a:schemeClr val="tx1"/>
            </a:solidFill>
            <a:round/>
            <a:headEnd/>
            <a:tailEnd/>
          </a:ln>
        </p:spPr>
        <p:txBody>
          <a:bodyPr wrap="none" anchor="ctr"/>
          <a:lstStyle/>
          <a:p>
            <a:endParaRPr lang="en-US"/>
          </a:p>
        </p:txBody>
      </p:sp>
      <p:sp>
        <p:nvSpPr>
          <p:cNvPr id="34949" name="Line 230"/>
          <p:cNvSpPr>
            <a:spLocks noChangeShapeType="1"/>
          </p:cNvSpPr>
          <p:nvPr/>
        </p:nvSpPr>
        <p:spPr bwMode="auto">
          <a:xfrm>
            <a:off x="8458200" y="2895600"/>
            <a:ext cx="0" cy="76200"/>
          </a:xfrm>
          <a:prstGeom prst="line">
            <a:avLst/>
          </a:prstGeom>
          <a:noFill/>
          <a:ln w="9525">
            <a:solidFill>
              <a:schemeClr val="tx1"/>
            </a:solidFill>
            <a:round/>
            <a:headEnd/>
            <a:tailEnd/>
          </a:ln>
        </p:spPr>
        <p:txBody>
          <a:bodyPr wrap="none" anchor="ctr"/>
          <a:lstStyle/>
          <a:p>
            <a:endParaRPr lang="en-US"/>
          </a:p>
        </p:txBody>
      </p:sp>
      <p:sp>
        <p:nvSpPr>
          <p:cNvPr id="34950" name="Line 231"/>
          <p:cNvSpPr>
            <a:spLocks noChangeShapeType="1"/>
          </p:cNvSpPr>
          <p:nvPr/>
        </p:nvSpPr>
        <p:spPr bwMode="auto">
          <a:xfrm>
            <a:off x="9296400" y="2971800"/>
            <a:ext cx="152400" cy="0"/>
          </a:xfrm>
          <a:prstGeom prst="line">
            <a:avLst/>
          </a:prstGeom>
          <a:noFill/>
          <a:ln w="9525">
            <a:solidFill>
              <a:schemeClr val="tx1"/>
            </a:solidFill>
            <a:round/>
            <a:headEnd/>
            <a:tailEnd/>
          </a:ln>
        </p:spPr>
        <p:txBody>
          <a:bodyPr wrap="none" anchor="ctr"/>
          <a:lstStyle/>
          <a:p>
            <a:endParaRPr lang="en-US"/>
          </a:p>
        </p:txBody>
      </p:sp>
      <p:sp>
        <p:nvSpPr>
          <p:cNvPr id="34951" name="Line 232"/>
          <p:cNvSpPr>
            <a:spLocks noChangeShapeType="1"/>
          </p:cNvSpPr>
          <p:nvPr/>
        </p:nvSpPr>
        <p:spPr bwMode="auto">
          <a:xfrm flipV="1">
            <a:off x="9448800" y="2895600"/>
            <a:ext cx="76200" cy="76200"/>
          </a:xfrm>
          <a:prstGeom prst="line">
            <a:avLst/>
          </a:prstGeom>
          <a:noFill/>
          <a:ln w="9525">
            <a:solidFill>
              <a:schemeClr val="tx1"/>
            </a:solidFill>
            <a:round/>
            <a:headEnd/>
            <a:tailEnd/>
          </a:ln>
        </p:spPr>
        <p:txBody>
          <a:bodyPr wrap="none" anchor="ctr"/>
          <a:lstStyle/>
          <a:p>
            <a:endParaRPr lang="en-US"/>
          </a:p>
        </p:txBody>
      </p:sp>
      <p:sp>
        <p:nvSpPr>
          <p:cNvPr id="34952" name="Line 233"/>
          <p:cNvSpPr>
            <a:spLocks noChangeShapeType="1"/>
          </p:cNvSpPr>
          <p:nvPr/>
        </p:nvSpPr>
        <p:spPr bwMode="auto">
          <a:xfrm flipH="1" flipV="1">
            <a:off x="9372600" y="2743200"/>
            <a:ext cx="152400" cy="152400"/>
          </a:xfrm>
          <a:prstGeom prst="line">
            <a:avLst/>
          </a:prstGeom>
          <a:noFill/>
          <a:ln w="9525">
            <a:solidFill>
              <a:schemeClr val="tx1"/>
            </a:solidFill>
            <a:round/>
            <a:headEnd/>
            <a:tailEnd/>
          </a:ln>
        </p:spPr>
        <p:txBody>
          <a:bodyPr wrap="none" anchor="ctr"/>
          <a:lstStyle/>
          <a:p>
            <a:endParaRPr lang="en-US"/>
          </a:p>
        </p:txBody>
      </p:sp>
      <p:sp>
        <p:nvSpPr>
          <p:cNvPr id="34953" name="Line 234"/>
          <p:cNvSpPr>
            <a:spLocks noChangeShapeType="1"/>
          </p:cNvSpPr>
          <p:nvPr/>
        </p:nvSpPr>
        <p:spPr bwMode="auto">
          <a:xfrm flipH="1">
            <a:off x="9144000" y="2743200"/>
            <a:ext cx="228600" cy="0"/>
          </a:xfrm>
          <a:prstGeom prst="line">
            <a:avLst/>
          </a:prstGeom>
          <a:noFill/>
          <a:ln w="9525">
            <a:solidFill>
              <a:schemeClr val="tx1"/>
            </a:solidFill>
            <a:round/>
            <a:headEnd/>
            <a:tailEnd/>
          </a:ln>
        </p:spPr>
        <p:txBody>
          <a:bodyPr wrap="none" anchor="ctr"/>
          <a:lstStyle/>
          <a:p>
            <a:endParaRPr lang="en-US"/>
          </a:p>
        </p:txBody>
      </p:sp>
      <p:sp>
        <p:nvSpPr>
          <p:cNvPr id="34954" name="Line 235"/>
          <p:cNvSpPr>
            <a:spLocks noChangeShapeType="1"/>
          </p:cNvSpPr>
          <p:nvPr/>
        </p:nvSpPr>
        <p:spPr bwMode="auto">
          <a:xfrm flipH="1">
            <a:off x="9067800" y="2743200"/>
            <a:ext cx="76200" cy="0"/>
          </a:xfrm>
          <a:prstGeom prst="line">
            <a:avLst/>
          </a:prstGeom>
          <a:noFill/>
          <a:ln w="9525">
            <a:solidFill>
              <a:schemeClr val="tx1"/>
            </a:solidFill>
            <a:round/>
            <a:headEnd/>
            <a:tailEnd/>
          </a:ln>
        </p:spPr>
        <p:txBody>
          <a:bodyPr wrap="none" anchor="ctr"/>
          <a:lstStyle/>
          <a:p>
            <a:endParaRPr lang="en-US"/>
          </a:p>
        </p:txBody>
      </p:sp>
      <p:sp>
        <p:nvSpPr>
          <p:cNvPr id="34955" name="Line 236"/>
          <p:cNvSpPr>
            <a:spLocks noChangeShapeType="1"/>
          </p:cNvSpPr>
          <p:nvPr/>
        </p:nvSpPr>
        <p:spPr bwMode="auto">
          <a:xfrm flipV="1">
            <a:off x="9067800" y="2590800"/>
            <a:ext cx="0" cy="152400"/>
          </a:xfrm>
          <a:prstGeom prst="line">
            <a:avLst/>
          </a:prstGeom>
          <a:noFill/>
          <a:ln w="9525">
            <a:solidFill>
              <a:schemeClr val="tx1"/>
            </a:solidFill>
            <a:round/>
            <a:headEnd/>
            <a:tailEnd/>
          </a:ln>
        </p:spPr>
        <p:txBody>
          <a:bodyPr wrap="none" anchor="ctr"/>
          <a:lstStyle/>
          <a:p>
            <a:endParaRPr lang="en-US"/>
          </a:p>
        </p:txBody>
      </p:sp>
      <p:sp>
        <p:nvSpPr>
          <p:cNvPr id="34956" name="Line 237"/>
          <p:cNvSpPr>
            <a:spLocks noChangeShapeType="1"/>
          </p:cNvSpPr>
          <p:nvPr/>
        </p:nvSpPr>
        <p:spPr bwMode="auto">
          <a:xfrm>
            <a:off x="9067800" y="2590800"/>
            <a:ext cx="228600" cy="0"/>
          </a:xfrm>
          <a:prstGeom prst="line">
            <a:avLst/>
          </a:prstGeom>
          <a:noFill/>
          <a:ln w="9525">
            <a:solidFill>
              <a:schemeClr val="tx1"/>
            </a:solidFill>
            <a:round/>
            <a:headEnd/>
            <a:tailEnd/>
          </a:ln>
        </p:spPr>
        <p:txBody>
          <a:bodyPr wrap="none" anchor="ctr"/>
          <a:lstStyle/>
          <a:p>
            <a:endParaRPr lang="en-US"/>
          </a:p>
        </p:txBody>
      </p:sp>
      <p:sp>
        <p:nvSpPr>
          <p:cNvPr id="34957" name="Line 238"/>
          <p:cNvSpPr>
            <a:spLocks noChangeShapeType="1"/>
          </p:cNvSpPr>
          <p:nvPr/>
        </p:nvSpPr>
        <p:spPr bwMode="auto">
          <a:xfrm>
            <a:off x="9296400" y="2590800"/>
            <a:ext cx="152400" cy="0"/>
          </a:xfrm>
          <a:prstGeom prst="line">
            <a:avLst/>
          </a:prstGeom>
          <a:noFill/>
          <a:ln w="9525">
            <a:solidFill>
              <a:schemeClr val="tx1"/>
            </a:solidFill>
            <a:round/>
            <a:headEnd/>
            <a:tailEnd/>
          </a:ln>
        </p:spPr>
        <p:txBody>
          <a:bodyPr wrap="none" anchor="ctr"/>
          <a:lstStyle/>
          <a:p>
            <a:endParaRPr lang="en-US"/>
          </a:p>
        </p:txBody>
      </p:sp>
      <p:sp>
        <p:nvSpPr>
          <p:cNvPr id="34958" name="Line 239"/>
          <p:cNvSpPr>
            <a:spLocks noChangeShapeType="1"/>
          </p:cNvSpPr>
          <p:nvPr/>
        </p:nvSpPr>
        <p:spPr bwMode="auto">
          <a:xfrm flipV="1">
            <a:off x="9448800" y="2514600"/>
            <a:ext cx="76200" cy="76200"/>
          </a:xfrm>
          <a:prstGeom prst="line">
            <a:avLst/>
          </a:prstGeom>
          <a:noFill/>
          <a:ln w="9525">
            <a:solidFill>
              <a:schemeClr val="tx1"/>
            </a:solidFill>
            <a:round/>
            <a:headEnd/>
            <a:tailEnd/>
          </a:ln>
        </p:spPr>
        <p:txBody>
          <a:bodyPr wrap="none" anchor="ctr"/>
          <a:lstStyle/>
          <a:p>
            <a:endParaRPr lang="en-US"/>
          </a:p>
        </p:txBody>
      </p:sp>
      <p:sp>
        <p:nvSpPr>
          <p:cNvPr id="34959" name="Line 240"/>
          <p:cNvSpPr>
            <a:spLocks noChangeShapeType="1"/>
          </p:cNvSpPr>
          <p:nvPr/>
        </p:nvSpPr>
        <p:spPr bwMode="auto">
          <a:xfrm flipH="1" flipV="1">
            <a:off x="9448800" y="2438400"/>
            <a:ext cx="76200" cy="76200"/>
          </a:xfrm>
          <a:prstGeom prst="line">
            <a:avLst/>
          </a:prstGeom>
          <a:noFill/>
          <a:ln w="9525">
            <a:solidFill>
              <a:schemeClr val="tx1"/>
            </a:solidFill>
            <a:round/>
            <a:headEnd/>
            <a:tailEnd/>
          </a:ln>
        </p:spPr>
        <p:txBody>
          <a:bodyPr wrap="none" anchor="ctr"/>
          <a:lstStyle/>
          <a:p>
            <a:endParaRPr lang="en-US"/>
          </a:p>
        </p:txBody>
      </p:sp>
      <p:sp>
        <p:nvSpPr>
          <p:cNvPr id="34960" name="Line 241"/>
          <p:cNvSpPr>
            <a:spLocks noChangeShapeType="1"/>
          </p:cNvSpPr>
          <p:nvPr/>
        </p:nvSpPr>
        <p:spPr bwMode="auto">
          <a:xfrm flipH="1" flipV="1">
            <a:off x="9372600" y="2362200"/>
            <a:ext cx="76200" cy="76200"/>
          </a:xfrm>
          <a:prstGeom prst="line">
            <a:avLst/>
          </a:prstGeom>
          <a:noFill/>
          <a:ln w="9525">
            <a:solidFill>
              <a:schemeClr val="tx1"/>
            </a:solidFill>
            <a:round/>
            <a:headEnd/>
            <a:tailEnd/>
          </a:ln>
        </p:spPr>
        <p:txBody>
          <a:bodyPr wrap="none" anchor="ctr"/>
          <a:lstStyle/>
          <a:p>
            <a:endParaRPr lang="en-US"/>
          </a:p>
        </p:txBody>
      </p:sp>
      <p:sp>
        <p:nvSpPr>
          <p:cNvPr id="34961" name="Line 242"/>
          <p:cNvSpPr>
            <a:spLocks noChangeShapeType="1"/>
          </p:cNvSpPr>
          <p:nvPr/>
        </p:nvSpPr>
        <p:spPr bwMode="auto">
          <a:xfrm flipV="1">
            <a:off x="9372600" y="2286000"/>
            <a:ext cx="76200" cy="76200"/>
          </a:xfrm>
          <a:prstGeom prst="line">
            <a:avLst/>
          </a:prstGeom>
          <a:noFill/>
          <a:ln w="9525">
            <a:solidFill>
              <a:schemeClr val="tx1"/>
            </a:solidFill>
            <a:round/>
            <a:headEnd/>
            <a:tailEnd/>
          </a:ln>
        </p:spPr>
        <p:txBody>
          <a:bodyPr wrap="none" anchor="ctr"/>
          <a:lstStyle/>
          <a:p>
            <a:endParaRPr lang="en-US"/>
          </a:p>
        </p:txBody>
      </p:sp>
      <p:sp>
        <p:nvSpPr>
          <p:cNvPr id="34962" name="Line 243"/>
          <p:cNvSpPr>
            <a:spLocks noChangeShapeType="1"/>
          </p:cNvSpPr>
          <p:nvPr/>
        </p:nvSpPr>
        <p:spPr bwMode="auto">
          <a:xfrm flipV="1">
            <a:off x="9448800" y="2209800"/>
            <a:ext cx="76200" cy="76200"/>
          </a:xfrm>
          <a:prstGeom prst="line">
            <a:avLst/>
          </a:prstGeom>
          <a:noFill/>
          <a:ln w="9525">
            <a:solidFill>
              <a:schemeClr val="tx1"/>
            </a:solidFill>
            <a:round/>
            <a:headEnd/>
            <a:tailEnd/>
          </a:ln>
        </p:spPr>
        <p:txBody>
          <a:bodyPr wrap="none" anchor="ctr"/>
          <a:lstStyle/>
          <a:p>
            <a:endParaRPr lang="en-US"/>
          </a:p>
        </p:txBody>
      </p:sp>
      <p:sp>
        <p:nvSpPr>
          <p:cNvPr id="34963" name="Line 244"/>
          <p:cNvSpPr>
            <a:spLocks noChangeShapeType="1"/>
          </p:cNvSpPr>
          <p:nvPr/>
        </p:nvSpPr>
        <p:spPr bwMode="auto">
          <a:xfrm flipV="1">
            <a:off x="9525000" y="2133600"/>
            <a:ext cx="0" cy="76200"/>
          </a:xfrm>
          <a:prstGeom prst="line">
            <a:avLst/>
          </a:prstGeom>
          <a:noFill/>
          <a:ln w="9525">
            <a:solidFill>
              <a:schemeClr val="tx1"/>
            </a:solidFill>
            <a:round/>
            <a:headEnd/>
            <a:tailEnd/>
          </a:ln>
        </p:spPr>
        <p:txBody>
          <a:bodyPr wrap="none" anchor="ctr"/>
          <a:lstStyle/>
          <a:p>
            <a:endParaRPr lang="en-US"/>
          </a:p>
        </p:txBody>
      </p:sp>
      <p:sp>
        <p:nvSpPr>
          <p:cNvPr id="34964" name="Line 245"/>
          <p:cNvSpPr>
            <a:spLocks noChangeShapeType="1"/>
          </p:cNvSpPr>
          <p:nvPr/>
        </p:nvSpPr>
        <p:spPr bwMode="auto">
          <a:xfrm flipV="1">
            <a:off x="9525000" y="2057400"/>
            <a:ext cx="76200" cy="76200"/>
          </a:xfrm>
          <a:prstGeom prst="line">
            <a:avLst/>
          </a:prstGeom>
          <a:noFill/>
          <a:ln w="9525">
            <a:solidFill>
              <a:schemeClr val="tx1"/>
            </a:solidFill>
            <a:round/>
            <a:headEnd/>
            <a:tailEnd/>
          </a:ln>
        </p:spPr>
        <p:txBody>
          <a:bodyPr wrap="none" anchor="ctr"/>
          <a:lstStyle/>
          <a:p>
            <a:endParaRPr lang="en-US"/>
          </a:p>
        </p:txBody>
      </p:sp>
      <p:sp>
        <p:nvSpPr>
          <p:cNvPr id="34965" name="Line 246"/>
          <p:cNvSpPr>
            <a:spLocks noChangeShapeType="1"/>
          </p:cNvSpPr>
          <p:nvPr/>
        </p:nvSpPr>
        <p:spPr bwMode="auto">
          <a:xfrm flipV="1">
            <a:off x="9220200" y="1219200"/>
            <a:ext cx="76200" cy="76200"/>
          </a:xfrm>
          <a:prstGeom prst="line">
            <a:avLst/>
          </a:prstGeom>
          <a:noFill/>
          <a:ln w="9525">
            <a:solidFill>
              <a:schemeClr val="tx1"/>
            </a:solidFill>
            <a:round/>
            <a:headEnd/>
            <a:tailEnd/>
          </a:ln>
        </p:spPr>
        <p:txBody>
          <a:bodyPr wrap="none" anchor="ctr"/>
          <a:lstStyle/>
          <a:p>
            <a:endParaRPr lang="en-US"/>
          </a:p>
        </p:txBody>
      </p:sp>
      <p:sp>
        <p:nvSpPr>
          <p:cNvPr id="34966" name="Line 247"/>
          <p:cNvSpPr>
            <a:spLocks noChangeShapeType="1"/>
          </p:cNvSpPr>
          <p:nvPr/>
        </p:nvSpPr>
        <p:spPr bwMode="auto">
          <a:xfrm>
            <a:off x="9296400" y="1219200"/>
            <a:ext cx="76200" cy="152400"/>
          </a:xfrm>
          <a:prstGeom prst="line">
            <a:avLst/>
          </a:prstGeom>
          <a:noFill/>
          <a:ln w="9525">
            <a:solidFill>
              <a:schemeClr val="tx1"/>
            </a:solidFill>
            <a:round/>
            <a:headEnd/>
            <a:tailEnd/>
          </a:ln>
        </p:spPr>
        <p:txBody>
          <a:bodyPr wrap="none" anchor="ctr"/>
          <a:lstStyle/>
          <a:p>
            <a:endParaRPr lang="en-US"/>
          </a:p>
        </p:txBody>
      </p:sp>
      <p:sp>
        <p:nvSpPr>
          <p:cNvPr id="34967" name="Line 248"/>
          <p:cNvSpPr>
            <a:spLocks noChangeShapeType="1"/>
          </p:cNvSpPr>
          <p:nvPr/>
        </p:nvSpPr>
        <p:spPr bwMode="auto">
          <a:xfrm>
            <a:off x="9372600" y="1371600"/>
            <a:ext cx="76200" cy="76200"/>
          </a:xfrm>
          <a:prstGeom prst="line">
            <a:avLst/>
          </a:prstGeom>
          <a:noFill/>
          <a:ln w="9525">
            <a:solidFill>
              <a:schemeClr val="tx1"/>
            </a:solidFill>
            <a:round/>
            <a:headEnd/>
            <a:tailEnd/>
          </a:ln>
        </p:spPr>
        <p:txBody>
          <a:bodyPr wrap="none" anchor="ctr"/>
          <a:lstStyle/>
          <a:p>
            <a:endParaRPr lang="en-US"/>
          </a:p>
        </p:txBody>
      </p:sp>
      <p:sp>
        <p:nvSpPr>
          <p:cNvPr id="34968" name="Line 249"/>
          <p:cNvSpPr>
            <a:spLocks noChangeShapeType="1"/>
          </p:cNvSpPr>
          <p:nvPr/>
        </p:nvSpPr>
        <p:spPr bwMode="auto">
          <a:xfrm>
            <a:off x="9448800" y="1447800"/>
            <a:ext cx="76200" cy="76200"/>
          </a:xfrm>
          <a:prstGeom prst="line">
            <a:avLst/>
          </a:prstGeom>
          <a:noFill/>
          <a:ln w="9525">
            <a:solidFill>
              <a:schemeClr val="tx1"/>
            </a:solidFill>
            <a:round/>
            <a:headEnd/>
            <a:tailEnd/>
          </a:ln>
        </p:spPr>
        <p:txBody>
          <a:bodyPr wrap="none" anchor="ctr"/>
          <a:lstStyle/>
          <a:p>
            <a:endParaRPr lang="en-US"/>
          </a:p>
        </p:txBody>
      </p:sp>
      <p:sp>
        <p:nvSpPr>
          <p:cNvPr id="34969" name="Line 250"/>
          <p:cNvSpPr>
            <a:spLocks noChangeShapeType="1"/>
          </p:cNvSpPr>
          <p:nvPr/>
        </p:nvSpPr>
        <p:spPr bwMode="auto">
          <a:xfrm>
            <a:off x="9525000" y="1524000"/>
            <a:ext cx="0" cy="76200"/>
          </a:xfrm>
          <a:prstGeom prst="line">
            <a:avLst/>
          </a:prstGeom>
          <a:noFill/>
          <a:ln w="9525">
            <a:solidFill>
              <a:schemeClr val="tx1"/>
            </a:solidFill>
            <a:round/>
            <a:headEnd/>
            <a:tailEnd/>
          </a:ln>
        </p:spPr>
        <p:txBody>
          <a:bodyPr wrap="none" anchor="ctr"/>
          <a:lstStyle/>
          <a:p>
            <a:endParaRPr lang="en-US"/>
          </a:p>
        </p:txBody>
      </p:sp>
      <p:sp>
        <p:nvSpPr>
          <p:cNvPr id="34970" name="Line 251"/>
          <p:cNvSpPr>
            <a:spLocks noChangeShapeType="1"/>
          </p:cNvSpPr>
          <p:nvPr/>
        </p:nvSpPr>
        <p:spPr bwMode="auto">
          <a:xfrm flipV="1">
            <a:off x="9601200" y="1905000"/>
            <a:ext cx="0" cy="152400"/>
          </a:xfrm>
          <a:prstGeom prst="line">
            <a:avLst/>
          </a:prstGeom>
          <a:noFill/>
          <a:ln w="9525">
            <a:solidFill>
              <a:schemeClr val="tx1"/>
            </a:solidFill>
            <a:round/>
            <a:headEnd/>
            <a:tailEnd/>
          </a:ln>
        </p:spPr>
        <p:txBody>
          <a:bodyPr wrap="none" anchor="ctr"/>
          <a:lstStyle/>
          <a:p>
            <a:endParaRPr lang="en-US"/>
          </a:p>
        </p:txBody>
      </p:sp>
      <p:sp>
        <p:nvSpPr>
          <p:cNvPr id="34971" name="Line 252"/>
          <p:cNvSpPr>
            <a:spLocks noChangeShapeType="1"/>
          </p:cNvSpPr>
          <p:nvPr/>
        </p:nvSpPr>
        <p:spPr bwMode="auto">
          <a:xfrm flipH="1">
            <a:off x="9982200" y="2667000"/>
            <a:ext cx="76200" cy="0"/>
          </a:xfrm>
          <a:prstGeom prst="line">
            <a:avLst/>
          </a:prstGeom>
          <a:noFill/>
          <a:ln w="9525">
            <a:solidFill>
              <a:schemeClr val="tx1"/>
            </a:solidFill>
            <a:round/>
            <a:headEnd/>
            <a:tailEnd/>
          </a:ln>
        </p:spPr>
        <p:txBody>
          <a:bodyPr wrap="none" anchor="ctr"/>
          <a:lstStyle/>
          <a:p>
            <a:endParaRPr lang="en-US"/>
          </a:p>
        </p:txBody>
      </p:sp>
      <p:sp>
        <p:nvSpPr>
          <p:cNvPr id="34972" name="Line 253"/>
          <p:cNvSpPr>
            <a:spLocks noChangeShapeType="1"/>
          </p:cNvSpPr>
          <p:nvPr/>
        </p:nvSpPr>
        <p:spPr bwMode="auto">
          <a:xfrm flipH="1">
            <a:off x="9829800" y="2667000"/>
            <a:ext cx="152400" cy="0"/>
          </a:xfrm>
          <a:prstGeom prst="line">
            <a:avLst/>
          </a:prstGeom>
          <a:noFill/>
          <a:ln w="9525">
            <a:solidFill>
              <a:schemeClr val="tx1"/>
            </a:solidFill>
            <a:round/>
            <a:headEnd/>
            <a:tailEnd/>
          </a:ln>
        </p:spPr>
        <p:txBody>
          <a:bodyPr wrap="none" anchor="ctr"/>
          <a:lstStyle/>
          <a:p>
            <a:endParaRPr lang="en-US"/>
          </a:p>
        </p:txBody>
      </p:sp>
      <p:sp>
        <p:nvSpPr>
          <p:cNvPr id="34973" name="Line 255"/>
          <p:cNvSpPr>
            <a:spLocks noChangeShapeType="1"/>
          </p:cNvSpPr>
          <p:nvPr/>
        </p:nvSpPr>
        <p:spPr bwMode="auto">
          <a:xfrm>
            <a:off x="10058400" y="2667000"/>
            <a:ext cx="152400" cy="76200"/>
          </a:xfrm>
          <a:prstGeom prst="line">
            <a:avLst/>
          </a:prstGeom>
          <a:noFill/>
          <a:ln w="9525">
            <a:solidFill>
              <a:schemeClr val="tx1"/>
            </a:solidFill>
            <a:round/>
            <a:headEnd/>
            <a:tailEnd/>
          </a:ln>
        </p:spPr>
        <p:txBody>
          <a:bodyPr wrap="none" anchor="ctr"/>
          <a:lstStyle/>
          <a:p>
            <a:endParaRPr lang="en-US"/>
          </a:p>
        </p:txBody>
      </p:sp>
      <p:sp>
        <p:nvSpPr>
          <p:cNvPr id="34974" name="Line 256"/>
          <p:cNvSpPr>
            <a:spLocks noChangeShapeType="1"/>
          </p:cNvSpPr>
          <p:nvPr/>
        </p:nvSpPr>
        <p:spPr bwMode="auto">
          <a:xfrm flipH="1" flipV="1">
            <a:off x="9677400" y="2514600"/>
            <a:ext cx="152400" cy="76200"/>
          </a:xfrm>
          <a:prstGeom prst="line">
            <a:avLst/>
          </a:prstGeom>
          <a:noFill/>
          <a:ln w="9525">
            <a:solidFill>
              <a:schemeClr val="tx1"/>
            </a:solidFill>
            <a:round/>
            <a:headEnd/>
            <a:tailEnd/>
          </a:ln>
        </p:spPr>
        <p:txBody>
          <a:bodyPr wrap="none" anchor="ctr"/>
          <a:lstStyle/>
          <a:p>
            <a:endParaRPr lang="en-US"/>
          </a:p>
        </p:txBody>
      </p:sp>
      <p:sp>
        <p:nvSpPr>
          <p:cNvPr id="34975" name="Line 257"/>
          <p:cNvSpPr>
            <a:spLocks noChangeShapeType="1"/>
          </p:cNvSpPr>
          <p:nvPr/>
        </p:nvSpPr>
        <p:spPr bwMode="auto">
          <a:xfrm>
            <a:off x="9677400" y="2514600"/>
            <a:ext cx="0" cy="76200"/>
          </a:xfrm>
          <a:prstGeom prst="line">
            <a:avLst/>
          </a:prstGeom>
          <a:noFill/>
          <a:ln w="9525">
            <a:solidFill>
              <a:schemeClr val="tx1"/>
            </a:solidFill>
            <a:round/>
            <a:headEnd/>
            <a:tailEnd/>
          </a:ln>
        </p:spPr>
        <p:txBody>
          <a:bodyPr wrap="none" anchor="ctr"/>
          <a:lstStyle/>
          <a:p>
            <a:endParaRPr lang="en-US"/>
          </a:p>
        </p:txBody>
      </p:sp>
      <p:sp>
        <p:nvSpPr>
          <p:cNvPr id="34976" name="Line 258"/>
          <p:cNvSpPr>
            <a:spLocks noChangeShapeType="1"/>
          </p:cNvSpPr>
          <p:nvPr/>
        </p:nvSpPr>
        <p:spPr bwMode="auto">
          <a:xfrm flipH="1">
            <a:off x="9601200" y="2590800"/>
            <a:ext cx="76200" cy="76200"/>
          </a:xfrm>
          <a:prstGeom prst="line">
            <a:avLst/>
          </a:prstGeom>
          <a:noFill/>
          <a:ln w="9525">
            <a:solidFill>
              <a:schemeClr val="tx1"/>
            </a:solidFill>
            <a:round/>
            <a:headEnd/>
            <a:tailEnd/>
          </a:ln>
        </p:spPr>
        <p:txBody>
          <a:bodyPr wrap="none" anchor="ctr"/>
          <a:lstStyle/>
          <a:p>
            <a:endParaRPr lang="en-US"/>
          </a:p>
        </p:txBody>
      </p:sp>
      <p:sp>
        <p:nvSpPr>
          <p:cNvPr id="34977" name="Line 259"/>
          <p:cNvSpPr>
            <a:spLocks noChangeShapeType="1"/>
          </p:cNvSpPr>
          <p:nvPr/>
        </p:nvSpPr>
        <p:spPr bwMode="auto">
          <a:xfrm>
            <a:off x="9601200" y="2667000"/>
            <a:ext cx="0" cy="76200"/>
          </a:xfrm>
          <a:prstGeom prst="line">
            <a:avLst/>
          </a:prstGeom>
          <a:noFill/>
          <a:ln w="9525">
            <a:solidFill>
              <a:schemeClr val="tx1"/>
            </a:solidFill>
            <a:round/>
            <a:headEnd/>
            <a:tailEnd/>
          </a:ln>
        </p:spPr>
        <p:txBody>
          <a:bodyPr wrap="none" anchor="ctr"/>
          <a:lstStyle/>
          <a:p>
            <a:endParaRPr lang="en-US"/>
          </a:p>
        </p:txBody>
      </p:sp>
      <p:sp>
        <p:nvSpPr>
          <p:cNvPr id="34978" name="Line 260"/>
          <p:cNvSpPr>
            <a:spLocks noChangeShapeType="1"/>
          </p:cNvSpPr>
          <p:nvPr/>
        </p:nvSpPr>
        <p:spPr bwMode="auto">
          <a:xfrm>
            <a:off x="9601200" y="2743200"/>
            <a:ext cx="0" cy="76200"/>
          </a:xfrm>
          <a:prstGeom prst="line">
            <a:avLst/>
          </a:prstGeom>
          <a:noFill/>
          <a:ln w="9525">
            <a:solidFill>
              <a:schemeClr val="tx1"/>
            </a:solidFill>
            <a:round/>
            <a:headEnd/>
            <a:tailEnd/>
          </a:ln>
        </p:spPr>
        <p:txBody>
          <a:bodyPr wrap="none" anchor="ctr"/>
          <a:lstStyle/>
          <a:p>
            <a:endParaRPr lang="en-US"/>
          </a:p>
        </p:txBody>
      </p:sp>
      <p:sp>
        <p:nvSpPr>
          <p:cNvPr id="34979" name="Line 261"/>
          <p:cNvSpPr>
            <a:spLocks noChangeShapeType="1"/>
          </p:cNvSpPr>
          <p:nvPr/>
        </p:nvSpPr>
        <p:spPr bwMode="auto">
          <a:xfrm flipH="1">
            <a:off x="9525000" y="2819400"/>
            <a:ext cx="76200" cy="76200"/>
          </a:xfrm>
          <a:prstGeom prst="line">
            <a:avLst/>
          </a:prstGeom>
          <a:noFill/>
          <a:ln w="9525">
            <a:solidFill>
              <a:schemeClr val="tx1"/>
            </a:solidFill>
            <a:round/>
            <a:headEnd/>
            <a:tailEnd/>
          </a:ln>
        </p:spPr>
        <p:txBody>
          <a:bodyPr wrap="none" anchor="ctr"/>
          <a:lstStyle/>
          <a:p>
            <a:endParaRPr lang="en-US"/>
          </a:p>
        </p:txBody>
      </p:sp>
      <p:sp>
        <p:nvSpPr>
          <p:cNvPr id="34980" name="Line 262"/>
          <p:cNvSpPr>
            <a:spLocks noChangeShapeType="1"/>
          </p:cNvSpPr>
          <p:nvPr/>
        </p:nvSpPr>
        <p:spPr bwMode="auto">
          <a:xfrm>
            <a:off x="10210800" y="2743200"/>
            <a:ext cx="76200" cy="76200"/>
          </a:xfrm>
          <a:prstGeom prst="line">
            <a:avLst/>
          </a:prstGeom>
          <a:noFill/>
          <a:ln w="9525">
            <a:solidFill>
              <a:schemeClr val="tx1"/>
            </a:solidFill>
            <a:round/>
            <a:headEnd/>
            <a:tailEnd/>
          </a:ln>
        </p:spPr>
        <p:txBody>
          <a:bodyPr wrap="none" anchor="ctr"/>
          <a:lstStyle/>
          <a:p>
            <a:endParaRPr lang="en-US"/>
          </a:p>
        </p:txBody>
      </p:sp>
      <p:sp>
        <p:nvSpPr>
          <p:cNvPr id="34981" name="Line 263"/>
          <p:cNvSpPr>
            <a:spLocks noChangeShapeType="1"/>
          </p:cNvSpPr>
          <p:nvPr/>
        </p:nvSpPr>
        <p:spPr bwMode="auto">
          <a:xfrm>
            <a:off x="10287000" y="2819400"/>
            <a:ext cx="0" cy="152400"/>
          </a:xfrm>
          <a:prstGeom prst="line">
            <a:avLst/>
          </a:prstGeom>
          <a:noFill/>
          <a:ln w="9525">
            <a:solidFill>
              <a:schemeClr val="tx1"/>
            </a:solidFill>
            <a:round/>
            <a:headEnd/>
            <a:tailEnd/>
          </a:ln>
        </p:spPr>
        <p:txBody>
          <a:bodyPr wrap="none" anchor="ctr"/>
          <a:lstStyle/>
          <a:p>
            <a:endParaRPr lang="en-US"/>
          </a:p>
        </p:txBody>
      </p:sp>
      <p:sp>
        <p:nvSpPr>
          <p:cNvPr id="34982" name="Line 264"/>
          <p:cNvSpPr>
            <a:spLocks noChangeShapeType="1"/>
          </p:cNvSpPr>
          <p:nvPr/>
        </p:nvSpPr>
        <p:spPr bwMode="auto">
          <a:xfrm>
            <a:off x="10287000" y="2971800"/>
            <a:ext cx="228600" cy="152400"/>
          </a:xfrm>
          <a:prstGeom prst="line">
            <a:avLst/>
          </a:prstGeom>
          <a:noFill/>
          <a:ln w="9525">
            <a:solidFill>
              <a:schemeClr val="tx1"/>
            </a:solidFill>
            <a:round/>
            <a:headEnd/>
            <a:tailEnd/>
          </a:ln>
        </p:spPr>
        <p:txBody>
          <a:bodyPr wrap="none" anchor="ctr"/>
          <a:lstStyle/>
          <a:p>
            <a:endParaRPr lang="en-US"/>
          </a:p>
        </p:txBody>
      </p:sp>
      <p:sp>
        <p:nvSpPr>
          <p:cNvPr id="34983" name="Line 265"/>
          <p:cNvSpPr>
            <a:spLocks noChangeShapeType="1"/>
          </p:cNvSpPr>
          <p:nvPr/>
        </p:nvSpPr>
        <p:spPr bwMode="auto">
          <a:xfrm>
            <a:off x="9829800" y="609600"/>
            <a:ext cx="76200" cy="76200"/>
          </a:xfrm>
          <a:prstGeom prst="line">
            <a:avLst/>
          </a:prstGeom>
          <a:noFill/>
          <a:ln w="9525">
            <a:solidFill>
              <a:schemeClr val="tx1"/>
            </a:solidFill>
            <a:round/>
            <a:headEnd/>
            <a:tailEnd/>
          </a:ln>
        </p:spPr>
        <p:txBody>
          <a:bodyPr wrap="none" anchor="ctr"/>
          <a:lstStyle/>
          <a:p>
            <a:endParaRPr lang="en-US"/>
          </a:p>
        </p:txBody>
      </p:sp>
      <p:sp>
        <p:nvSpPr>
          <p:cNvPr id="34984" name="Line 266"/>
          <p:cNvSpPr>
            <a:spLocks noChangeShapeType="1"/>
          </p:cNvSpPr>
          <p:nvPr/>
        </p:nvSpPr>
        <p:spPr bwMode="auto">
          <a:xfrm flipH="1">
            <a:off x="9753600" y="685800"/>
            <a:ext cx="152400" cy="152400"/>
          </a:xfrm>
          <a:prstGeom prst="line">
            <a:avLst/>
          </a:prstGeom>
          <a:noFill/>
          <a:ln w="9525">
            <a:solidFill>
              <a:schemeClr val="tx1"/>
            </a:solidFill>
            <a:round/>
            <a:headEnd/>
            <a:tailEnd/>
          </a:ln>
        </p:spPr>
        <p:txBody>
          <a:bodyPr wrap="none" anchor="ctr"/>
          <a:lstStyle/>
          <a:p>
            <a:endParaRPr lang="en-US"/>
          </a:p>
        </p:txBody>
      </p:sp>
      <p:sp>
        <p:nvSpPr>
          <p:cNvPr id="34985" name="Line 267"/>
          <p:cNvSpPr>
            <a:spLocks noChangeShapeType="1"/>
          </p:cNvSpPr>
          <p:nvPr/>
        </p:nvSpPr>
        <p:spPr bwMode="auto">
          <a:xfrm flipH="1">
            <a:off x="9677400" y="838200"/>
            <a:ext cx="76200" cy="76200"/>
          </a:xfrm>
          <a:prstGeom prst="line">
            <a:avLst/>
          </a:prstGeom>
          <a:noFill/>
          <a:ln w="9525">
            <a:solidFill>
              <a:schemeClr val="tx1"/>
            </a:solidFill>
            <a:round/>
            <a:headEnd/>
            <a:tailEnd/>
          </a:ln>
        </p:spPr>
        <p:txBody>
          <a:bodyPr wrap="none" anchor="ctr"/>
          <a:lstStyle/>
          <a:p>
            <a:endParaRPr lang="en-US"/>
          </a:p>
        </p:txBody>
      </p:sp>
      <p:sp>
        <p:nvSpPr>
          <p:cNvPr id="34986" name="Line 268"/>
          <p:cNvSpPr>
            <a:spLocks noChangeShapeType="1"/>
          </p:cNvSpPr>
          <p:nvPr/>
        </p:nvSpPr>
        <p:spPr bwMode="auto">
          <a:xfrm>
            <a:off x="9677400" y="914400"/>
            <a:ext cx="76200" cy="76200"/>
          </a:xfrm>
          <a:prstGeom prst="line">
            <a:avLst/>
          </a:prstGeom>
          <a:noFill/>
          <a:ln w="9525">
            <a:solidFill>
              <a:schemeClr val="tx1"/>
            </a:solidFill>
            <a:round/>
            <a:headEnd/>
            <a:tailEnd/>
          </a:ln>
        </p:spPr>
        <p:txBody>
          <a:bodyPr wrap="none" anchor="ctr"/>
          <a:lstStyle/>
          <a:p>
            <a:endParaRPr lang="en-US"/>
          </a:p>
        </p:txBody>
      </p:sp>
      <p:sp>
        <p:nvSpPr>
          <p:cNvPr id="34987" name="Line 269"/>
          <p:cNvSpPr>
            <a:spLocks noChangeShapeType="1"/>
          </p:cNvSpPr>
          <p:nvPr/>
        </p:nvSpPr>
        <p:spPr bwMode="auto">
          <a:xfrm flipH="1">
            <a:off x="9677400" y="990600"/>
            <a:ext cx="76200" cy="76200"/>
          </a:xfrm>
          <a:prstGeom prst="line">
            <a:avLst/>
          </a:prstGeom>
          <a:noFill/>
          <a:ln w="9525">
            <a:solidFill>
              <a:schemeClr val="tx1"/>
            </a:solidFill>
            <a:round/>
            <a:headEnd/>
            <a:tailEnd/>
          </a:ln>
        </p:spPr>
        <p:txBody>
          <a:bodyPr wrap="none" anchor="ctr"/>
          <a:lstStyle/>
          <a:p>
            <a:endParaRPr lang="en-US"/>
          </a:p>
        </p:txBody>
      </p:sp>
      <p:sp>
        <p:nvSpPr>
          <p:cNvPr id="34988" name="Line 270"/>
          <p:cNvSpPr>
            <a:spLocks noChangeShapeType="1"/>
          </p:cNvSpPr>
          <p:nvPr/>
        </p:nvSpPr>
        <p:spPr bwMode="auto">
          <a:xfrm>
            <a:off x="9677400" y="1066800"/>
            <a:ext cx="76200" cy="76200"/>
          </a:xfrm>
          <a:prstGeom prst="line">
            <a:avLst/>
          </a:prstGeom>
          <a:noFill/>
          <a:ln w="9525">
            <a:solidFill>
              <a:schemeClr val="tx1"/>
            </a:solidFill>
            <a:round/>
            <a:headEnd/>
            <a:tailEnd/>
          </a:ln>
        </p:spPr>
        <p:txBody>
          <a:bodyPr wrap="none" anchor="ctr"/>
          <a:lstStyle/>
          <a:p>
            <a:endParaRPr lang="en-US"/>
          </a:p>
        </p:txBody>
      </p:sp>
      <p:sp>
        <p:nvSpPr>
          <p:cNvPr id="34989" name="Line 271"/>
          <p:cNvSpPr>
            <a:spLocks noChangeShapeType="1"/>
          </p:cNvSpPr>
          <p:nvPr/>
        </p:nvSpPr>
        <p:spPr bwMode="auto">
          <a:xfrm>
            <a:off x="9753600" y="1143000"/>
            <a:ext cx="228600" cy="152400"/>
          </a:xfrm>
          <a:prstGeom prst="line">
            <a:avLst/>
          </a:prstGeom>
          <a:noFill/>
          <a:ln w="9525">
            <a:solidFill>
              <a:schemeClr val="tx1"/>
            </a:solidFill>
            <a:round/>
            <a:headEnd/>
            <a:tailEnd/>
          </a:ln>
        </p:spPr>
        <p:txBody>
          <a:bodyPr wrap="none" anchor="ctr"/>
          <a:lstStyle/>
          <a:p>
            <a:endParaRPr lang="en-US"/>
          </a:p>
        </p:txBody>
      </p:sp>
      <p:sp>
        <p:nvSpPr>
          <p:cNvPr id="34990" name="Line 272"/>
          <p:cNvSpPr>
            <a:spLocks noChangeShapeType="1"/>
          </p:cNvSpPr>
          <p:nvPr/>
        </p:nvSpPr>
        <p:spPr bwMode="auto">
          <a:xfrm>
            <a:off x="9982200" y="1295400"/>
            <a:ext cx="228600" cy="76200"/>
          </a:xfrm>
          <a:prstGeom prst="line">
            <a:avLst/>
          </a:prstGeom>
          <a:noFill/>
          <a:ln w="9525">
            <a:solidFill>
              <a:schemeClr val="tx1"/>
            </a:solidFill>
            <a:round/>
            <a:headEnd/>
            <a:tailEnd/>
          </a:ln>
        </p:spPr>
        <p:txBody>
          <a:bodyPr wrap="none" anchor="ctr"/>
          <a:lstStyle/>
          <a:p>
            <a:endParaRPr lang="en-US"/>
          </a:p>
        </p:txBody>
      </p:sp>
      <p:sp>
        <p:nvSpPr>
          <p:cNvPr id="34991" name="Line 273"/>
          <p:cNvSpPr>
            <a:spLocks noChangeShapeType="1"/>
          </p:cNvSpPr>
          <p:nvPr/>
        </p:nvSpPr>
        <p:spPr bwMode="auto">
          <a:xfrm>
            <a:off x="10210800" y="1371600"/>
            <a:ext cx="76200" cy="76200"/>
          </a:xfrm>
          <a:prstGeom prst="line">
            <a:avLst/>
          </a:prstGeom>
          <a:noFill/>
          <a:ln w="9525">
            <a:solidFill>
              <a:schemeClr val="tx1"/>
            </a:solidFill>
            <a:round/>
            <a:headEnd/>
            <a:tailEnd/>
          </a:ln>
        </p:spPr>
        <p:txBody>
          <a:bodyPr wrap="none" anchor="ctr"/>
          <a:lstStyle/>
          <a:p>
            <a:endParaRPr lang="en-US"/>
          </a:p>
        </p:txBody>
      </p:sp>
      <p:sp>
        <p:nvSpPr>
          <p:cNvPr id="34992" name="Line 274"/>
          <p:cNvSpPr>
            <a:spLocks noChangeShapeType="1"/>
          </p:cNvSpPr>
          <p:nvPr/>
        </p:nvSpPr>
        <p:spPr bwMode="auto">
          <a:xfrm>
            <a:off x="10287000" y="1447800"/>
            <a:ext cx="76200" cy="152400"/>
          </a:xfrm>
          <a:prstGeom prst="line">
            <a:avLst/>
          </a:prstGeom>
          <a:noFill/>
          <a:ln w="9525">
            <a:solidFill>
              <a:schemeClr val="tx1"/>
            </a:solidFill>
            <a:round/>
            <a:headEnd/>
            <a:tailEnd/>
          </a:ln>
        </p:spPr>
        <p:txBody>
          <a:bodyPr wrap="none" anchor="ctr"/>
          <a:lstStyle/>
          <a:p>
            <a:endParaRPr lang="en-US"/>
          </a:p>
        </p:txBody>
      </p:sp>
      <p:sp>
        <p:nvSpPr>
          <p:cNvPr id="34993" name="Line 275"/>
          <p:cNvSpPr>
            <a:spLocks noChangeShapeType="1"/>
          </p:cNvSpPr>
          <p:nvPr/>
        </p:nvSpPr>
        <p:spPr bwMode="auto">
          <a:xfrm flipH="1">
            <a:off x="9525000" y="609600"/>
            <a:ext cx="76200" cy="76200"/>
          </a:xfrm>
          <a:prstGeom prst="line">
            <a:avLst/>
          </a:prstGeom>
          <a:noFill/>
          <a:ln w="9525">
            <a:solidFill>
              <a:schemeClr val="tx1"/>
            </a:solidFill>
            <a:round/>
            <a:headEnd/>
            <a:tailEnd/>
          </a:ln>
        </p:spPr>
        <p:txBody>
          <a:bodyPr wrap="none" anchor="ctr"/>
          <a:lstStyle/>
          <a:p>
            <a:endParaRPr lang="en-US"/>
          </a:p>
        </p:txBody>
      </p:sp>
      <p:sp>
        <p:nvSpPr>
          <p:cNvPr id="34994" name="Line 276"/>
          <p:cNvSpPr>
            <a:spLocks noChangeShapeType="1"/>
          </p:cNvSpPr>
          <p:nvPr/>
        </p:nvSpPr>
        <p:spPr bwMode="auto">
          <a:xfrm flipH="1">
            <a:off x="9296400" y="685800"/>
            <a:ext cx="228600" cy="0"/>
          </a:xfrm>
          <a:prstGeom prst="line">
            <a:avLst/>
          </a:prstGeom>
          <a:noFill/>
          <a:ln w="9525">
            <a:solidFill>
              <a:schemeClr val="tx1"/>
            </a:solidFill>
            <a:round/>
            <a:headEnd/>
            <a:tailEnd/>
          </a:ln>
        </p:spPr>
        <p:txBody>
          <a:bodyPr wrap="none" anchor="ctr"/>
          <a:lstStyle/>
          <a:p>
            <a:endParaRPr lang="en-US"/>
          </a:p>
        </p:txBody>
      </p:sp>
      <p:sp>
        <p:nvSpPr>
          <p:cNvPr id="34995" name="Line 277"/>
          <p:cNvSpPr>
            <a:spLocks noChangeShapeType="1"/>
          </p:cNvSpPr>
          <p:nvPr/>
        </p:nvSpPr>
        <p:spPr bwMode="auto">
          <a:xfrm flipH="1">
            <a:off x="9220200" y="685800"/>
            <a:ext cx="76200" cy="76200"/>
          </a:xfrm>
          <a:prstGeom prst="line">
            <a:avLst/>
          </a:prstGeom>
          <a:noFill/>
          <a:ln w="9525">
            <a:solidFill>
              <a:schemeClr val="tx1"/>
            </a:solidFill>
            <a:round/>
            <a:headEnd/>
            <a:tailEnd/>
          </a:ln>
        </p:spPr>
        <p:txBody>
          <a:bodyPr wrap="none" anchor="ctr"/>
          <a:lstStyle/>
          <a:p>
            <a:endParaRPr lang="en-US"/>
          </a:p>
        </p:txBody>
      </p:sp>
      <p:sp>
        <p:nvSpPr>
          <p:cNvPr id="34996" name="Line 278"/>
          <p:cNvSpPr>
            <a:spLocks noChangeShapeType="1"/>
          </p:cNvSpPr>
          <p:nvPr/>
        </p:nvSpPr>
        <p:spPr bwMode="auto">
          <a:xfrm>
            <a:off x="9220200" y="762000"/>
            <a:ext cx="0" cy="76200"/>
          </a:xfrm>
          <a:prstGeom prst="line">
            <a:avLst/>
          </a:prstGeom>
          <a:noFill/>
          <a:ln w="9525">
            <a:solidFill>
              <a:schemeClr val="tx1"/>
            </a:solidFill>
            <a:round/>
            <a:headEnd/>
            <a:tailEnd/>
          </a:ln>
        </p:spPr>
        <p:txBody>
          <a:bodyPr wrap="none" anchor="ctr"/>
          <a:lstStyle/>
          <a:p>
            <a:endParaRPr lang="en-US"/>
          </a:p>
        </p:txBody>
      </p:sp>
      <p:sp>
        <p:nvSpPr>
          <p:cNvPr id="34997" name="Line 279"/>
          <p:cNvSpPr>
            <a:spLocks noChangeShapeType="1"/>
          </p:cNvSpPr>
          <p:nvPr/>
        </p:nvSpPr>
        <p:spPr bwMode="auto">
          <a:xfrm flipH="1">
            <a:off x="9144000" y="838200"/>
            <a:ext cx="76200" cy="76200"/>
          </a:xfrm>
          <a:prstGeom prst="line">
            <a:avLst/>
          </a:prstGeom>
          <a:noFill/>
          <a:ln w="9525">
            <a:solidFill>
              <a:schemeClr val="tx1"/>
            </a:solidFill>
            <a:round/>
            <a:headEnd/>
            <a:tailEnd/>
          </a:ln>
        </p:spPr>
        <p:txBody>
          <a:bodyPr wrap="none" anchor="ctr"/>
          <a:lstStyle/>
          <a:p>
            <a:endParaRPr lang="en-US"/>
          </a:p>
        </p:txBody>
      </p:sp>
      <p:sp>
        <p:nvSpPr>
          <p:cNvPr id="34998" name="Line 280"/>
          <p:cNvSpPr>
            <a:spLocks noChangeShapeType="1"/>
          </p:cNvSpPr>
          <p:nvPr/>
        </p:nvSpPr>
        <p:spPr bwMode="auto">
          <a:xfrm flipH="1" flipV="1">
            <a:off x="8991600" y="762000"/>
            <a:ext cx="152400" cy="152400"/>
          </a:xfrm>
          <a:prstGeom prst="line">
            <a:avLst/>
          </a:prstGeom>
          <a:noFill/>
          <a:ln w="9525">
            <a:solidFill>
              <a:schemeClr val="tx1"/>
            </a:solidFill>
            <a:round/>
            <a:headEnd/>
            <a:tailEnd/>
          </a:ln>
        </p:spPr>
        <p:txBody>
          <a:bodyPr wrap="none" anchor="ctr"/>
          <a:lstStyle/>
          <a:p>
            <a:endParaRPr lang="en-US"/>
          </a:p>
        </p:txBody>
      </p:sp>
      <p:sp>
        <p:nvSpPr>
          <p:cNvPr id="34999" name="Line 281"/>
          <p:cNvSpPr>
            <a:spLocks noChangeShapeType="1"/>
          </p:cNvSpPr>
          <p:nvPr/>
        </p:nvSpPr>
        <p:spPr bwMode="auto">
          <a:xfrm flipH="1">
            <a:off x="8915400" y="762000"/>
            <a:ext cx="76200" cy="0"/>
          </a:xfrm>
          <a:prstGeom prst="line">
            <a:avLst/>
          </a:prstGeom>
          <a:noFill/>
          <a:ln w="9525">
            <a:solidFill>
              <a:schemeClr val="tx1"/>
            </a:solidFill>
            <a:round/>
            <a:headEnd/>
            <a:tailEnd/>
          </a:ln>
        </p:spPr>
        <p:txBody>
          <a:bodyPr wrap="none" anchor="ctr"/>
          <a:lstStyle/>
          <a:p>
            <a:endParaRPr lang="en-US"/>
          </a:p>
        </p:txBody>
      </p:sp>
      <p:sp>
        <p:nvSpPr>
          <p:cNvPr id="35000" name="Line 282"/>
          <p:cNvSpPr>
            <a:spLocks noChangeShapeType="1"/>
          </p:cNvSpPr>
          <p:nvPr/>
        </p:nvSpPr>
        <p:spPr bwMode="auto">
          <a:xfrm flipH="1" flipV="1">
            <a:off x="8839200" y="609600"/>
            <a:ext cx="76200" cy="152400"/>
          </a:xfrm>
          <a:prstGeom prst="line">
            <a:avLst/>
          </a:prstGeom>
          <a:noFill/>
          <a:ln w="9525">
            <a:solidFill>
              <a:schemeClr val="tx1"/>
            </a:solidFill>
            <a:round/>
            <a:headEnd/>
            <a:tailEnd/>
          </a:ln>
        </p:spPr>
        <p:txBody>
          <a:bodyPr wrap="none" anchor="ctr"/>
          <a:lstStyle/>
          <a:p>
            <a:endParaRPr lang="en-US"/>
          </a:p>
        </p:txBody>
      </p:sp>
      <p:sp>
        <p:nvSpPr>
          <p:cNvPr id="35001" name="Line 283"/>
          <p:cNvSpPr>
            <a:spLocks noChangeShapeType="1"/>
          </p:cNvSpPr>
          <p:nvPr/>
        </p:nvSpPr>
        <p:spPr bwMode="auto">
          <a:xfrm>
            <a:off x="10515600" y="609600"/>
            <a:ext cx="0" cy="5410200"/>
          </a:xfrm>
          <a:prstGeom prst="line">
            <a:avLst/>
          </a:prstGeom>
          <a:noFill/>
          <a:ln w="38100">
            <a:solidFill>
              <a:schemeClr val="tx1"/>
            </a:solidFill>
            <a:round/>
            <a:headEnd/>
            <a:tailEnd/>
          </a:ln>
        </p:spPr>
        <p:txBody>
          <a:bodyPr wrap="none" anchor="ctr"/>
          <a:lstStyle/>
          <a:p>
            <a:endParaRPr lang="en-US"/>
          </a:p>
        </p:txBody>
      </p:sp>
      <p:sp>
        <p:nvSpPr>
          <p:cNvPr id="35002" name="Line 284"/>
          <p:cNvSpPr>
            <a:spLocks noChangeShapeType="1"/>
          </p:cNvSpPr>
          <p:nvPr/>
        </p:nvSpPr>
        <p:spPr bwMode="auto">
          <a:xfrm flipH="1">
            <a:off x="1828800" y="609600"/>
            <a:ext cx="8686800" cy="0"/>
          </a:xfrm>
          <a:prstGeom prst="line">
            <a:avLst/>
          </a:prstGeom>
          <a:noFill/>
          <a:ln w="38100">
            <a:solidFill>
              <a:schemeClr val="tx1"/>
            </a:solidFill>
            <a:round/>
            <a:headEnd/>
            <a:tailEnd/>
          </a:ln>
        </p:spPr>
        <p:txBody>
          <a:bodyPr wrap="none" anchor="ctr"/>
          <a:lstStyle/>
          <a:p>
            <a:endParaRPr lang="en-US"/>
          </a:p>
        </p:txBody>
      </p:sp>
      <p:sp>
        <p:nvSpPr>
          <p:cNvPr id="35003" name="Line 285"/>
          <p:cNvSpPr>
            <a:spLocks noChangeShapeType="1"/>
          </p:cNvSpPr>
          <p:nvPr/>
        </p:nvSpPr>
        <p:spPr bwMode="auto">
          <a:xfrm>
            <a:off x="1828800" y="609600"/>
            <a:ext cx="0" cy="5410200"/>
          </a:xfrm>
          <a:prstGeom prst="line">
            <a:avLst/>
          </a:prstGeom>
          <a:noFill/>
          <a:ln w="38100">
            <a:solidFill>
              <a:schemeClr val="tx1"/>
            </a:solidFill>
            <a:round/>
            <a:headEnd/>
            <a:tailEnd/>
          </a:ln>
        </p:spPr>
        <p:txBody>
          <a:bodyPr wrap="none" anchor="ctr"/>
          <a:lstStyle/>
          <a:p>
            <a:endParaRPr lang="en-US"/>
          </a:p>
        </p:txBody>
      </p:sp>
      <p:sp>
        <p:nvSpPr>
          <p:cNvPr id="35004" name="Line 286"/>
          <p:cNvSpPr>
            <a:spLocks noChangeShapeType="1"/>
          </p:cNvSpPr>
          <p:nvPr/>
        </p:nvSpPr>
        <p:spPr bwMode="auto">
          <a:xfrm>
            <a:off x="1828800" y="6019800"/>
            <a:ext cx="8686800" cy="0"/>
          </a:xfrm>
          <a:prstGeom prst="line">
            <a:avLst/>
          </a:prstGeom>
          <a:noFill/>
          <a:ln w="38100">
            <a:solidFill>
              <a:schemeClr val="tx1"/>
            </a:solidFill>
            <a:round/>
            <a:headEnd/>
            <a:tailEnd/>
          </a:ln>
        </p:spPr>
        <p:txBody>
          <a:bodyPr wrap="none" anchor="ctr"/>
          <a:lstStyle/>
          <a:p>
            <a:endParaRPr lang="en-US"/>
          </a:p>
        </p:txBody>
      </p:sp>
      <p:sp>
        <p:nvSpPr>
          <p:cNvPr id="35005" name="Line 287"/>
          <p:cNvSpPr>
            <a:spLocks noChangeShapeType="1"/>
          </p:cNvSpPr>
          <p:nvPr/>
        </p:nvSpPr>
        <p:spPr bwMode="auto">
          <a:xfrm flipH="1">
            <a:off x="4495800" y="5029200"/>
            <a:ext cx="228600" cy="0"/>
          </a:xfrm>
          <a:prstGeom prst="line">
            <a:avLst/>
          </a:prstGeom>
          <a:noFill/>
          <a:ln w="9525">
            <a:solidFill>
              <a:schemeClr val="tx1"/>
            </a:solidFill>
            <a:round/>
            <a:headEnd/>
            <a:tailEnd/>
          </a:ln>
        </p:spPr>
        <p:txBody>
          <a:bodyPr wrap="none" anchor="ctr"/>
          <a:lstStyle/>
          <a:p>
            <a:endParaRPr lang="en-US"/>
          </a:p>
        </p:txBody>
      </p:sp>
      <p:sp>
        <p:nvSpPr>
          <p:cNvPr id="35006" name="Line 288"/>
          <p:cNvSpPr>
            <a:spLocks noChangeShapeType="1"/>
          </p:cNvSpPr>
          <p:nvPr/>
        </p:nvSpPr>
        <p:spPr bwMode="auto">
          <a:xfrm flipV="1">
            <a:off x="5638800" y="4953000"/>
            <a:ext cx="152400" cy="76200"/>
          </a:xfrm>
          <a:prstGeom prst="line">
            <a:avLst/>
          </a:prstGeom>
          <a:noFill/>
          <a:ln w="9525">
            <a:solidFill>
              <a:schemeClr val="tx1"/>
            </a:solidFill>
            <a:round/>
            <a:headEnd/>
            <a:tailEnd/>
          </a:ln>
        </p:spPr>
        <p:txBody>
          <a:bodyPr wrap="none" anchor="ctr"/>
          <a:lstStyle/>
          <a:p>
            <a:endParaRPr lang="en-US"/>
          </a:p>
        </p:txBody>
      </p:sp>
      <p:sp>
        <p:nvSpPr>
          <p:cNvPr id="35007" name="Line 289"/>
          <p:cNvSpPr>
            <a:spLocks noChangeShapeType="1"/>
          </p:cNvSpPr>
          <p:nvPr/>
        </p:nvSpPr>
        <p:spPr bwMode="auto">
          <a:xfrm flipH="1" flipV="1">
            <a:off x="6553200" y="609600"/>
            <a:ext cx="76200" cy="304800"/>
          </a:xfrm>
          <a:prstGeom prst="line">
            <a:avLst/>
          </a:prstGeom>
          <a:noFill/>
          <a:ln w="9525">
            <a:solidFill>
              <a:schemeClr val="tx1"/>
            </a:solidFill>
            <a:round/>
            <a:headEnd/>
            <a:tailEnd/>
          </a:ln>
        </p:spPr>
        <p:txBody>
          <a:bodyPr wrap="none" anchor="ctr"/>
          <a:lstStyle/>
          <a:p>
            <a:endParaRPr lang="en-US"/>
          </a:p>
        </p:txBody>
      </p:sp>
      <p:sp>
        <p:nvSpPr>
          <p:cNvPr id="35008" name="Line 290"/>
          <p:cNvSpPr>
            <a:spLocks noChangeShapeType="1"/>
          </p:cNvSpPr>
          <p:nvPr/>
        </p:nvSpPr>
        <p:spPr bwMode="auto">
          <a:xfrm>
            <a:off x="8458200" y="4953000"/>
            <a:ext cx="76200" cy="152400"/>
          </a:xfrm>
          <a:prstGeom prst="line">
            <a:avLst/>
          </a:prstGeom>
          <a:noFill/>
          <a:ln w="9525">
            <a:solidFill>
              <a:schemeClr val="tx1"/>
            </a:solidFill>
            <a:round/>
            <a:headEnd/>
            <a:tailEnd/>
          </a:ln>
        </p:spPr>
        <p:txBody>
          <a:bodyPr wrap="none" anchor="ctr"/>
          <a:lstStyle/>
          <a:p>
            <a:endParaRPr lang="en-US"/>
          </a:p>
        </p:txBody>
      </p:sp>
      <p:sp>
        <p:nvSpPr>
          <p:cNvPr id="35009" name="Line 291"/>
          <p:cNvSpPr>
            <a:spLocks noChangeShapeType="1"/>
          </p:cNvSpPr>
          <p:nvPr/>
        </p:nvSpPr>
        <p:spPr bwMode="auto">
          <a:xfrm>
            <a:off x="8534400" y="5105400"/>
            <a:ext cx="152400" cy="76200"/>
          </a:xfrm>
          <a:prstGeom prst="line">
            <a:avLst/>
          </a:prstGeom>
          <a:noFill/>
          <a:ln w="9525">
            <a:solidFill>
              <a:schemeClr val="tx1"/>
            </a:solidFill>
            <a:round/>
            <a:headEnd/>
            <a:tailEnd/>
          </a:ln>
        </p:spPr>
        <p:txBody>
          <a:bodyPr wrap="none" anchor="ctr"/>
          <a:lstStyle/>
          <a:p>
            <a:endParaRPr lang="en-US"/>
          </a:p>
        </p:txBody>
      </p:sp>
      <p:sp>
        <p:nvSpPr>
          <p:cNvPr id="35010" name="Line 292"/>
          <p:cNvSpPr>
            <a:spLocks noChangeShapeType="1"/>
          </p:cNvSpPr>
          <p:nvPr/>
        </p:nvSpPr>
        <p:spPr bwMode="auto">
          <a:xfrm>
            <a:off x="8686800" y="5181600"/>
            <a:ext cx="0" cy="381000"/>
          </a:xfrm>
          <a:prstGeom prst="line">
            <a:avLst/>
          </a:prstGeom>
          <a:noFill/>
          <a:ln w="9525">
            <a:solidFill>
              <a:schemeClr val="tx1"/>
            </a:solidFill>
            <a:round/>
            <a:headEnd/>
            <a:tailEnd/>
          </a:ln>
        </p:spPr>
        <p:txBody>
          <a:bodyPr wrap="none" anchor="ctr"/>
          <a:lstStyle/>
          <a:p>
            <a:endParaRPr lang="en-US"/>
          </a:p>
        </p:txBody>
      </p:sp>
      <p:sp>
        <p:nvSpPr>
          <p:cNvPr id="35011" name="Line 293"/>
          <p:cNvSpPr>
            <a:spLocks noChangeShapeType="1"/>
          </p:cNvSpPr>
          <p:nvPr/>
        </p:nvSpPr>
        <p:spPr bwMode="auto">
          <a:xfrm>
            <a:off x="8686800" y="5562600"/>
            <a:ext cx="0" cy="228600"/>
          </a:xfrm>
          <a:prstGeom prst="line">
            <a:avLst/>
          </a:prstGeom>
          <a:noFill/>
          <a:ln w="9525">
            <a:solidFill>
              <a:schemeClr val="tx1"/>
            </a:solidFill>
            <a:round/>
            <a:headEnd/>
            <a:tailEnd/>
          </a:ln>
        </p:spPr>
        <p:txBody>
          <a:bodyPr wrap="none" anchor="ctr"/>
          <a:lstStyle/>
          <a:p>
            <a:endParaRPr lang="en-US"/>
          </a:p>
        </p:txBody>
      </p:sp>
      <p:sp>
        <p:nvSpPr>
          <p:cNvPr id="35012" name="Line 294"/>
          <p:cNvSpPr>
            <a:spLocks noChangeShapeType="1"/>
          </p:cNvSpPr>
          <p:nvPr/>
        </p:nvSpPr>
        <p:spPr bwMode="auto">
          <a:xfrm flipH="1">
            <a:off x="8458200" y="5791200"/>
            <a:ext cx="228600" cy="228600"/>
          </a:xfrm>
          <a:prstGeom prst="line">
            <a:avLst/>
          </a:prstGeom>
          <a:noFill/>
          <a:ln w="9525">
            <a:solidFill>
              <a:schemeClr val="tx1"/>
            </a:solidFill>
            <a:round/>
            <a:headEnd/>
            <a:tailEnd/>
          </a:ln>
        </p:spPr>
        <p:txBody>
          <a:bodyPr wrap="none" anchor="ctr"/>
          <a:lstStyle/>
          <a:p>
            <a:endParaRPr lang="en-US"/>
          </a:p>
        </p:txBody>
      </p:sp>
      <p:sp>
        <p:nvSpPr>
          <p:cNvPr id="35013" name="Line 295"/>
          <p:cNvSpPr>
            <a:spLocks noChangeShapeType="1"/>
          </p:cNvSpPr>
          <p:nvPr/>
        </p:nvSpPr>
        <p:spPr bwMode="auto">
          <a:xfrm flipH="1" flipV="1">
            <a:off x="9448800" y="5181600"/>
            <a:ext cx="152400" cy="152400"/>
          </a:xfrm>
          <a:prstGeom prst="line">
            <a:avLst/>
          </a:prstGeom>
          <a:noFill/>
          <a:ln w="9525">
            <a:solidFill>
              <a:schemeClr val="tx1"/>
            </a:solidFill>
            <a:round/>
            <a:headEnd/>
            <a:tailEnd/>
          </a:ln>
        </p:spPr>
        <p:txBody>
          <a:bodyPr wrap="none" anchor="ctr"/>
          <a:lstStyle/>
          <a:p>
            <a:endParaRPr lang="en-US"/>
          </a:p>
        </p:txBody>
      </p:sp>
      <p:sp>
        <p:nvSpPr>
          <p:cNvPr id="35014" name="Line 296"/>
          <p:cNvSpPr>
            <a:spLocks noChangeShapeType="1"/>
          </p:cNvSpPr>
          <p:nvPr/>
        </p:nvSpPr>
        <p:spPr bwMode="auto">
          <a:xfrm flipH="1" flipV="1">
            <a:off x="9296400" y="4953000"/>
            <a:ext cx="152400" cy="228600"/>
          </a:xfrm>
          <a:prstGeom prst="line">
            <a:avLst/>
          </a:prstGeom>
          <a:noFill/>
          <a:ln w="9525">
            <a:solidFill>
              <a:schemeClr val="tx1"/>
            </a:solidFill>
            <a:round/>
            <a:headEnd/>
            <a:tailEnd/>
          </a:ln>
        </p:spPr>
        <p:txBody>
          <a:bodyPr wrap="none" anchor="ctr"/>
          <a:lstStyle/>
          <a:p>
            <a:endParaRPr lang="en-US"/>
          </a:p>
        </p:txBody>
      </p:sp>
      <p:sp>
        <p:nvSpPr>
          <p:cNvPr id="35015" name="Line 297"/>
          <p:cNvSpPr>
            <a:spLocks noChangeShapeType="1"/>
          </p:cNvSpPr>
          <p:nvPr/>
        </p:nvSpPr>
        <p:spPr bwMode="auto">
          <a:xfrm flipH="1">
            <a:off x="9220200" y="4953000"/>
            <a:ext cx="76200" cy="76200"/>
          </a:xfrm>
          <a:prstGeom prst="line">
            <a:avLst/>
          </a:prstGeom>
          <a:noFill/>
          <a:ln w="9525">
            <a:solidFill>
              <a:schemeClr val="tx1"/>
            </a:solidFill>
            <a:round/>
            <a:headEnd/>
            <a:tailEnd/>
          </a:ln>
        </p:spPr>
        <p:txBody>
          <a:bodyPr wrap="none" anchor="ctr"/>
          <a:lstStyle/>
          <a:p>
            <a:endParaRPr lang="en-US"/>
          </a:p>
        </p:txBody>
      </p:sp>
      <p:sp>
        <p:nvSpPr>
          <p:cNvPr id="35016" name="Line 298"/>
          <p:cNvSpPr>
            <a:spLocks noChangeShapeType="1"/>
          </p:cNvSpPr>
          <p:nvPr/>
        </p:nvSpPr>
        <p:spPr bwMode="auto">
          <a:xfrm>
            <a:off x="9601200" y="5334000"/>
            <a:ext cx="76200" cy="228600"/>
          </a:xfrm>
          <a:prstGeom prst="line">
            <a:avLst/>
          </a:prstGeom>
          <a:noFill/>
          <a:ln w="9525">
            <a:solidFill>
              <a:schemeClr val="tx1"/>
            </a:solidFill>
            <a:round/>
            <a:headEnd/>
            <a:tailEnd/>
          </a:ln>
        </p:spPr>
        <p:txBody>
          <a:bodyPr wrap="none" anchor="ctr"/>
          <a:lstStyle/>
          <a:p>
            <a:endParaRPr lang="en-US"/>
          </a:p>
        </p:txBody>
      </p:sp>
      <p:sp>
        <p:nvSpPr>
          <p:cNvPr id="35017" name="Line 299"/>
          <p:cNvSpPr>
            <a:spLocks noChangeShapeType="1"/>
          </p:cNvSpPr>
          <p:nvPr/>
        </p:nvSpPr>
        <p:spPr bwMode="auto">
          <a:xfrm>
            <a:off x="9677400" y="5562600"/>
            <a:ext cx="228600" cy="0"/>
          </a:xfrm>
          <a:prstGeom prst="line">
            <a:avLst/>
          </a:prstGeom>
          <a:noFill/>
          <a:ln w="9525">
            <a:solidFill>
              <a:schemeClr val="tx1"/>
            </a:solidFill>
            <a:round/>
            <a:headEnd/>
            <a:tailEnd/>
          </a:ln>
        </p:spPr>
        <p:txBody>
          <a:bodyPr wrap="none" anchor="ctr"/>
          <a:lstStyle/>
          <a:p>
            <a:endParaRPr lang="en-US"/>
          </a:p>
        </p:txBody>
      </p:sp>
      <p:sp>
        <p:nvSpPr>
          <p:cNvPr id="35018" name="Line 300"/>
          <p:cNvSpPr>
            <a:spLocks noChangeShapeType="1"/>
          </p:cNvSpPr>
          <p:nvPr/>
        </p:nvSpPr>
        <p:spPr bwMode="auto">
          <a:xfrm flipV="1">
            <a:off x="9906000" y="5486400"/>
            <a:ext cx="152400" cy="76200"/>
          </a:xfrm>
          <a:prstGeom prst="line">
            <a:avLst/>
          </a:prstGeom>
          <a:noFill/>
          <a:ln w="9525">
            <a:solidFill>
              <a:schemeClr val="tx1"/>
            </a:solidFill>
            <a:round/>
            <a:headEnd/>
            <a:tailEnd/>
          </a:ln>
        </p:spPr>
        <p:txBody>
          <a:bodyPr wrap="none" anchor="ctr"/>
          <a:lstStyle/>
          <a:p>
            <a:endParaRPr lang="en-US"/>
          </a:p>
        </p:txBody>
      </p:sp>
      <p:sp>
        <p:nvSpPr>
          <p:cNvPr id="35019" name="Line 301"/>
          <p:cNvSpPr>
            <a:spLocks noChangeShapeType="1"/>
          </p:cNvSpPr>
          <p:nvPr/>
        </p:nvSpPr>
        <p:spPr bwMode="auto">
          <a:xfrm flipV="1">
            <a:off x="10058400" y="5257800"/>
            <a:ext cx="228600" cy="228600"/>
          </a:xfrm>
          <a:prstGeom prst="line">
            <a:avLst/>
          </a:prstGeom>
          <a:noFill/>
          <a:ln w="9525">
            <a:solidFill>
              <a:schemeClr val="tx1"/>
            </a:solidFill>
            <a:round/>
            <a:headEnd/>
            <a:tailEnd/>
          </a:ln>
        </p:spPr>
        <p:txBody>
          <a:bodyPr wrap="none" anchor="ctr"/>
          <a:lstStyle/>
          <a:p>
            <a:endParaRPr lang="en-US"/>
          </a:p>
        </p:txBody>
      </p:sp>
      <p:sp>
        <p:nvSpPr>
          <p:cNvPr id="35020" name="Line 302"/>
          <p:cNvSpPr>
            <a:spLocks noChangeShapeType="1"/>
          </p:cNvSpPr>
          <p:nvPr/>
        </p:nvSpPr>
        <p:spPr bwMode="auto">
          <a:xfrm flipV="1">
            <a:off x="10287000" y="5105400"/>
            <a:ext cx="228600" cy="152400"/>
          </a:xfrm>
          <a:prstGeom prst="line">
            <a:avLst/>
          </a:prstGeom>
          <a:noFill/>
          <a:ln w="9525">
            <a:solidFill>
              <a:schemeClr val="tx1"/>
            </a:solidFill>
            <a:round/>
            <a:headEnd/>
            <a:tailEnd/>
          </a:ln>
        </p:spPr>
        <p:txBody>
          <a:bodyPr wrap="none" anchor="ctr"/>
          <a:lstStyle/>
          <a:p>
            <a:endParaRPr lang="en-US"/>
          </a:p>
        </p:txBody>
      </p:sp>
      <p:sp>
        <p:nvSpPr>
          <p:cNvPr id="35021" name="Line 303"/>
          <p:cNvSpPr>
            <a:spLocks noChangeShapeType="1"/>
          </p:cNvSpPr>
          <p:nvPr/>
        </p:nvSpPr>
        <p:spPr bwMode="auto">
          <a:xfrm flipV="1">
            <a:off x="7543800" y="4572000"/>
            <a:ext cx="152400" cy="76200"/>
          </a:xfrm>
          <a:prstGeom prst="line">
            <a:avLst/>
          </a:prstGeom>
          <a:noFill/>
          <a:ln w="9525">
            <a:solidFill>
              <a:schemeClr val="tx1"/>
            </a:solidFill>
            <a:round/>
            <a:headEnd/>
            <a:tailEnd/>
          </a:ln>
        </p:spPr>
        <p:txBody>
          <a:bodyPr wrap="none" anchor="ctr"/>
          <a:lstStyle/>
          <a:p>
            <a:endParaRPr lang="en-US"/>
          </a:p>
        </p:txBody>
      </p:sp>
      <p:sp>
        <p:nvSpPr>
          <p:cNvPr id="35022" name="Line 304"/>
          <p:cNvSpPr>
            <a:spLocks noChangeShapeType="1"/>
          </p:cNvSpPr>
          <p:nvPr/>
        </p:nvSpPr>
        <p:spPr bwMode="auto">
          <a:xfrm flipH="1" flipV="1">
            <a:off x="7696200" y="4572000"/>
            <a:ext cx="76200" cy="152400"/>
          </a:xfrm>
          <a:prstGeom prst="line">
            <a:avLst/>
          </a:prstGeom>
          <a:noFill/>
          <a:ln w="9525">
            <a:solidFill>
              <a:schemeClr val="tx1"/>
            </a:solidFill>
            <a:round/>
            <a:headEnd/>
            <a:tailEnd/>
          </a:ln>
        </p:spPr>
        <p:txBody>
          <a:bodyPr wrap="none" anchor="ctr"/>
          <a:lstStyle/>
          <a:p>
            <a:endParaRPr lang="en-US"/>
          </a:p>
        </p:txBody>
      </p:sp>
      <p:sp>
        <p:nvSpPr>
          <p:cNvPr id="35023" name="Text Box 306"/>
          <p:cNvSpPr txBox="1">
            <a:spLocks noChangeArrowheads="1"/>
          </p:cNvSpPr>
          <p:nvPr/>
        </p:nvSpPr>
        <p:spPr bwMode="auto">
          <a:xfrm>
            <a:off x="8839200" y="1371601"/>
            <a:ext cx="5334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Xining</a:t>
            </a:r>
          </a:p>
        </p:txBody>
      </p:sp>
      <p:sp>
        <p:nvSpPr>
          <p:cNvPr id="35024" name="Line 307"/>
          <p:cNvSpPr>
            <a:spLocks noChangeShapeType="1"/>
          </p:cNvSpPr>
          <p:nvPr/>
        </p:nvSpPr>
        <p:spPr bwMode="auto">
          <a:xfrm>
            <a:off x="9525000" y="1600200"/>
            <a:ext cx="152400" cy="152400"/>
          </a:xfrm>
          <a:prstGeom prst="line">
            <a:avLst/>
          </a:prstGeom>
          <a:noFill/>
          <a:ln w="9525">
            <a:solidFill>
              <a:schemeClr val="tx1"/>
            </a:solidFill>
            <a:round/>
            <a:headEnd/>
            <a:tailEnd/>
          </a:ln>
        </p:spPr>
        <p:txBody>
          <a:bodyPr wrap="none" anchor="ctr"/>
          <a:lstStyle/>
          <a:p>
            <a:endParaRPr lang="en-US"/>
          </a:p>
        </p:txBody>
      </p:sp>
      <p:sp>
        <p:nvSpPr>
          <p:cNvPr id="35025" name="Line 308"/>
          <p:cNvSpPr>
            <a:spLocks noChangeShapeType="1"/>
          </p:cNvSpPr>
          <p:nvPr/>
        </p:nvSpPr>
        <p:spPr bwMode="auto">
          <a:xfrm flipH="1">
            <a:off x="9601200" y="1752600"/>
            <a:ext cx="76200" cy="76200"/>
          </a:xfrm>
          <a:prstGeom prst="line">
            <a:avLst/>
          </a:prstGeom>
          <a:noFill/>
          <a:ln w="9525">
            <a:solidFill>
              <a:schemeClr val="tx1"/>
            </a:solidFill>
            <a:round/>
            <a:headEnd/>
            <a:tailEnd/>
          </a:ln>
        </p:spPr>
        <p:txBody>
          <a:bodyPr wrap="none" anchor="ctr"/>
          <a:lstStyle/>
          <a:p>
            <a:endParaRPr lang="en-US"/>
          </a:p>
        </p:txBody>
      </p:sp>
      <p:sp>
        <p:nvSpPr>
          <p:cNvPr id="35026" name="Line 309"/>
          <p:cNvSpPr>
            <a:spLocks noChangeShapeType="1"/>
          </p:cNvSpPr>
          <p:nvPr/>
        </p:nvSpPr>
        <p:spPr bwMode="auto">
          <a:xfrm>
            <a:off x="8610600" y="3962400"/>
            <a:ext cx="0" cy="152400"/>
          </a:xfrm>
          <a:prstGeom prst="line">
            <a:avLst/>
          </a:prstGeom>
          <a:noFill/>
          <a:ln w="9525">
            <a:solidFill>
              <a:schemeClr val="tx1"/>
            </a:solidFill>
            <a:round/>
            <a:headEnd/>
            <a:tailEnd/>
          </a:ln>
        </p:spPr>
        <p:txBody>
          <a:bodyPr wrap="none" anchor="ctr"/>
          <a:lstStyle/>
          <a:p>
            <a:endParaRPr lang="en-US"/>
          </a:p>
        </p:txBody>
      </p:sp>
      <p:sp>
        <p:nvSpPr>
          <p:cNvPr id="35027" name="Text Box 311"/>
          <p:cNvSpPr txBox="1">
            <a:spLocks noChangeArrowheads="1"/>
          </p:cNvSpPr>
          <p:nvPr/>
        </p:nvSpPr>
        <p:spPr bwMode="auto">
          <a:xfrm>
            <a:off x="6096000" y="4419601"/>
            <a:ext cx="8382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LHASA</a:t>
            </a:r>
          </a:p>
        </p:txBody>
      </p:sp>
      <p:sp>
        <p:nvSpPr>
          <p:cNvPr id="35028" name="Line 314"/>
          <p:cNvSpPr>
            <a:spLocks noChangeShapeType="1"/>
          </p:cNvSpPr>
          <p:nvPr/>
        </p:nvSpPr>
        <p:spPr bwMode="auto">
          <a:xfrm>
            <a:off x="3810000" y="4572000"/>
            <a:ext cx="76200" cy="0"/>
          </a:xfrm>
          <a:prstGeom prst="line">
            <a:avLst/>
          </a:prstGeom>
          <a:noFill/>
          <a:ln w="9525">
            <a:solidFill>
              <a:schemeClr val="tx1"/>
            </a:solidFill>
            <a:round/>
            <a:headEnd/>
            <a:tailEnd/>
          </a:ln>
        </p:spPr>
        <p:txBody>
          <a:bodyPr/>
          <a:lstStyle/>
          <a:p>
            <a:endParaRPr lang="en-US"/>
          </a:p>
        </p:txBody>
      </p:sp>
      <p:sp>
        <p:nvSpPr>
          <p:cNvPr id="35029" name="Line 315"/>
          <p:cNvSpPr>
            <a:spLocks noChangeShapeType="1"/>
          </p:cNvSpPr>
          <p:nvPr/>
        </p:nvSpPr>
        <p:spPr bwMode="auto">
          <a:xfrm>
            <a:off x="3124200" y="4038600"/>
            <a:ext cx="76200" cy="76200"/>
          </a:xfrm>
          <a:prstGeom prst="line">
            <a:avLst/>
          </a:prstGeom>
          <a:noFill/>
          <a:ln w="9525">
            <a:solidFill>
              <a:schemeClr val="tx1"/>
            </a:solidFill>
            <a:round/>
            <a:headEnd/>
            <a:tailEnd/>
          </a:ln>
        </p:spPr>
        <p:txBody>
          <a:bodyPr/>
          <a:lstStyle/>
          <a:p>
            <a:endParaRPr lang="en-US"/>
          </a:p>
        </p:txBody>
      </p:sp>
      <p:sp>
        <p:nvSpPr>
          <p:cNvPr id="35030" name="Line 316"/>
          <p:cNvSpPr>
            <a:spLocks noChangeShapeType="1"/>
          </p:cNvSpPr>
          <p:nvPr/>
        </p:nvSpPr>
        <p:spPr bwMode="auto">
          <a:xfrm>
            <a:off x="3200400" y="4114800"/>
            <a:ext cx="0" cy="76200"/>
          </a:xfrm>
          <a:prstGeom prst="line">
            <a:avLst/>
          </a:prstGeom>
          <a:noFill/>
          <a:ln w="9525">
            <a:solidFill>
              <a:schemeClr val="tx1"/>
            </a:solidFill>
            <a:round/>
            <a:headEnd/>
            <a:tailEnd/>
          </a:ln>
        </p:spPr>
        <p:txBody>
          <a:bodyPr/>
          <a:lstStyle/>
          <a:p>
            <a:endParaRPr lang="en-US"/>
          </a:p>
        </p:txBody>
      </p:sp>
      <p:sp>
        <p:nvSpPr>
          <p:cNvPr id="35031" name="Line 317"/>
          <p:cNvSpPr>
            <a:spLocks noChangeShapeType="1"/>
          </p:cNvSpPr>
          <p:nvPr/>
        </p:nvSpPr>
        <p:spPr bwMode="auto">
          <a:xfrm flipH="1" flipV="1">
            <a:off x="4343400" y="4953000"/>
            <a:ext cx="152400" cy="76200"/>
          </a:xfrm>
          <a:prstGeom prst="line">
            <a:avLst/>
          </a:prstGeom>
          <a:noFill/>
          <a:ln w="9525">
            <a:solidFill>
              <a:schemeClr val="tx1"/>
            </a:solidFill>
            <a:round/>
            <a:headEnd/>
            <a:tailEnd/>
          </a:ln>
        </p:spPr>
        <p:txBody>
          <a:bodyPr/>
          <a:lstStyle/>
          <a:p>
            <a:endParaRPr lang="en-US"/>
          </a:p>
        </p:txBody>
      </p:sp>
      <p:sp>
        <p:nvSpPr>
          <p:cNvPr id="35032" name="Line 318"/>
          <p:cNvSpPr>
            <a:spLocks noChangeShapeType="1"/>
          </p:cNvSpPr>
          <p:nvPr/>
        </p:nvSpPr>
        <p:spPr bwMode="auto">
          <a:xfrm flipV="1">
            <a:off x="4343400" y="4876800"/>
            <a:ext cx="0" cy="76200"/>
          </a:xfrm>
          <a:prstGeom prst="line">
            <a:avLst/>
          </a:prstGeom>
          <a:noFill/>
          <a:ln w="9525">
            <a:solidFill>
              <a:schemeClr val="tx1"/>
            </a:solidFill>
            <a:round/>
            <a:headEnd/>
            <a:tailEnd/>
          </a:ln>
        </p:spPr>
        <p:txBody>
          <a:bodyPr/>
          <a:lstStyle/>
          <a:p>
            <a:endParaRPr lang="en-US"/>
          </a:p>
        </p:txBody>
      </p:sp>
      <p:sp>
        <p:nvSpPr>
          <p:cNvPr id="35033" name="Line 319"/>
          <p:cNvSpPr>
            <a:spLocks noChangeShapeType="1"/>
          </p:cNvSpPr>
          <p:nvPr/>
        </p:nvSpPr>
        <p:spPr bwMode="auto">
          <a:xfrm flipH="1">
            <a:off x="4267200" y="4876800"/>
            <a:ext cx="76200" cy="0"/>
          </a:xfrm>
          <a:prstGeom prst="line">
            <a:avLst/>
          </a:prstGeom>
          <a:noFill/>
          <a:ln w="9525">
            <a:solidFill>
              <a:schemeClr val="tx1"/>
            </a:solidFill>
            <a:round/>
            <a:headEnd/>
            <a:tailEnd/>
          </a:ln>
        </p:spPr>
        <p:txBody>
          <a:bodyPr/>
          <a:lstStyle/>
          <a:p>
            <a:endParaRPr lang="en-US"/>
          </a:p>
        </p:txBody>
      </p:sp>
      <p:sp>
        <p:nvSpPr>
          <p:cNvPr id="35034" name="Line 320"/>
          <p:cNvSpPr>
            <a:spLocks noChangeShapeType="1"/>
          </p:cNvSpPr>
          <p:nvPr/>
        </p:nvSpPr>
        <p:spPr bwMode="auto">
          <a:xfrm flipH="1">
            <a:off x="4191000" y="4876800"/>
            <a:ext cx="76200" cy="0"/>
          </a:xfrm>
          <a:prstGeom prst="line">
            <a:avLst/>
          </a:prstGeom>
          <a:noFill/>
          <a:ln w="9525">
            <a:solidFill>
              <a:schemeClr val="tx1"/>
            </a:solidFill>
            <a:round/>
            <a:headEnd/>
            <a:tailEnd/>
          </a:ln>
        </p:spPr>
        <p:txBody>
          <a:bodyPr/>
          <a:lstStyle/>
          <a:p>
            <a:endParaRPr lang="en-US"/>
          </a:p>
        </p:txBody>
      </p:sp>
      <p:sp>
        <p:nvSpPr>
          <p:cNvPr id="35035" name="Line 321"/>
          <p:cNvSpPr>
            <a:spLocks noChangeShapeType="1"/>
          </p:cNvSpPr>
          <p:nvPr/>
        </p:nvSpPr>
        <p:spPr bwMode="auto">
          <a:xfrm>
            <a:off x="3886200" y="4648200"/>
            <a:ext cx="76200" cy="76200"/>
          </a:xfrm>
          <a:prstGeom prst="line">
            <a:avLst/>
          </a:prstGeom>
          <a:noFill/>
          <a:ln w="9525">
            <a:solidFill>
              <a:schemeClr val="tx1"/>
            </a:solidFill>
            <a:round/>
            <a:headEnd/>
            <a:tailEnd/>
          </a:ln>
        </p:spPr>
        <p:txBody>
          <a:bodyPr/>
          <a:lstStyle/>
          <a:p>
            <a:endParaRPr lang="en-US"/>
          </a:p>
        </p:txBody>
      </p:sp>
      <p:sp>
        <p:nvSpPr>
          <p:cNvPr id="35036" name="Line 322"/>
          <p:cNvSpPr>
            <a:spLocks noChangeShapeType="1"/>
          </p:cNvSpPr>
          <p:nvPr/>
        </p:nvSpPr>
        <p:spPr bwMode="auto">
          <a:xfrm>
            <a:off x="3962400" y="4724400"/>
            <a:ext cx="76200" cy="76200"/>
          </a:xfrm>
          <a:prstGeom prst="line">
            <a:avLst/>
          </a:prstGeom>
          <a:noFill/>
          <a:ln w="9525">
            <a:solidFill>
              <a:schemeClr val="tx1"/>
            </a:solidFill>
            <a:round/>
            <a:headEnd/>
            <a:tailEnd/>
          </a:ln>
        </p:spPr>
        <p:txBody>
          <a:bodyPr/>
          <a:lstStyle/>
          <a:p>
            <a:endParaRPr lang="en-US"/>
          </a:p>
        </p:txBody>
      </p:sp>
      <p:sp>
        <p:nvSpPr>
          <p:cNvPr id="35037" name="Line 323"/>
          <p:cNvSpPr>
            <a:spLocks noChangeShapeType="1"/>
          </p:cNvSpPr>
          <p:nvPr/>
        </p:nvSpPr>
        <p:spPr bwMode="auto">
          <a:xfrm>
            <a:off x="4038600" y="4800600"/>
            <a:ext cx="152400" cy="76200"/>
          </a:xfrm>
          <a:prstGeom prst="line">
            <a:avLst/>
          </a:prstGeom>
          <a:noFill/>
          <a:ln w="9525">
            <a:solidFill>
              <a:schemeClr val="tx1"/>
            </a:solidFill>
            <a:round/>
            <a:headEnd/>
            <a:tailEnd/>
          </a:ln>
        </p:spPr>
        <p:txBody>
          <a:bodyPr/>
          <a:lstStyle/>
          <a:p>
            <a:endParaRPr lang="en-US"/>
          </a:p>
        </p:txBody>
      </p:sp>
      <p:sp>
        <p:nvSpPr>
          <p:cNvPr id="35038" name="Line 324"/>
          <p:cNvSpPr>
            <a:spLocks noChangeShapeType="1"/>
          </p:cNvSpPr>
          <p:nvPr/>
        </p:nvSpPr>
        <p:spPr bwMode="auto">
          <a:xfrm>
            <a:off x="10363200" y="1600200"/>
            <a:ext cx="152400" cy="76200"/>
          </a:xfrm>
          <a:prstGeom prst="line">
            <a:avLst/>
          </a:prstGeom>
          <a:noFill/>
          <a:ln w="9525">
            <a:solidFill>
              <a:schemeClr val="tx1"/>
            </a:solidFill>
            <a:round/>
            <a:headEnd/>
            <a:tailEnd/>
          </a:ln>
        </p:spPr>
        <p:txBody>
          <a:bodyPr/>
          <a:lstStyle/>
          <a:p>
            <a:endParaRPr lang="en-US"/>
          </a:p>
        </p:txBody>
      </p:sp>
      <p:sp>
        <p:nvSpPr>
          <p:cNvPr id="35039" name="Line 325"/>
          <p:cNvSpPr>
            <a:spLocks noChangeShapeType="1"/>
          </p:cNvSpPr>
          <p:nvPr/>
        </p:nvSpPr>
        <p:spPr bwMode="auto">
          <a:xfrm>
            <a:off x="3657600" y="4419600"/>
            <a:ext cx="0" cy="76200"/>
          </a:xfrm>
          <a:prstGeom prst="line">
            <a:avLst/>
          </a:prstGeom>
          <a:noFill/>
          <a:ln w="9525">
            <a:solidFill>
              <a:schemeClr val="tx1"/>
            </a:solidFill>
            <a:round/>
            <a:headEnd/>
            <a:tailEnd/>
          </a:ln>
        </p:spPr>
        <p:txBody>
          <a:bodyPr/>
          <a:lstStyle/>
          <a:p>
            <a:endParaRPr lang="en-US"/>
          </a:p>
        </p:txBody>
      </p:sp>
      <p:sp>
        <p:nvSpPr>
          <p:cNvPr id="35040" name="Text Box 326"/>
          <p:cNvSpPr txBox="1">
            <a:spLocks noChangeArrowheads="1"/>
          </p:cNvSpPr>
          <p:nvPr/>
        </p:nvSpPr>
        <p:spPr bwMode="auto">
          <a:xfrm>
            <a:off x="3581400" y="2811463"/>
            <a:ext cx="1752600" cy="457200"/>
          </a:xfrm>
          <a:prstGeom prst="rect">
            <a:avLst/>
          </a:prstGeom>
          <a:noFill/>
          <a:ln w="9525">
            <a:noFill/>
            <a:miter lim="800000"/>
            <a:headEnd/>
            <a:tailEnd/>
          </a:ln>
        </p:spPr>
        <p:txBody>
          <a:bodyPr>
            <a:spAutoFit/>
          </a:bodyPr>
          <a:lstStyle/>
          <a:p>
            <a:pPr>
              <a:spcBef>
                <a:spcPct val="50000"/>
              </a:spcBef>
            </a:pPr>
            <a:r>
              <a:rPr lang="en-US" sz="1200" i="1">
                <a:latin typeface="Calibri" pitchFamily="34" charset="0"/>
              </a:rPr>
              <a:t>          </a:t>
            </a:r>
            <a:r>
              <a:rPr lang="en-US" sz="1200" b="1" i="1" u="sng">
                <a:latin typeface="Calibri" pitchFamily="34" charset="0"/>
              </a:rPr>
              <a:t>Tibetan  Autonomous Region</a:t>
            </a:r>
          </a:p>
        </p:txBody>
      </p:sp>
      <p:sp>
        <p:nvSpPr>
          <p:cNvPr id="35041" name="Text Box 327"/>
          <p:cNvSpPr txBox="1">
            <a:spLocks noChangeArrowheads="1"/>
          </p:cNvSpPr>
          <p:nvPr/>
        </p:nvSpPr>
        <p:spPr bwMode="auto">
          <a:xfrm>
            <a:off x="6858000" y="1668463"/>
            <a:ext cx="1143000" cy="457200"/>
          </a:xfrm>
          <a:prstGeom prst="rect">
            <a:avLst/>
          </a:prstGeom>
          <a:noFill/>
          <a:ln w="9525">
            <a:noFill/>
            <a:miter lim="800000"/>
            <a:headEnd/>
            <a:tailEnd/>
          </a:ln>
        </p:spPr>
        <p:txBody>
          <a:bodyPr>
            <a:spAutoFit/>
          </a:bodyPr>
          <a:lstStyle/>
          <a:p>
            <a:pPr>
              <a:spcBef>
                <a:spcPct val="50000"/>
              </a:spcBef>
            </a:pPr>
            <a:r>
              <a:rPr lang="en-US" sz="1200" b="1" i="1" u="sng">
                <a:latin typeface="Calibri" pitchFamily="34" charset="0"/>
              </a:rPr>
              <a:t>Qinghai    Province</a:t>
            </a:r>
          </a:p>
        </p:txBody>
      </p:sp>
      <p:sp>
        <p:nvSpPr>
          <p:cNvPr id="35042" name="Text Box 329"/>
          <p:cNvSpPr txBox="1">
            <a:spLocks noChangeArrowheads="1"/>
          </p:cNvSpPr>
          <p:nvPr/>
        </p:nvSpPr>
        <p:spPr bwMode="auto">
          <a:xfrm>
            <a:off x="9601200" y="4487863"/>
            <a:ext cx="838200" cy="457200"/>
          </a:xfrm>
          <a:prstGeom prst="rect">
            <a:avLst/>
          </a:prstGeom>
          <a:noFill/>
          <a:ln w="9525">
            <a:noFill/>
            <a:miter lim="800000"/>
            <a:headEnd/>
            <a:tailEnd/>
          </a:ln>
        </p:spPr>
        <p:txBody>
          <a:bodyPr>
            <a:spAutoFit/>
          </a:bodyPr>
          <a:lstStyle/>
          <a:p>
            <a:pPr>
              <a:spcBef>
                <a:spcPct val="50000"/>
              </a:spcBef>
            </a:pPr>
            <a:r>
              <a:rPr lang="en-US" sz="1200" b="1" i="1" u="sng">
                <a:latin typeface="Calibri" pitchFamily="34" charset="0"/>
              </a:rPr>
              <a:t>Sichuan Province</a:t>
            </a:r>
          </a:p>
        </p:txBody>
      </p:sp>
      <p:sp>
        <p:nvSpPr>
          <p:cNvPr id="35043" name="Line 331"/>
          <p:cNvSpPr>
            <a:spLocks noChangeShapeType="1"/>
          </p:cNvSpPr>
          <p:nvPr/>
        </p:nvSpPr>
        <p:spPr bwMode="auto">
          <a:xfrm flipH="1" flipV="1">
            <a:off x="2514600" y="2057400"/>
            <a:ext cx="381000" cy="152400"/>
          </a:xfrm>
          <a:prstGeom prst="line">
            <a:avLst/>
          </a:prstGeom>
          <a:noFill/>
          <a:ln w="9525">
            <a:solidFill>
              <a:schemeClr val="tx1"/>
            </a:solidFill>
            <a:round/>
            <a:headEnd/>
            <a:tailEnd/>
          </a:ln>
        </p:spPr>
        <p:txBody>
          <a:bodyPr/>
          <a:lstStyle/>
          <a:p>
            <a:endParaRPr lang="en-US"/>
          </a:p>
        </p:txBody>
      </p:sp>
      <p:sp>
        <p:nvSpPr>
          <p:cNvPr id="35044" name="Line 332"/>
          <p:cNvSpPr>
            <a:spLocks noChangeShapeType="1"/>
          </p:cNvSpPr>
          <p:nvPr/>
        </p:nvSpPr>
        <p:spPr bwMode="auto">
          <a:xfrm flipH="1">
            <a:off x="2133600" y="2057400"/>
            <a:ext cx="381000" cy="0"/>
          </a:xfrm>
          <a:prstGeom prst="line">
            <a:avLst/>
          </a:prstGeom>
          <a:noFill/>
          <a:ln w="9525">
            <a:solidFill>
              <a:schemeClr val="tx1"/>
            </a:solidFill>
            <a:round/>
            <a:headEnd/>
            <a:tailEnd/>
          </a:ln>
        </p:spPr>
        <p:txBody>
          <a:bodyPr/>
          <a:lstStyle/>
          <a:p>
            <a:endParaRPr lang="en-US"/>
          </a:p>
        </p:txBody>
      </p:sp>
      <p:sp>
        <p:nvSpPr>
          <p:cNvPr id="35045" name="Line 333"/>
          <p:cNvSpPr>
            <a:spLocks noChangeShapeType="1"/>
          </p:cNvSpPr>
          <p:nvPr/>
        </p:nvSpPr>
        <p:spPr bwMode="auto">
          <a:xfrm flipH="1">
            <a:off x="1828800" y="2057400"/>
            <a:ext cx="304800" cy="76200"/>
          </a:xfrm>
          <a:prstGeom prst="line">
            <a:avLst/>
          </a:prstGeom>
          <a:noFill/>
          <a:ln w="9525">
            <a:solidFill>
              <a:schemeClr val="tx1"/>
            </a:solidFill>
            <a:round/>
            <a:headEnd/>
            <a:tailEnd/>
          </a:ln>
        </p:spPr>
        <p:txBody>
          <a:bodyPr/>
          <a:lstStyle/>
          <a:p>
            <a:endParaRPr lang="en-US"/>
          </a:p>
        </p:txBody>
      </p:sp>
      <p:sp>
        <p:nvSpPr>
          <p:cNvPr id="35046" name="Line 334"/>
          <p:cNvSpPr>
            <a:spLocks noChangeShapeType="1"/>
          </p:cNvSpPr>
          <p:nvPr/>
        </p:nvSpPr>
        <p:spPr bwMode="auto">
          <a:xfrm flipH="1">
            <a:off x="2895600" y="4114800"/>
            <a:ext cx="76200" cy="76200"/>
          </a:xfrm>
          <a:prstGeom prst="line">
            <a:avLst/>
          </a:prstGeom>
          <a:noFill/>
          <a:ln w="9525">
            <a:solidFill>
              <a:schemeClr val="tx1"/>
            </a:solidFill>
            <a:round/>
            <a:headEnd/>
            <a:tailEnd/>
          </a:ln>
        </p:spPr>
        <p:txBody>
          <a:bodyPr/>
          <a:lstStyle/>
          <a:p>
            <a:endParaRPr lang="en-US"/>
          </a:p>
        </p:txBody>
      </p:sp>
      <p:sp>
        <p:nvSpPr>
          <p:cNvPr id="35047" name="Text Box 335"/>
          <p:cNvSpPr txBox="1">
            <a:spLocks noChangeArrowheads="1"/>
          </p:cNvSpPr>
          <p:nvPr/>
        </p:nvSpPr>
        <p:spPr bwMode="auto">
          <a:xfrm>
            <a:off x="4114800" y="1295400"/>
            <a:ext cx="838200" cy="274638"/>
          </a:xfrm>
          <a:prstGeom prst="rect">
            <a:avLst/>
          </a:prstGeom>
          <a:noFill/>
          <a:ln w="9525">
            <a:noFill/>
            <a:miter lim="800000"/>
            <a:headEnd/>
            <a:tailEnd/>
          </a:ln>
        </p:spPr>
        <p:txBody>
          <a:bodyPr>
            <a:spAutoFit/>
          </a:bodyPr>
          <a:lstStyle/>
          <a:p>
            <a:pPr>
              <a:spcBef>
                <a:spcPct val="50000"/>
              </a:spcBef>
            </a:pPr>
            <a:r>
              <a:rPr lang="en-US" sz="1200" b="1" i="1" u="sng">
                <a:latin typeface="Calibri" pitchFamily="34" charset="0"/>
              </a:rPr>
              <a:t>Xinjiang</a:t>
            </a:r>
          </a:p>
        </p:txBody>
      </p:sp>
      <p:pic>
        <p:nvPicPr>
          <p:cNvPr id="35048" name="Picture 336" descr="LocationmapChina"/>
          <p:cNvPicPr>
            <a:picLocks noChangeAspect="1" noChangeArrowheads="1"/>
          </p:cNvPicPr>
          <p:nvPr/>
        </p:nvPicPr>
        <p:blipFill>
          <a:blip r:embed="rId3" cstate="print"/>
          <a:srcRect/>
          <a:stretch>
            <a:fillRect/>
          </a:stretch>
        </p:blipFill>
        <p:spPr bwMode="auto">
          <a:xfrm>
            <a:off x="2057400" y="4519613"/>
            <a:ext cx="1905000" cy="1327150"/>
          </a:xfrm>
          <a:prstGeom prst="rect">
            <a:avLst/>
          </a:prstGeom>
          <a:noFill/>
          <a:ln w="9525">
            <a:noFill/>
            <a:miter lim="800000"/>
            <a:headEnd/>
            <a:tailEnd/>
          </a:ln>
        </p:spPr>
      </p:pic>
      <p:sp>
        <p:nvSpPr>
          <p:cNvPr id="35049" name="Text Box 114"/>
          <p:cNvSpPr txBox="1">
            <a:spLocks noChangeArrowheads="1"/>
          </p:cNvSpPr>
          <p:nvPr/>
        </p:nvSpPr>
        <p:spPr bwMode="auto">
          <a:xfrm>
            <a:off x="9296400" y="3733800"/>
            <a:ext cx="533400" cy="261938"/>
          </a:xfrm>
          <a:prstGeom prst="rect">
            <a:avLst/>
          </a:prstGeom>
          <a:noFill/>
          <a:ln w="9525">
            <a:noFill/>
            <a:miter lim="800000"/>
            <a:headEnd/>
            <a:tailEnd/>
          </a:ln>
        </p:spPr>
        <p:txBody>
          <a:bodyPr>
            <a:spAutoFit/>
          </a:bodyPr>
          <a:lstStyle/>
          <a:p>
            <a:pPr>
              <a:spcBef>
                <a:spcPct val="50000"/>
              </a:spcBef>
            </a:pPr>
            <a:r>
              <a:rPr lang="en-US" sz="1100" b="1">
                <a:latin typeface="Calibri" pitchFamily="34" charset="0"/>
              </a:rPr>
              <a:t>Tawu</a:t>
            </a:r>
            <a:endParaRPr lang="en-US" sz="800" b="1">
              <a:latin typeface="Calibri" pitchFamily="34" charset="0"/>
            </a:endParaRPr>
          </a:p>
        </p:txBody>
      </p:sp>
      <p:sp>
        <p:nvSpPr>
          <p:cNvPr id="35050" name="Text Box 113"/>
          <p:cNvSpPr txBox="1">
            <a:spLocks noChangeArrowheads="1"/>
          </p:cNvSpPr>
          <p:nvPr/>
        </p:nvSpPr>
        <p:spPr bwMode="auto">
          <a:xfrm>
            <a:off x="8480426" y="2117726"/>
            <a:ext cx="282575"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5051" name="Text Box 68"/>
          <p:cNvSpPr txBox="1">
            <a:spLocks noChangeArrowheads="1"/>
          </p:cNvSpPr>
          <p:nvPr/>
        </p:nvSpPr>
        <p:spPr bwMode="auto">
          <a:xfrm>
            <a:off x="8153400" y="2514601"/>
            <a:ext cx="533400" cy="246063"/>
          </a:xfrm>
          <a:prstGeom prst="rect">
            <a:avLst/>
          </a:prstGeom>
          <a:noFill/>
          <a:ln w="9525">
            <a:noFill/>
            <a:miter lim="800000"/>
            <a:headEnd/>
            <a:tailEnd/>
          </a:ln>
        </p:spPr>
        <p:txBody>
          <a:bodyPr>
            <a:spAutoFit/>
          </a:bodyPr>
          <a:lstStyle/>
          <a:p>
            <a:pPr>
              <a:spcBef>
                <a:spcPct val="50000"/>
              </a:spcBef>
            </a:pPr>
            <a:r>
              <a:rPr lang="en-US" sz="1000" b="1">
                <a:latin typeface="Calibri" pitchFamily="34" charset="0"/>
              </a:rPr>
              <a:t>Darlag</a:t>
            </a:r>
          </a:p>
        </p:txBody>
      </p:sp>
      <p:sp>
        <p:nvSpPr>
          <p:cNvPr id="35052" name="Line 214"/>
          <p:cNvSpPr>
            <a:spLocks noChangeShapeType="1"/>
          </p:cNvSpPr>
          <p:nvPr/>
        </p:nvSpPr>
        <p:spPr bwMode="auto">
          <a:xfrm flipH="1">
            <a:off x="8077200" y="2971800"/>
            <a:ext cx="76200" cy="152400"/>
          </a:xfrm>
          <a:prstGeom prst="line">
            <a:avLst/>
          </a:prstGeom>
          <a:noFill/>
          <a:ln w="9525">
            <a:solidFill>
              <a:schemeClr val="tx1"/>
            </a:solidFill>
            <a:round/>
            <a:headEnd/>
            <a:tailEnd/>
          </a:ln>
        </p:spPr>
        <p:txBody>
          <a:bodyPr wrap="none" anchor="ctr"/>
          <a:lstStyle/>
          <a:p>
            <a:endParaRPr lang="en-US"/>
          </a:p>
        </p:txBody>
      </p:sp>
      <p:sp>
        <p:nvSpPr>
          <p:cNvPr id="35053" name="Line 226"/>
          <p:cNvSpPr>
            <a:spLocks noChangeShapeType="1"/>
          </p:cNvSpPr>
          <p:nvPr/>
        </p:nvSpPr>
        <p:spPr bwMode="auto">
          <a:xfrm flipH="1" flipV="1">
            <a:off x="8991600" y="3200400"/>
            <a:ext cx="76200" cy="76200"/>
          </a:xfrm>
          <a:prstGeom prst="line">
            <a:avLst/>
          </a:prstGeom>
          <a:noFill/>
          <a:ln w="9525">
            <a:solidFill>
              <a:schemeClr val="tx1"/>
            </a:solidFill>
            <a:round/>
            <a:headEnd/>
            <a:tailEnd/>
          </a:ln>
        </p:spPr>
        <p:txBody>
          <a:bodyPr wrap="none" anchor="ctr"/>
          <a:lstStyle/>
          <a:p>
            <a:endParaRPr lang="en-US"/>
          </a:p>
        </p:txBody>
      </p:sp>
      <p:sp>
        <p:nvSpPr>
          <p:cNvPr id="35054" name="Line 254"/>
          <p:cNvSpPr>
            <a:spLocks noChangeShapeType="1"/>
          </p:cNvSpPr>
          <p:nvPr/>
        </p:nvSpPr>
        <p:spPr bwMode="auto">
          <a:xfrm flipV="1">
            <a:off x="9829800" y="2590800"/>
            <a:ext cx="0" cy="76200"/>
          </a:xfrm>
          <a:prstGeom prst="line">
            <a:avLst/>
          </a:prstGeom>
          <a:noFill/>
          <a:ln w="9525">
            <a:solidFill>
              <a:schemeClr val="tx1"/>
            </a:solidFill>
            <a:round/>
            <a:headEnd/>
            <a:tailEnd/>
          </a:ln>
        </p:spPr>
        <p:txBody>
          <a:bodyPr wrap="none" anchor="ctr"/>
          <a:lstStyle/>
          <a:p>
            <a:endParaRPr lang="en-US"/>
          </a:p>
        </p:txBody>
      </p:sp>
      <p:sp>
        <p:nvSpPr>
          <p:cNvPr id="248" name="Oval 247"/>
          <p:cNvSpPr/>
          <p:nvPr/>
        </p:nvSpPr>
        <p:spPr>
          <a:xfrm>
            <a:off x="9372600" y="2895600"/>
            <a:ext cx="4572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9" name="Oval 248"/>
          <p:cNvSpPr/>
          <p:nvPr/>
        </p:nvSpPr>
        <p:spPr>
          <a:xfrm flipV="1">
            <a:off x="9220200" y="3505200"/>
            <a:ext cx="228600" cy="2286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057" name="Text Box 41"/>
          <p:cNvSpPr txBox="1">
            <a:spLocks noChangeArrowheads="1"/>
          </p:cNvSpPr>
          <p:nvPr/>
        </p:nvSpPr>
        <p:spPr bwMode="auto">
          <a:xfrm>
            <a:off x="9067800" y="3138489"/>
            <a:ext cx="1600200" cy="261937"/>
          </a:xfrm>
          <a:prstGeom prst="rect">
            <a:avLst/>
          </a:prstGeom>
          <a:noFill/>
          <a:ln w="9525">
            <a:noFill/>
            <a:miter lim="800000"/>
            <a:headEnd/>
            <a:tailEnd/>
          </a:ln>
        </p:spPr>
        <p:txBody>
          <a:bodyPr>
            <a:spAutoFit/>
          </a:bodyPr>
          <a:lstStyle/>
          <a:p>
            <a:pPr>
              <a:spcBef>
                <a:spcPct val="50000"/>
              </a:spcBef>
            </a:pPr>
            <a:r>
              <a:rPr lang="en-US" sz="1100" b="1" dirty="0">
                <a:latin typeface="Calibri" pitchFamily="34" charset="0"/>
              </a:rPr>
              <a:t>      </a:t>
            </a:r>
            <a:r>
              <a:rPr lang="en-US" sz="1100" b="1" u="sng" dirty="0" err="1">
                <a:latin typeface="Calibri" pitchFamily="34" charset="0"/>
              </a:rPr>
              <a:t>Ngaba</a:t>
            </a:r>
            <a:r>
              <a:rPr lang="en-US" sz="1100" b="1" dirty="0">
                <a:latin typeface="Calibri" pitchFamily="34" charset="0"/>
              </a:rPr>
              <a:t> (Aba)</a:t>
            </a:r>
          </a:p>
        </p:txBody>
      </p:sp>
      <p:sp>
        <p:nvSpPr>
          <p:cNvPr id="35058" name="TextBox 243"/>
          <p:cNvSpPr txBox="1">
            <a:spLocks noChangeArrowheads="1"/>
          </p:cNvSpPr>
          <p:nvPr/>
        </p:nvSpPr>
        <p:spPr bwMode="auto">
          <a:xfrm>
            <a:off x="9372600" y="2822647"/>
            <a:ext cx="457200" cy="369888"/>
          </a:xfrm>
          <a:prstGeom prst="rect">
            <a:avLst/>
          </a:prstGeom>
          <a:noFill/>
          <a:ln w="9525">
            <a:noFill/>
            <a:miter lim="800000"/>
            <a:headEnd/>
            <a:tailEnd/>
          </a:ln>
        </p:spPr>
        <p:txBody>
          <a:bodyPr>
            <a:spAutoFit/>
          </a:bodyPr>
          <a:lstStyle/>
          <a:p>
            <a:r>
              <a:rPr lang="en-US" dirty="0"/>
              <a:t>51</a:t>
            </a:r>
          </a:p>
        </p:txBody>
      </p:sp>
      <p:sp>
        <p:nvSpPr>
          <p:cNvPr id="35059" name="Text Box 89"/>
          <p:cNvSpPr txBox="1">
            <a:spLocks noChangeArrowheads="1"/>
          </p:cNvSpPr>
          <p:nvPr/>
        </p:nvSpPr>
        <p:spPr bwMode="auto">
          <a:xfrm>
            <a:off x="8229600" y="3336926"/>
            <a:ext cx="3810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5060" name="Text Box 89"/>
          <p:cNvSpPr txBox="1">
            <a:spLocks noChangeArrowheads="1"/>
          </p:cNvSpPr>
          <p:nvPr/>
        </p:nvSpPr>
        <p:spPr bwMode="auto">
          <a:xfrm>
            <a:off x="8001000" y="762001"/>
            <a:ext cx="3810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5062" name="Text Box 89"/>
          <p:cNvSpPr txBox="1">
            <a:spLocks noChangeArrowheads="1"/>
          </p:cNvSpPr>
          <p:nvPr/>
        </p:nvSpPr>
        <p:spPr bwMode="auto">
          <a:xfrm>
            <a:off x="5818496" y="3032126"/>
            <a:ext cx="381000" cy="854075"/>
          </a:xfrm>
          <a:prstGeom prst="rect">
            <a:avLst/>
          </a:prstGeom>
          <a:noFill/>
          <a:ln w="9525">
            <a:noFill/>
            <a:miter lim="800000"/>
            <a:headEnd/>
            <a:tailEnd/>
          </a:ln>
        </p:spPr>
        <p:txBody>
          <a:bodyPr>
            <a:spAutoFit/>
          </a:bodyPr>
          <a:lstStyle/>
          <a:p>
            <a:pPr>
              <a:spcBef>
                <a:spcPct val="50000"/>
              </a:spcBef>
            </a:pPr>
            <a:r>
              <a:rPr lang="en-US" sz="5000" b="1" dirty="0">
                <a:solidFill>
                  <a:srgbClr val="FF0000"/>
                </a:solidFill>
                <a:latin typeface="Calibri" pitchFamily="34" charset="0"/>
              </a:rPr>
              <a:t>.</a:t>
            </a:r>
          </a:p>
        </p:txBody>
      </p:sp>
      <p:sp>
        <p:nvSpPr>
          <p:cNvPr id="35063" name="Text Box 89"/>
          <p:cNvSpPr txBox="1">
            <a:spLocks noChangeArrowheads="1"/>
          </p:cNvSpPr>
          <p:nvPr/>
        </p:nvSpPr>
        <p:spPr bwMode="auto">
          <a:xfrm>
            <a:off x="9525000" y="2209801"/>
            <a:ext cx="381000" cy="854075"/>
          </a:xfrm>
          <a:prstGeom prst="rect">
            <a:avLst/>
          </a:prstGeom>
          <a:noFill/>
          <a:ln w="9525">
            <a:noFill/>
            <a:miter lim="800000"/>
            <a:headEnd/>
            <a:tailEnd/>
          </a:ln>
        </p:spPr>
        <p:txBody>
          <a:bodyPr>
            <a:spAutoFit/>
          </a:bodyPr>
          <a:lstStyle/>
          <a:p>
            <a:pPr>
              <a:spcBef>
                <a:spcPct val="50000"/>
              </a:spcBef>
            </a:pPr>
            <a:r>
              <a:rPr lang="en-US" sz="5000" b="1" dirty="0">
                <a:solidFill>
                  <a:srgbClr val="FF0000"/>
                </a:solidFill>
                <a:latin typeface="Calibri" pitchFamily="34" charset="0"/>
              </a:rPr>
              <a:t>.</a:t>
            </a:r>
          </a:p>
        </p:txBody>
      </p:sp>
      <p:sp>
        <p:nvSpPr>
          <p:cNvPr id="35064" name="Text Box 5"/>
          <p:cNvSpPr txBox="1">
            <a:spLocks noChangeArrowheads="1"/>
          </p:cNvSpPr>
          <p:nvPr/>
        </p:nvSpPr>
        <p:spPr bwMode="auto">
          <a:xfrm>
            <a:off x="7315200" y="1338264"/>
            <a:ext cx="1447800" cy="261937"/>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r>
              <a:rPr lang="en-US" sz="800" b="1">
                <a:latin typeface="Calibri" pitchFamily="34" charset="0"/>
              </a:rPr>
              <a:t>                    </a:t>
            </a:r>
            <a:r>
              <a:rPr lang="en-US" sz="1100" b="1">
                <a:latin typeface="Calibri" pitchFamily="34" charset="0"/>
              </a:rPr>
              <a:t>Sengge</a:t>
            </a:r>
            <a:endParaRPr lang="en-US" sz="800" b="1">
              <a:latin typeface="Calibri" pitchFamily="34" charset="0"/>
            </a:endParaRPr>
          </a:p>
        </p:txBody>
      </p:sp>
      <p:sp>
        <p:nvSpPr>
          <p:cNvPr id="35067" name="Text Box 5"/>
          <p:cNvSpPr txBox="1">
            <a:spLocks noChangeArrowheads="1"/>
          </p:cNvSpPr>
          <p:nvPr/>
        </p:nvSpPr>
        <p:spPr bwMode="auto">
          <a:xfrm>
            <a:off x="6781800" y="2862264"/>
            <a:ext cx="1447800" cy="261937"/>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r>
              <a:rPr lang="en-US" sz="800" b="1">
                <a:latin typeface="Calibri" pitchFamily="34" charset="0"/>
              </a:rPr>
              <a:t>                    </a:t>
            </a:r>
            <a:r>
              <a:rPr lang="en-US" sz="1100" b="1">
                <a:latin typeface="Calibri" pitchFamily="34" charset="0"/>
              </a:rPr>
              <a:t>Thrindu</a:t>
            </a:r>
            <a:endParaRPr lang="en-US" sz="800" b="1">
              <a:latin typeface="Calibri" pitchFamily="34" charset="0"/>
            </a:endParaRPr>
          </a:p>
        </p:txBody>
      </p:sp>
      <p:sp>
        <p:nvSpPr>
          <p:cNvPr id="35069" name="Text Box 5"/>
          <p:cNvSpPr txBox="1">
            <a:spLocks noChangeArrowheads="1"/>
          </p:cNvSpPr>
          <p:nvPr/>
        </p:nvSpPr>
        <p:spPr bwMode="auto">
          <a:xfrm>
            <a:off x="8305800" y="3048001"/>
            <a:ext cx="990600" cy="569913"/>
          </a:xfrm>
          <a:prstGeom prst="rect">
            <a:avLst/>
          </a:prstGeom>
          <a:noFill/>
          <a:ln w="9525">
            <a:noFill/>
            <a:miter lim="800000"/>
            <a:headEnd/>
            <a:tailEnd/>
          </a:ln>
        </p:spPr>
        <p:txBody>
          <a:bodyPr>
            <a:spAutoFit/>
          </a:bodyPr>
          <a:lstStyle/>
          <a:p>
            <a:pPr>
              <a:spcBef>
                <a:spcPct val="50000"/>
              </a:spcBef>
            </a:pPr>
            <a:r>
              <a:rPr lang="en-US" sz="800" b="1" dirty="0">
                <a:latin typeface="Times New Roman" pitchFamily="18" charset="0"/>
              </a:rPr>
              <a:t>            </a:t>
            </a:r>
            <a:r>
              <a:rPr lang="en-US" sz="800" b="1" dirty="0">
                <a:latin typeface="Calibri" pitchFamily="34" charset="0"/>
              </a:rPr>
              <a:t>                    </a:t>
            </a:r>
            <a:r>
              <a:rPr lang="en-US" sz="1100" b="1" dirty="0" err="1">
                <a:latin typeface="Calibri" pitchFamily="34" charset="0"/>
              </a:rPr>
              <a:t>Dzamthang</a:t>
            </a:r>
            <a:endParaRPr lang="en-US" sz="1100" b="1" dirty="0">
              <a:latin typeface="Calibri" pitchFamily="34" charset="0"/>
            </a:endParaRPr>
          </a:p>
          <a:p>
            <a:pPr>
              <a:spcBef>
                <a:spcPct val="50000"/>
              </a:spcBef>
            </a:pPr>
            <a:endParaRPr lang="en-US" sz="800" b="1" dirty="0">
              <a:latin typeface="Calibri" pitchFamily="34" charset="0"/>
            </a:endParaRPr>
          </a:p>
        </p:txBody>
      </p:sp>
      <p:sp>
        <p:nvSpPr>
          <p:cNvPr id="35070" name="Text Box 328"/>
          <p:cNvSpPr txBox="1">
            <a:spLocks noChangeArrowheads="1"/>
          </p:cNvSpPr>
          <p:nvPr/>
        </p:nvSpPr>
        <p:spPr bwMode="auto">
          <a:xfrm>
            <a:off x="9753600" y="1524001"/>
            <a:ext cx="1066800" cy="461963"/>
          </a:xfrm>
          <a:prstGeom prst="rect">
            <a:avLst/>
          </a:prstGeom>
          <a:noFill/>
          <a:ln w="9525">
            <a:noFill/>
            <a:miter lim="800000"/>
            <a:headEnd/>
            <a:tailEnd/>
          </a:ln>
        </p:spPr>
        <p:txBody>
          <a:bodyPr>
            <a:spAutoFit/>
          </a:bodyPr>
          <a:lstStyle/>
          <a:p>
            <a:pPr>
              <a:spcBef>
                <a:spcPct val="50000"/>
              </a:spcBef>
            </a:pPr>
            <a:r>
              <a:rPr lang="en-US" sz="1200" b="1" i="1">
                <a:latin typeface="Calibri" pitchFamily="34" charset="0"/>
              </a:rPr>
              <a:t>   </a:t>
            </a:r>
            <a:r>
              <a:rPr lang="en-US" sz="1200" b="1" i="1" u="sng">
                <a:latin typeface="Calibri" pitchFamily="34" charset="0"/>
              </a:rPr>
              <a:t>Gansu province</a:t>
            </a:r>
          </a:p>
        </p:txBody>
      </p:sp>
      <p:sp>
        <p:nvSpPr>
          <p:cNvPr id="259" name="Oval 258"/>
          <p:cNvSpPr/>
          <p:nvPr/>
        </p:nvSpPr>
        <p:spPr>
          <a:xfrm flipV="1">
            <a:off x="9067800" y="1658936"/>
            <a:ext cx="228600" cy="32226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073" name="TextBox 244"/>
          <p:cNvSpPr txBox="1">
            <a:spLocks noChangeArrowheads="1"/>
          </p:cNvSpPr>
          <p:nvPr/>
        </p:nvSpPr>
        <p:spPr bwMode="auto">
          <a:xfrm>
            <a:off x="8991600" y="1676401"/>
            <a:ext cx="609600" cy="307777"/>
          </a:xfrm>
          <a:prstGeom prst="rect">
            <a:avLst/>
          </a:prstGeom>
          <a:noFill/>
          <a:ln w="9525">
            <a:noFill/>
            <a:miter lim="800000"/>
            <a:headEnd/>
            <a:tailEnd/>
          </a:ln>
        </p:spPr>
        <p:txBody>
          <a:bodyPr wrap="square">
            <a:spAutoFit/>
          </a:bodyPr>
          <a:lstStyle/>
          <a:p>
            <a:r>
              <a:rPr lang="en-US" sz="1400" dirty="0"/>
              <a:t>18</a:t>
            </a:r>
            <a:endParaRPr lang="en-US" sz="2800" dirty="0"/>
          </a:p>
        </p:txBody>
      </p:sp>
      <p:sp>
        <p:nvSpPr>
          <p:cNvPr id="258" name="TextBox 257"/>
          <p:cNvSpPr txBox="1"/>
          <p:nvPr/>
        </p:nvSpPr>
        <p:spPr>
          <a:xfrm>
            <a:off x="8343900" y="3962400"/>
            <a:ext cx="723900" cy="338554"/>
          </a:xfrm>
          <a:prstGeom prst="rect">
            <a:avLst/>
          </a:prstGeom>
          <a:noFill/>
        </p:spPr>
        <p:txBody>
          <a:bodyPr wrap="square" rtlCol="0">
            <a:spAutoFit/>
          </a:bodyPr>
          <a:lstStyle/>
          <a:p>
            <a:r>
              <a:rPr lang="en-US" sz="1600" dirty="0"/>
              <a:t>Kham</a:t>
            </a:r>
            <a:endParaRPr lang="en-US" dirty="0"/>
          </a:p>
        </p:txBody>
      </p:sp>
      <p:sp>
        <p:nvSpPr>
          <p:cNvPr id="260" name="TextBox 259"/>
          <p:cNvSpPr txBox="1"/>
          <p:nvPr/>
        </p:nvSpPr>
        <p:spPr>
          <a:xfrm>
            <a:off x="7543800" y="2404646"/>
            <a:ext cx="723900" cy="338554"/>
          </a:xfrm>
          <a:prstGeom prst="rect">
            <a:avLst/>
          </a:prstGeom>
          <a:noFill/>
        </p:spPr>
        <p:txBody>
          <a:bodyPr wrap="square" rtlCol="0">
            <a:spAutoFit/>
          </a:bodyPr>
          <a:lstStyle/>
          <a:p>
            <a:r>
              <a:rPr lang="en-US" sz="1600" dirty="0" err="1"/>
              <a:t>Amdo</a:t>
            </a:r>
            <a:endParaRPr lang="en-US" dirty="0"/>
          </a:p>
        </p:txBody>
      </p:sp>
      <p:sp>
        <p:nvSpPr>
          <p:cNvPr id="261" name="TextBox 260"/>
          <p:cNvSpPr txBox="1"/>
          <p:nvPr/>
        </p:nvSpPr>
        <p:spPr>
          <a:xfrm>
            <a:off x="5029200" y="3623846"/>
            <a:ext cx="838200" cy="338554"/>
          </a:xfrm>
          <a:prstGeom prst="rect">
            <a:avLst/>
          </a:prstGeom>
          <a:noFill/>
        </p:spPr>
        <p:txBody>
          <a:bodyPr wrap="square" rtlCol="0">
            <a:spAutoFit/>
          </a:bodyPr>
          <a:lstStyle/>
          <a:p>
            <a:r>
              <a:rPr lang="en-US" sz="1600" dirty="0"/>
              <a:t>U-</a:t>
            </a:r>
            <a:r>
              <a:rPr lang="en-US" sz="1600" dirty="0" err="1"/>
              <a:t>tsang</a:t>
            </a:r>
            <a:endParaRPr lang="en-US" dirty="0"/>
          </a:p>
        </p:txBody>
      </p:sp>
      <p:sp>
        <p:nvSpPr>
          <p:cNvPr id="270" name="Text Box 89"/>
          <p:cNvSpPr txBox="1">
            <a:spLocks noChangeArrowheads="1"/>
          </p:cNvSpPr>
          <p:nvPr/>
        </p:nvSpPr>
        <p:spPr bwMode="auto">
          <a:xfrm>
            <a:off x="7848600" y="2667001"/>
            <a:ext cx="381000" cy="854075"/>
          </a:xfrm>
          <a:prstGeom prst="rect">
            <a:avLst/>
          </a:prstGeom>
          <a:noFill/>
          <a:ln w="9525">
            <a:noFill/>
            <a:miter lim="800000"/>
            <a:headEnd/>
            <a:tailEnd/>
          </a:ln>
        </p:spPr>
        <p:txBody>
          <a:bodyPr>
            <a:spAutoFit/>
          </a:bodyPr>
          <a:lstStyle/>
          <a:p>
            <a:pPr>
              <a:spcBef>
                <a:spcPct val="50000"/>
              </a:spcBef>
            </a:pPr>
            <a:r>
              <a:rPr lang="en-US" sz="5000" b="1" dirty="0">
                <a:solidFill>
                  <a:srgbClr val="FF0000"/>
                </a:solidFill>
                <a:latin typeface="Calibri" pitchFamily="34" charset="0"/>
              </a:rPr>
              <a:t>.</a:t>
            </a:r>
          </a:p>
        </p:txBody>
      </p:sp>
      <p:sp>
        <p:nvSpPr>
          <p:cNvPr id="271" name="Text Box 89"/>
          <p:cNvSpPr txBox="1">
            <a:spLocks noChangeArrowheads="1"/>
          </p:cNvSpPr>
          <p:nvPr/>
        </p:nvSpPr>
        <p:spPr bwMode="auto">
          <a:xfrm>
            <a:off x="6210300" y="3794126"/>
            <a:ext cx="381000" cy="854075"/>
          </a:xfrm>
          <a:prstGeom prst="rect">
            <a:avLst/>
          </a:prstGeom>
          <a:noFill/>
          <a:ln w="9525">
            <a:noFill/>
            <a:miter lim="800000"/>
            <a:headEnd/>
            <a:tailEnd/>
          </a:ln>
        </p:spPr>
        <p:txBody>
          <a:bodyPr>
            <a:spAutoFit/>
          </a:bodyPr>
          <a:lstStyle/>
          <a:p>
            <a:pPr>
              <a:spcBef>
                <a:spcPct val="50000"/>
              </a:spcBef>
            </a:pPr>
            <a:r>
              <a:rPr lang="en-US" sz="5000" b="1" dirty="0">
                <a:solidFill>
                  <a:srgbClr val="FF0000"/>
                </a:solidFill>
                <a:latin typeface="Calibri" pitchFamily="34" charset="0"/>
              </a:rPr>
              <a:t>.</a:t>
            </a:r>
          </a:p>
        </p:txBody>
      </p:sp>
      <p:sp>
        <p:nvSpPr>
          <p:cNvPr id="275" name="TextBox 244"/>
          <p:cNvSpPr txBox="1">
            <a:spLocks noChangeArrowheads="1"/>
          </p:cNvSpPr>
          <p:nvPr/>
        </p:nvSpPr>
        <p:spPr bwMode="auto">
          <a:xfrm>
            <a:off x="6248400" y="4267201"/>
            <a:ext cx="533400" cy="230187"/>
          </a:xfrm>
          <a:prstGeom prst="rect">
            <a:avLst/>
          </a:prstGeom>
          <a:noFill/>
          <a:ln w="9525">
            <a:noFill/>
            <a:miter lim="800000"/>
            <a:headEnd/>
            <a:tailEnd/>
          </a:ln>
        </p:spPr>
        <p:txBody>
          <a:bodyPr>
            <a:spAutoFit/>
          </a:bodyPr>
          <a:lstStyle/>
          <a:p>
            <a:r>
              <a:rPr lang="en-US" sz="900"/>
              <a:t>2</a:t>
            </a:r>
            <a:endParaRPr lang="en-US"/>
          </a:p>
        </p:txBody>
      </p:sp>
      <p:sp>
        <p:nvSpPr>
          <p:cNvPr id="276" name="Text Box 89"/>
          <p:cNvSpPr txBox="1">
            <a:spLocks noChangeArrowheads="1"/>
          </p:cNvSpPr>
          <p:nvPr/>
        </p:nvSpPr>
        <p:spPr bwMode="auto">
          <a:xfrm>
            <a:off x="5898676" y="3473972"/>
            <a:ext cx="381000" cy="854075"/>
          </a:xfrm>
          <a:prstGeom prst="rect">
            <a:avLst/>
          </a:prstGeom>
          <a:noFill/>
          <a:ln w="9525">
            <a:noFill/>
            <a:miter lim="800000"/>
            <a:headEnd/>
            <a:tailEnd/>
          </a:ln>
        </p:spPr>
        <p:txBody>
          <a:bodyPr>
            <a:spAutoFit/>
          </a:bodyPr>
          <a:lstStyle/>
          <a:p>
            <a:pPr>
              <a:spcBef>
                <a:spcPct val="50000"/>
              </a:spcBef>
            </a:pPr>
            <a:r>
              <a:rPr lang="en-US" sz="5000" b="1" dirty="0">
                <a:solidFill>
                  <a:srgbClr val="FF0000"/>
                </a:solidFill>
                <a:latin typeface="Calibri" pitchFamily="34" charset="0"/>
              </a:rPr>
              <a:t>.</a:t>
            </a:r>
          </a:p>
        </p:txBody>
      </p:sp>
      <p:sp>
        <p:nvSpPr>
          <p:cNvPr id="277" name="Text Box 89"/>
          <p:cNvSpPr txBox="1">
            <a:spLocks noChangeArrowheads="1"/>
          </p:cNvSpPr>
          <p:nvPr/>
        </p:nvSpPr>
        <p:spPr bwMode="auto">
          <a:xfrm>
            <a:off x="6288206" y="3139389"/>
            <a:ext cx="381000" cy="854075"/>
          </a:xfrm>
          <a:prstGeom prst="rect">
            <a:avLst/>
          </a:prstGeom>
          <a:noFill/>
          <a:ln w="9525">
            <a:noFill/>
            <a:miter lim="800000"/>
            <a:headEnd/>
            <a:tailEnd/>
          </a:ln>
        </p:spPr>
        <p:txBody>
          <a:bodyPr>
            <a:spAutoFit/>
          </a:bodyPr>
          <a:lstStyle/>
          <a:p>
            <a:pPr>
              <a:spcBef>
                <a:spcPct val="50000"/>
              </a:spcBef>
            </a:pPr>
            <a:r>
              <a:rPr lang="en-US" sz="5000" b="1" dirty="0">
                <a:solidFill>
                  <a:srgbClr val="FF0000"/>
                </a:solidFill>
                <a:latin typeface="Calibri" pitchFamily="34" charset="0"/>
              </a:rPr>
              <a:t>.</a:t>
            </a:r>
          </a:p>
        </p:txBody>
      </p:sp>
      <p:sp>
        <p:nvSpPr>
          <p:cNvPr id="278" name="Text Box 89"/>
          <p:cNvSpPr txBox="1">
            <a:spLocks noChangeArrowheads="1"/>
          </p:cNvSpPr>
          <p:nvPr/>
        </p:nvSpPr>
        <p:spPr bwMode="auto">
          <a:xfrm>
            <a:off x="7467600" y="2819401"/>
            <a:ext cx="381000" cy="854075"/>
          </a:xfrm>
          <a:prstGeom prst="rect">
            <a:avLst/>
          </a:prstGeom>
          <a:noFill/>
          <a:ln w="9525">
            <a:noFill/>
            <a:miter lim="800000"/>
            <a:headEnd/>
            <a:tailEnd/>
          </a:ln>
        </p:spPr>
        <p:txBody>
          <a:bodyPr>
            <a:spAutoFit/>
          </a:bodyPr>
          <a:lstStyle/>
          <a:p>
            <a:pPr>
              <a:spcBef>
                <a:spcPct val="50000"/>
              </a:spcBef>
            </a:pPr>
            <a:r>
              <a:rPr lang="en-US" sz="5000" b="1" dirty="0">
                <a:solidFill>
                  <a:srgbClr val="FF0000"/>
                </a:solidFill>
                <a:latin typeface="Calibri" pitchFamily="34" charset="0"/>
              </a:rPr>
              <a:t>.</a:t>
            </a:r>
          </a:p>
        </p:txBody>
      </p:sp>
      <p:sp>
        <p:nvSpPr>
          <p:cNvPr id="279" name="Text Box 89"/>
          <p:cNvSpPr txBox="1">
            <a:spLocks noChangeArrowheads="1"/>
          </p:cNvSpPr>
          <p:nvPr/>
        </p:nvSpPr>
        <p:spPr bwMode="auto">
          <a:xfrm>
            <a:off x="7620000" y="2536826"/>
            <a:ext cx="381000" cy="854075"/>
          </a:xfrm>
          <a:prstGeom prst="rect">
            <a:avLst/>
          </a:prstGeom>
          <a:noFill/>
          <a:ln w="9525">
            <a:noFill/>
            <a:miter lim="800000"/>
            <a:headEnd/>
            <a:tailEnd/>
          </a:ln>
        </p:spPr>
        <p:txBody>
          <a:bodyPr>
            <a:spAutoFit/>
          </a:bodyPr>
          <a:lstStyle/>
          <a:p>
            <a:pPr>
              <a:spcBef>
                <a:spcPct val="50000"/>
              </a:spcBef>
            </a:pPr>
            <a:r>
              <a:rPr lang="en-US" sz="5000" b="1" dirty="0">
                <a:solidFill>
                  <a:srgbClr val="FF0000"/>
                </a:solidFill>
                <a:latin typeface="Calibri" pitchFamily="34" charset="0"/>
              </a:rPr>
              <a:t>.</a:t>
            </a:r>
          </a:p>
        </p:txBody>
      </p:sp>
      <p:sp>
        <p:nvSpPr>
          <p:cNvPr id="280" name="Text Box 89"/>
          <p:cNvSpPr txBox="1">
            <a:spLocks noChangeArrowheads="1"/>
          </p:cNvSpPr>
          <p:nvPr/>
        </p:nvSpPr>
        <p:spPr bwMode="auto">
          <a:xfrm>
            <a:off x="7277100" y="2384426"/>
            <a:ext cx="381000" cy="854075"/>
          </a:xfrm>
          <a:prstGeom prst="rect">
            <a:avLst/>
          </a:prstGeom>
          <a:noFill/>
          <a:ln w="9525">
            <a:noFill/>
            <a:miter lim="800000"/>
            <a:headEnd/>
            <a:tailEnd/>
          </a:ln>
        </p:spPr>
        <p:txBody>
          <a:bodyPr>
            <a:spAutoFit/>
          </a:bodyPr>
          <a:lstStyle/>
          <a:p>
            <a:pPr>
              <a:spcBef>
                <a:spcPct val="50000"/>
              </a:spcBef>
            </a:pPr>
            <a:r>
              <a:rPr lang="en-US" sz="5000" b="1" dirty="0">
                <a:solidFill>
                  <a:srgbClr val="FF0000"/>
                </a:solidFill>
                <a:latin typeface="Calibri" pitchFamily="34" charset="0"/>
              </a:rPr>
              <a:t>.</a:t>
            </a:r>
          </a:p>
        </p:txBody>
      </p:sp>
      <p:sp>
        <p:nvSpPr>
          <p:cNvPr id="283" name="Oval 282"/>
          <p:cNvSpPr/>
          <p:nvPr/>
        </p:nvSpPr>
        <p:spPr>
          <a:xfrm flipV="1">
            <a:off x="9715500" y="1939131"/>
            <a:ext cx="266700" cy="346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4" name="TextBox 244"/>
          <p:cNvSpPr txBox="1">
            <a:spLocks noChangeArrowheads="1"/>
          </p:cNvSpPr>
          <p:nvPr/>
        </p:nvSpPr>
        <p:spPr bwMode="auto">
          <a:xfrm>
            <a:off x="9220200" y="3503612"/>
            <a:ext cx="304800" cy="230188"/>
          </a:xfrm>
          <a:prstGeom prst="rect">
            <a:avLst/>
          </a:prstGeom>
          <a:noFill/>
          <a:ln w="9525">
            <a:noFill/>
            <a:miter lim="800000"/>
            <a:headEnd/>
            <a:tailEnd/>
          </a:ln>
        </p:spPr>
        <p:txBody>
          <a:bodyPr>
            <a:spAutoFit/>
          </a:bodyPr>
          <a:lstStyle/>
          <a:p>
            <a:r>
              <a:rPr lang="en-US" sz="900" dirty="0"/>
              <a:t>3</a:t>
            </a:r>
            <a:endParaRPr lang="en-US" dirty="0"/>
          </a:p>
        </p:txBody>
      </p:sp>
      <p:sp>
        <p:nvSpPr>
          <p:cNvPr id="285" name="TextBox 244"/>
          <p:cNvSpPr txBox="1">
            <a:spLocks noChangeArrowheads="1"/>
          </p:cNvSpPr>
          <p:nvPr/>
        </p:nvSpPr>
        <p:spPr bwMode="auto">
          <a:xfrm>
            <a:off x="9677400" y="1963579"/>
            <a:ext cx="571500" cy="307777"/>
          </a:xfrm>
          <a:prstGeom prst="rect">
            <a:avLst/>
          </a:prstGeom>
          <a:noFill/>
          <a:ln w="9525">
            <a:noFill/>
            <a:miter lim="800000"/>
            <a:headEnd/>
            <a:tailEnd/>
          </a:ln>
        </p:spPr>
        <p:txBody>
          <a:bodyPr wrap="square">
            <a:spAutoFit/>
          </a:bodyPr>
          <a:lstStyle/>
          <a:p>
            <a:r>
              <a:rPr lang="en-US" sz="1400" dirty="0"/>
              <a:t>25</a:t>
            </a:r>
            <a:endParaRPr lang="en-US" sz="2400" dirty="0"/>
          </a:p>
        </p:txBody>
      </p:sp>
      <p:sp>
        <p:nvSpPr>
          <p:cNvPr id="287" name="Text Box 89"/>
          <p:cNvSpPr txBox="1">
            <a:spLocks noChangeArrowheads="1"/>
          </p:cNvSpPr>
          <p:nvPr/>
        </p:nvSpPr>
        <p:spPr bwMode="auto">
          <a:xfrm>
            <a:off x="9372600" y="2041526"/>
            <a:ext cx="3810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288" name="Text Box 5"/>
          <p:cNvSpPr txBox="1">
            <a:spLocks noChangeArrowheads="1"/>
          </p:cNvSpPr>
          <p:nvPr/>
        </p:nvSpPr>
        <p:spPr bwMode="auto">
          <a:xfrm>
            <a:off x="8610600" y="2362200"/>
            <a:ext cx="1447800" cy="261938"/>
          </a:xfrm>
          <a:prstGeom prst="rect">
            <a:avLst/>
          </a:prstGeom>
          <a:noFill/>
          <a:ln w="9525">
            <a:noFill/>
            <a:miter lim="800000"/>
            <a:headEnd/>
            <a:tailEnd/>
          </a:ln>
        </p:spPr>
        <p:txBody>
          <a:bodyPr>
            <a:spAutoFit/>
          </a:bodyPr>
          <a:lstStyle/>
          <a:p>
            <a:pPr>
              <a:spcBef>
                <a:spcPct val="50000"/>
              </a:spcBef>
            </a:pPr>
            <a:r>
              <a:rPr lang="en-US" sz="800" b="1" dirty="0">
                <a:latin typeface="Times New Roman" pitchFamily="18" charset="0"/>
              </a:rPr>
              <a:t>            </a:t>
            </a:r>
            <a:r>
              <a:rPr lang="en-US" sz="800" b="1" dirty="0">
                <a:latin typeface="Calibri" pitchFamily="34" charset="0"/>
              </a:rPr>
              <a:t>                    </a:t>
            </a:r>
            <a:r>
              <a:rPr lang="en-US" sz="1100" b="1" dirty="0">
                <a:latin typeface="Calibri" pitchFamily="34" charset="0"/>
              </a:rPr>
              <a:t>Machu</a:t>
            </a:r>
            <a:endParaRPr lang="en-US" sz="800" b="1" dirty="0">
              <a:latin typeface="Calibri" pitchFamily="34" charset="0"/>
            </a:endParaRPr>
          </a:p>
        </p:txBody>
      </p:sp>
      <p:sp>
        <p:nvSpPr>
          <p:cNvPr id="289" name="Text Box 31"/>
          <p:cNvSpPr txBox="1">
            <a:spLocks noChangeArrowheads="1"/>
          </p:cNvSpPr>
          <p:nvPr/>
        </p:nvSpPr>
        <p:spPr bwMode="auto">
          <a:xfrm>
            <a:off x="8915400" y="2727326"/>
            <a:ext cx="609600" cy="854075"/>
          </a:xfrm>
          <a:prstGeom prst="rect">
            <a:avLst/>
          </a:prstGeom>
          <a:noFill/>
          <a:ln w="9525">
            <a:noFill/>
            <a:miter lim="800000"/>
            <a:headEnd/>
            <a:tailEnd/>
          </a:ln>
        </p:spPr>
        <p:txBody>
          <a:bodyPr>
            <a:spAutoFit/>
          </a:bodyPr>
          <a:lstStyle/>
          <a:p>
            <a:pPr>
              <a:spcBef>
                <a:spcPct val="50000"/>
              </a:spcBef>
            </a:pPr>
            <a:r>
              <a:rPr lang="en-US" sz="2800" b="1" dirty="0">
                <a:solidFill>
                  <a:srgbClr val="FF0000"/>
                </a:solidFill>
                <a:latin typeface="Calibri" pitchFamily="34" charset="0"/>
              </a:rPr>
              <a:t> </a:t>
            </a:r>
            <a:r>
              <a:rPr lang="en-US" sz="5000" b="1" dirty="0">
                <a:solidFill>
                  <a:srgbClr val="FF0000"/>
                </a:solidFill>
                <a:latin typeface="Calibri" pitchFamily="34" charset="0"/>
              </a:rPr>
              <a:t>.</a:t>
            </a:r>
            <a:endParaRPr lang="en-US" sz="2800" b="1" dirty="0">
              <a:solidFill>
                <a:srgbClr val="FF0000"/>
              </a:solidFill>
              <a:latin typeface="Calibri" pitchFamily="34" charset="0"/>
            </a:endParaRPr>
          </a:p>
        </p:txBody>
      </p:sp>
      <p:sp>
        <p:nvSpPr>
          <p:cNvPr id="290" name="Text Box 5"/>
          <p:cNvSpPr txBox="1">
            <a:spLocks noChangeArrowheads="1"/>
          </p:cNvSpPr>
          <p:nvPr/>
        </p:nvSpPr>
        <p:spPr bwMode="auto">
          <a:xfrm>
            <a:off x="8915400" y="2667001"/>
            <a:ext cx="1447800" cy="261937"/>
          </a:xfrm>
          <a:prstGeom prst="rect">
            <a:avLst/>
          </a:prstGeom>
          <a:noFill/>
          <a:ln w="9525">
            <a:noFill/>
            <a:miter lim="800000"/>
            <a:headEnd/>
            <a:tailEnd/>
          </a:ln>
        </p:spPr>
        <p:txBody>
          <a:bodyPr>
            <a:spAutoFit/>
          </a:bodyPr>
          <a:lstStyle/>
          <a:p>
            <a:pPr>
              <a:spcBef>
                <a:spcPct val="50000"/>
              </a:spcBef>
            </a:pPr>
            <a:r>
              <a:rPr lang="en-US" sz="800" b="1" dirty="0">
                <a:latin typeface="Times New Roman" pitchFamily="18" charset="0"/>
              </a:rPr>
              <a:t>            </a:t>
            </a:r>
            <a:r>
              <a:rPr lang="en-US" sz="800" b="1" dirty="0">
                <a:latin typeface="Calibri" pitchFamily="34" charset="0"/>
              </a:rPr>
              <a:t>                    </a:t>
            </a:r>
            <a:r>
              <a:rPr lang="en-US" sz="1100" b="1" dirty="0" err="1">
                <a:latin typeface="Calibri" pitchFamily="34" charset="0"/>
              </a:rPr>
              <a:t>Charu</a:t>
            </a:r>
            <a:endParaRPr lang="en-US" sz="800" b="1" dirty="0">
              <a:latin typeface="Calibri" pitchFamily="34" charset="0"/>
            </a:endParaRPr>
          </a:p>
        </p:txBody>
      </p:sp>
    </p:spTree>
    <p:extLst>
      <p:ext uri="{BB962C8B-B14F-4D97-AF65-F5344CB8AC3E}">
        <p14:creationId xmlns:p14="http://schemas.microsoft.com/office/powerpoint/2010/main" val="370415189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981200" y="152400"/>
            <a:ext cx="8305800" cy="369332"/>
          </a:xfrm>
          <a:prstGeom prst="rect">
            <a:avLst/>
          </a:prstGeom>
          <a:noFill/>
          <a:ln w="9525">
            <a:noFill/>
            <a:miter lim="800000"/>
            <a:headEnd/>
            <a:tailEnd/>
          </a:ln>
        </p:spPr>
        <p:txBody>
          <a:bodyPr>
            <a:spAutoFit/>
          </a:bodyPr>
          <a:lstStyle/>
          <a:p>
            <a:pPr algn="ctr">
              <a:spcBef>
                <a:spcPct val="50000"/>
              </a:spcBef>
            </a:pPr>
            <a:r>
              <a:rPr lang="en-US" b="1" dirty="0">
                <a:latin typeface="Papyrus" pitchFamily="66" charset="0"/>
              </a:rPr>
              <a:t>        </a:t>
            </a:r>
            <a:r>
              <a:rPr lang="en-US" b="1" dirty="0">
                <a:latin typeface="Calibri" pitchFamily="34" charset="0"/>
              </a:rPr>
              <a:t>Map of Tibetan Immolations, 2011-14</a:t>
            </a:r>
            <a:endParaRPr lang="en-US" sz="2000" b="1" dirty="0">
              <a:latin typeface="Calibri" pitchFamily="34" charset="0"/>
            </a:endParaRPr>
          </a:p>
        </p:txBody>
      </p:sp>
      <p:sp>
        <p:nvSpPr>
          <p:cNvPr id="34820" name="Text Box 5"/>
          <p:cNvSpPr txBox="1">
            <a:spLocks noChangeArrowheads="1"/>
          </p:cNvSpPr>
          <p:nvPr/>
        </p:nvSpPr>
        <p:spPr bwMode="auto">
          <a:xfrm>
            <a:off x="7696200" y="3471864"/>
            <a:ext cx="1447800" cy="261937"/>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r>
              <a:rPr lang="en-US" sz="800" b="1">
                <a:latin typeface="Calibri" pitchFamily="34" charset="0"/>
              </a:rPr>
              <a:t>                    </a:t>
            </a:r>
            <a:r>
              <a:rPr lang="en-US" sz="1100" b="1" u="sng">
                <a:latin typeface="Calibri" pitchFamily="34" charset="0"/>
              </a:rPr>
              <a:t>Kardze</a:t>
            </a:r>
            <a:endParaRPr lang="en-US" sz="800" b="1" u="sng">
              <a:latin typeface="Calibri" pitchFamily="34" charset="0"/>
            </a:endParaRPr>
          </a:p>
        </p:txBody>
      </p:sp>
      <p:sp>
        <p:nvSpPr>
          <p:cNvPr id="34821" name="Text Box 9"/>
          <p:cNvSpPr txBox="1">
            <a:spLocks noChangeArrowheads="1"/>
          </p:cNvSpPr>
          <p:nvPr/>
        </p:nvSpPr>
        <p:spPr bwMode="auto">
          <a:xfrm>
            <a:off x="8382000" y="4191001"/>
            <a:ext cx="15240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Lithang</a:t>
            </a:r>
          </a:p>
        </p:txBody>
      </p:sp>
      <p:sp>
        <p:nvSpPr>
          <p:cNvPr id="34822" name="Text Box 10"/>
          <p:cNvSpPr txBox="1">
            <a:spLocks noChangeArrowheads="1"/>
          </p:cNvSpPr>
          <p:nvPr/>
        </p:nvSpPr>
        <p:spPr bwMode="auto">
          <a:xfrm>
            <a:off x="8610600" y="2819401"/>
            <a:ext cx="685800" cy="214313"/>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p>
        </p:txBody>
      </p:sp>
      <p:sp>
        <p:nvSpPr>
          <p:cNvPr id="34823" name="Text Box 11"/>
          <p:cNvSpPr txBox="1">
            <a:spLocks noChangeArrowheads="1"/>
          </p:cNvSpPr>
          <p:nvPr/>
        </p:nvSpPr>
        <p:spPr bwMode="auto">
          <a:xfrm>
            <a:off x="9829800" y="685800"/>
            <a:ext cx="685800" cy="336550"/>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r>
            <a:br>
              <a:rPr lang="en-US" sz="800" b="1">
                <a:latin typeface="Times New Roman" pitchFamily="18" charset="0"/>
              </a:rPr>
            </a:br>
            <a:endParaRPr lang="en-US" sz="800" b="1">
              <a:latin typeface="Times New Roman" pitchFamily="18" charset="0"/>
            </a:endParaRPr>
          </a:p>
        </p:txBody>
      </p:sp>
      <p:sp>
        <p:nvSpPr>
          <p:cNvPr id="34824" name="Text Box 13"/>
          <p:cNvSpPr txBox="1">
            <a:spLocks noChangeArrowheads="1"/>
          </p:cNvSpPr>
          <p:nvPr/>
        </p:nvSpPr>
        <p:spPr bwMode="auto">
          <a:xfrm>
            <a:off x="8839200" y="-304800000"/>
            <a:ext cx="457200" cy="338554"/>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r>
              <a:rPr lang="en-US" sz="800" b="1">
                <a:latin typeface="Calibri" pitchFamily="34" charset="0"/>
              </a:rPr>
              <a:t>                     Ditsa</a:t>
            </a:r>
          </a:p>
        </p:txBody>
      </p:sp>
      <p:sp>
        <p:nvSpPr>
          <p:cNvPr id="34825" name="Text Box 18"/>
          <p:cNvSpPr txBox="1">
            <a:spLocks noChangeArrowheads="1"/>
          </p:cNvSpPr>
          <p:nvPr/>
        </p:nvSpPr>
        <p:spPr bwMode="auto">
          <a:xfrm>
            <a:off x="8763000" y="3200401"/>
            <a:ext cx="762000" cy="214313"/>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p>
        </p:txBody>
      </p:sp>
      <p:sp>
        <p:nvSpPr>
          <p:cNvPr id="34826" name="Text Box 19"/>
          <p:cNvSpPr txBox="1">
            <a:spLocks noChangeArrowheads="1"/>
          </p:cNvSpPr>
          <p:nvPr/>
        </p:nvSpPr>
        <p:spPr bwMode="auto">
          <a:xfrm>
            <a:off x="8153400" y="2438401"/>
            <a:ext cx="9906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a:t>
            </a:r>
          </a:p>
        </p:txBody>
      </p:sp>
      <p:sp>
        <p:nvSpPr>
          <p:cNvPr id="34827" name="Text Box 20"/>
          <p:cNvSpPr txBox="1">
            <a:spLocks noChangeArrowheads="1"/>
          </p:cNvSpPr>
          <p:nvPr/>
        </p:nvSpPr>
        <p:spPr bwMode="auto">
          <a:xfrm>
            <a:off x="6019800" y="4495801"/>
            <a:ext cx="762000" cy="461665"/>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r>
              <a:rPr lang="en-US" sz="2400" b="1">
                <a:latin typeface="Times New Roman" pitchFamily="18" charset="0"/>
              </a:rPr>
              <a:t> </a:t>
            </a:r>
            <a:endParaRPr lang="en-US" sz="2800" b="1">
              <a:latin typeface="Times New Roman" pitchFamily="18" charset="0"/>
            </a:endParaRPr>
          </a:p>
        </p:txBody>
      </p:sp>
      <p:sp>
        <p:nvSpPr>
          <p:cNvPr id="34828" name="Text Box 21"/>
          <p:cNvSpPr txBox="1">
            <a:spLocks noChangeArrowheads="1"/>
          </p:cNvSpPr>
          <p:nvPr/>
        </p:nvSpPr>
        <p:spPr bwMode="auto">
          <a:xfrm>
            <a:off x="7239000" y="2971801"/>
            <a:ext cx="914400" cy="214313"/>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p>
        </p:txBody>
      </p:sp>
      <p:sp>
        <p:nvSpPr>
          <p:cNvPr id="34829" name="Text Box 23"/>
          <p:cNvSpPr txBox="1">
            <a:spLocks noChangeArrowheads="1"/>
          </p:cNvSpPr>
          <p:nvPr/>
        </p:nvSpPr>
        <p:spPr bwMode="auto">
          <a:xfrm>
            <a:off x="3886200" y="5859463"/>
            <a:ext cx="990600" cy="214312"/>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p>
        </p:txBody>
      </p:sp>
      <p:sp>
        <p:nvSpPr>
          <p:cNvPr id="34830" name="Text Box 28"/>
          <p:cNvSpPr txBox="1">
            <a:spLocks noChangeArrowheads="1"/>
          </p:cNvSpPr>
          <p:nvPr/>
        </p:nvSpPr>
        <p:spPr bwMode="auto">
          <a:xfrm>
            <a:off x="8686800" y="4495801"/>
            <a:ext cx="457200" cy="519113"/>
          </a:xfrm>
          <a:prstGeom prst="rect">
            <a:avLst/>
          </a:prstGeom>
          <a:noFill/>
          <a:ln w="9525">
            <a:noFill/>
            <a:miter lim="800000"/>
            <a:headEnd/>
            <a:tailEnd/>
          </a:ln>
        </p:spPr>
        <p:txBody>
          <a:bodyPr>
            <a:spAutoFit/>
          </a:bodyPr>
          <a:lstStyle/>
          <a:p>
            <a:pPr>
              <a:spcBef>
                <a:spcPct val="50000"/>
              </a:spcBef>
            </a:pPr>
            <a:r>
              <a:rPr lang="en-US" sz="2800" b="1">
                <a:solidFill>
                  <a:srgbClr val="FF0000"/>
                </a:solidFill>
                <a:latin typeface="Calibri" pitchFamily="34" charset="0"/>
              </a:rPr>
              <a:t> </a:t>
            </a:r>
          </a:p>
        </p:txBody>
      </p:sp>
      <p:sp>
        <p:nvSpPr>
          <p:cNvPr id="34831" name="Text Box 31"/>
          <p:cNvSpPr txBox="1">
            <a:spLocks noChangeArrowheads="1"/>
          </p:cNvSpPr>
          <p:nvPr/>
        </p:nvSpPr>
        <p:spPr bwMode="auto">
          <a:xfrm>
            <a:off x="8686800" y="2895601"/>
            <a:ext cx="609600" cy="854075"/>
          </a:xfrm>
          <a:prstGeom prst="rect">
            <a:avLst/>
          </a:prstGeom>
          <a:noFill/>
          <a:ln w="9525">
            <a:noFill/>
            <a:miter lim="800000"/>
            <a:headEnd/>
            <a:tailEnd/>
          </a:ln>
        </p:spPr>
        <p:txBody>
          <a:bodyPr>
            <a:spAutoFit/>
          </a:bodyPr>
          <a:lstStyle/>
          <a:p>
            <a:pPr>
              <a:spcBef>
                <a:spcPct val="50000"/>
              </a:spcBef>
            </a:pPr>
            <a:r>
              <a:rPr lang="en-US" sz="2800" b="1">
                <a:solidFill>
                  <a:srgbClr val="FF0000"/>
                </a:solidFill>
                <a:latin typeface="Calibri" pitchFamily="34" charset="0"/>
              </a:rPr>
              <a:t> </a:t>
            </a:r>
            <a:r>
              <a:rPr lang="en-US" sz="5000" b="1">
                <a:solidFill>
                  <a:srgbClr val="FF0000"/>
                </a:solidFill>
                <a:latin typeface="Calibri" pitchFamily="34" charset="0"/>
              </a:rPr>
              <a:t>.</a:t>
            </a:r>
            <a:endParaRPr lang="en-US" sz="2800" b="1">
              <a:solidFill>
                <a:srgbClr val="FF0000"/>
              </a:solidFill>
              <a:latin typeface="Calibri" pitchFamily="34" charset="0"/>
            </a:endParaRPr>
          </a:p>
        </p:txBody>
      </p:sp>
      <p:sp>
        <p:nvSpPr>
          <p:cNvPr id="34832" name="Text Box 39"/>
          <p:cNvSpPr txBox="1">
            <a:spLocks noChangeArrowheads="1"/>
          </p:cNvSpPr>
          <p:nvPr/>
        </p:nvSpPr>
        <p:spPr bwMode="auto">
          <a:xfrm>
            <a:off x="9067800" y="2286001"/>
            <a:ext cx="457200" cy="523875"/>
          </a:xfrm>
          <a:prstGeom prst="rect">
            <a:avLst/>
          </a:prstGeom>
          <a:noFill/>
          <a:ln w="9525">
            <a:noFill/>
            <a:miter lim="800000"/>
            <a:headEnd/>
            <a:tailEnd/>
          </a:ln>
        </p:spPr>
        <p:txBody>
          <a:bodyPr>
            <a:spAutoFit/>
          </a:bodyPr>
          <a:lstStyle/>
          <a:p>
            <a:pPr>
              <a:spcBef>
                <a:spcPct val="50000"/>
              </a:spcBef>
            </a:pPr>
            <a:r>
              <a:rPr lang="en-US" sz="2800" b="1">
                <a:solidFill>
                  <a:srgbClr val="FF0000"/>
                </a:solidFill>
                <a:latin typeface="Calibri" pitchFamily="34" charset="0"/>
              </a:rPr>
              <a:t> </a:t>
            </a:r>
          </a:p>
        </p:txBody>
      </p:sp>
      <p:sp>
        <p:nvSpPr>
          <p:cNvPr id="34833" name="Text Box 42"/>
          <p:cNvSpPr txBox="1">
            <a:spLocks noChangeArrowheads="1"/>
          </p:cNvSpPr>
          <p:nvPr/>
        </p:nvSpPr>
        <p:spPr bwMode="auto">
          <a:xfrm>
            <a:off x="8458200" y="2895601"/>
            <a:ext cx="609600" cy="366713"/>
          </a:xfrm>
          <a:prstGeom prst="rect">
            <a:avLst/>
          </a:prstGeom>
          <a:noFill/>
          <a:ln w="9525">
            <a:noFill/>
            <a:miter lim="800000"/>
            <a:headEnd/>
            <a:tailEnd/>
          </a:ln>
        </p:spPr>
        <p:txBody>
          <a:bodyPr>
            <a:spAutoFit/>
          </a:bodyPr>
          <a:lstStyle/>
          <a:p>
            <a:pPr>
              <a:spcBef>
                <a:spcPct val="50000"/>
              </a:spcBef>
            </a:pPr>
            <a:endParaRPr lang="en-US">
              <a:latin typeface="Calibri" pitchFamily="34" charset="0"/>
            </a:endParaRPr>
          </a:p>
        </p:txBody>
      </p:sp>
      <p:sp>
        <p:nvSpPr>
          <p:cNvPr id="34834" name="Text Box 48"/>
          <p:cNvSpPr txBox="1">
            <a:spLocks noChangeArrowheads="1"/>
          </p:cNvSpPr>
          <p:nvPr/>
        </p:nvSpPr>
        <p:spPr bwMode="auto">
          <a:xfrm>
            <a:off x="8534400" y="1905001"/>
            <a:ext cx="914400" cy="246063"/>
          </a:xfrm>
          <a:prstGeom prst="rect">
            <a:avLst/>
          </a:prstGeom>
          <a:noFill/>
          <a:ln w="9525">
            <a:noFill/>
            <a:miter lim="800000"/>
            <a:headEnd/>
            <a:tailEnd/>
          </a:ln>
        </p:spPr>
        <p:txBody>
          <a:bodyPr>
            <a:spAutoFit/>
          </a:bodyPr>
          <a:lstStyle/>
          <a:p>
            <a:pPr>
              <a:spcBef>
                <a:spcPct val="50000"/>
              </a:spcBef>
            </a:pPr>
            <a:r>
              <a:rPr lang="en-US" sz="800">
                <a:latin typeface="Calibri" pitchFamily="34" charset="0"/>
              </a:rPr>
              <a:t>         </a:t>
            </a:r>
            <a:r>
              <a:rPr lang="en-US" sz="1000" b="1">
                <a:latin typeface="Calibri" pitchFamily="34" charset="0"/>
              </a:rPr>
              <a:t>Rebgong</a:t>
            </a:r>
          </a:p>
        </p:txBody>
      </p:sp>
      <p:sp>
        <p:nvSpPr>
          <p:cNvPr id="34835" name="Text Box 90"/>
          <p:cNvSpPr txBox="1">
            <a:spLocks noChangeArrowheads="1"/>
          </p:cNvSpPr>
          <p:nvPr/>
        </p:nvSpPr>
        <p:spPr bwMode="auto">
          <a:xfrm>
            <a:off x="7696200" y="3810000"/>
            <a:ext cx="838200" cy="215900"/>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Karma Gon</a:t>
            </a:r>
          </a:p>
        </p:txBody>
      </p:sp>
      <p:sp>
        <p:nvSpPr>
          <p:cNvPr id="34836" name="Text Box 99"/>
          <p:cNvSpPr txBox="1">
            <a:spLocks noChangeArrowheads="1"/>
          </p:cNvSpPr>
          <p:nvPr/>
        </p:nvSpPr>
        <p:spPr bwMode="auto">
          <a:xfrm>
            <a:off x="5943600" y="3649663"/>
            <a:ext cx="609600" cy="214312"/>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Nagchu</a:t>
            </a:r>
          </a:p>
        </p:txBody>
      </p:sp>
      <p:sp>
        <p:nvSpPr>
          <p:cNvPr id="34837" name="Freeform 116"/>
          <p:cNvSpPr>
            <a:spLocks/>
          </p:cNvSpPr>
          <p:nvPr/>
        </p:nvSpPr>
        <p:spPr bwMode="auto">
          <a:xfrm>
            <a:off x="5037138" y="1897064"/>
            <a:ext cx="677862" cy="84137"/>
          </a:xfrm>
          <a:custGeom>
            <a:avLst/>
            <a:gdLst>
              <a:gd name="T0" fmla="*/ 2147483647 w 427"/>
              <a:gd name="T1" fmla="*/ 2147483647 h 53"/>
              <a:gd name="T2" fmla="*/ 0 w 427"/>
              <a:gd name="T3" fmla="*/ 0 h 53"/>
              <a:gd name="T4" fmla="*/ 0 60000 65536"/>
              <a:gd name="T5" fmla="*/ 0 60000 65536"/>
              <a:gd name="T6" fmla="*/ 0 w 427"/>
              <a:gd name="T7" fmla="*/ 0 h 53"/>
              <a:gd name="T8" fmla="*/ 427 w 427"/>
              <a:gd name="T9" fmla="*/ 53 h 53"/>
            </a:gdLst>
            <a:ahLst/>
            <a:cxnLst>
              <a:cxn ang="T4">
                <a:pos x="T0" y="T1"/>
              </a:cxn>
              <a:cxn ang="T5">
                <a:pos x="T2" y="T3"/>
              </a:cxn>
            </a:cxnLst>
            <a:rect l="T6" t="T7" r="T8" b="T9"/>
            <a:pathLst>
              <a:path w="427" h="53">
                <a:moveTo>
                  <a:pt x="427" y="53"/>
                </a:moveTo>
                <a:lnTo>
                  <a:pt x="0" y="0"/>
                </a:lnTo>
              </a:path>
            </a:pathLst>
          </a:custGeom>
          <a:noFill/>
          <a:ln w="9525">
            <a:solidFill>
              <a:schemeClr val="tx1"/>
            </a:solidFill>
            <a:round/>
            <a:headEnd type="none" w="med" len="med"/>
            <a:tailEnd type="none" w="med" len="med"/>
          </a:ln>
        </p:spPr>
        <p:txBody>
          <a:bodyPr wrap="none" anchor="ctr"/>
          <a:lstStyle/>
          <a:p>
            <a:endParaRPr lang="en-US"/>
          </a:p>
        </p:txBody>
      </p:sp>
      <p:sp>
        <p:nvSpPr>
          <p:cNvPr id="34838" name="Line 117"/>
          <p:cNvSpPr>
            <a:spLocks noChangeShapeType="1"/>
          </p:cNvSpPr>
          <p:nvPr/>
        </p:nvSpPr>
        <p:spPr bwMode="auto">
          <a:xfrm flipH="1">
            <a:off x="4495800" y="1905000"/>
            <a:ext cx="533400" cy="228600"/>
          </a:xfrm>
          <a:prstGeom prst="line">
            <a:avLst/>
          </a:prstGeom>
          <a:noFill/>
          <a:ln w="9525">
            <a:solidFill>
              <a:schemeClr val="tx1"/>
            </a:solidFill>
            <a:round/>
            <a:headEnd/>
            <a:tailEnd/>
          </a:ln>
        </p:spPr>
        <p:txBody>
          <a:bodyPr wrap="none" anchor="ctr"/>
          <a:lstStyle/>
          <a:p>
            <a:endParaRPr lang="en-US"/>
          </a:p>
        </p:txBody>
      </p:sp>
      <p:sp>
        <p:nvSpPr>
          <p:cNvPr id="34839" name="Line 118"/>
          <p:cNvSpPr>
            <a:spLocks noChangeShapeType="1"/>
          </p:cNvSpPr>
          <p:nvPr/>
        </p:nvSpPr>
        <p:spPr bwMode="auto">
          <a:xfrm>
            <a:off x="5715000" y="1981200"/>
            <a:ext cx="0" cy="609600"/>
          </a:xfrm>
          <a:prstGeom prst="line">
            <a:avLst/>
          </a:prstGeom>
          <a:noFill/>
          <a:ln w="9525">
            <a:solidFill>
              <a:schemeClr val="tx1"/>
            </a:solidFill>
            <a:round/>
            <a:headEnd/>
            <a:tailEnd/>
          </a:ln>
        </p:spPr>
        <p:txBody>
          <a:bodyPr wrap="none" anchor="ctr"/>
          <a:lstStyle/>
          <a:p>
            <a:endParaRPr lang="en-US"/>
          </a:p>
        </p:txBody>
      </p:sp>
      <p:sp>
        <p:nvSpPr>
          <p:cNvPr id="34840" name="Line 119"/>
          <p:cNvSpPr>
            <a:spLocks noChangeShapeType="1"/>
          </p:cNvSpPr>
          <p:nvPr/>
        </p:nvSpPr>
        <p:spPr bwMode="auto">
          <a:xfrm>
            <a:off x="5715000" y="2590800"/>
            <a:ext cx="0" cy="304800"/>
          </a:xfrm>
          <a:prstGeom prst="line">
            <a:avLst/>
          </a:prstGeom>
          <a:noFill/>
          <a:ln w="9525">
            <a:solidFill>
              <a:schemeClr val="tx1"/>
            </a:solidFill>
            <a:round/>
            <a:headEnd/>
            <a:tailEnd/>
          </a:ln>
        </p:spPr>
        <p:txBody>
          <a:bodyPr wrap="none" anchor="ctr"/>
          <a:lstStyle/>
          <a:p>
            <a:endParaRPr lang="en-US"/>
          </a:p>
        </p:txBody>
      </p:sp>
      <p:sp>
        <p:nvSpPr>
          <p:cNvPr id="34841" name="Line 120"/>
          <p:cNvSpPr>
            <a:spLocks noChangeShapeType="1"/>
          </p:cNvSpPr>
          <p:nvPr/>
        </p:nvSpPr>
        <p:spPr bwMode="auto">
          <a:xfrm>
            <a:off x="5715000" y="2895600"/>
            <a:ext cx="304800" cy="304800"/>
          </a:xfrm>
          <a:prstGeom prst="line">
            <a:avLst/>
          </a:prstGeom>
          <a:noFill/>
          <a:ln w="9525">
            <a:solidFill>
              <a:schemeClr val="tx1"/>
            </a:solidFill>
            <a:round/>
            <a:headEnd/>
            <a:tailEnd/>
          </a:ln>
        </p:spPr>
        <p:txBody>
          <a:bodyPr wrap="none" anchor="ctr"/>
          <a:lstStyle/>
          <a:p>
            <a:endParaRPr lang="en-US"/>
          </a:p>
        </p:txBody>
      </p:sp>
      <p:sp>
        <p:nvSpPr>
          <p:cNvPr id="34842" name="Line 121"/>
          <p:cNvSpPr>
            <a:spLocks noChangeShapeType="1"/>
          </p:cNvSpPr>
          <p:nvPr/>
        </p:nvSpPr>
        <p:spPr bwMode="auto">
          <a:xfrm flipV="1">
            <a:off x="6019800" y="3124200"/>
            <a:ext cx="152400" cy="76200"/>
          </a:xfrm>
          <a:prstGeom prst="line">
            <a:avLst/>
          </a:prstGeom>
          <a:noFill/>
          <a:ln w="9525">
            <a:solidFill>
              <a:schemeClr val="tx1"/>
            </a:solidFill>
            <a:round/>
            <a:headEnd/>
            <a:tailEnd/>
          </a:ln>
        </p:spPr>
        <p:txBody>
          <a:bodyPr wrap="none" anchor="ctr"/>
          <a:lstStyle/>
          <a:p>
            <a:endParaRPr lang="en-US"/>
          </a:p>
        </p:txBody>
      </p:sp>
      <p:sp>
        <p:nvSpPr>
          <p:cNvPr id="34843" name="Line 122"/>
          <p:cNvSpPr>
            <a:spLocks noChangeShapeType="1"/>
          </p:cNvSpPr>
          <p:nvPr/>
        </p:nvSpPr>
        <p:spPr bwMode="auto">
          <a:xfrm>
            <a:off x="6172200" y="3124200"/>
            <a:ext cx="381000" cy="228600"/>
          </a:xfrm>
          <a:prstGeom prst="line">
            <a:avLst/>
          </a:prstGeom>
          <a:noFill/>
          <a:ln w="9525">
            <a:solidFill>
              <a:schemeClr val="tx1"/>
            </a:solidFill>
            <a:round/>
            <a:headEnd/>
            <a:tailEnd/>
          </a:ln>
        </p:spPr>
        <p:txBody>
          <a:bodyPr wrap="none" anchor="ctr"/>
          <a:lstStyle/>
          <a:p>
            <a:endParaRPr lang="en-US"/>
          </a:p>
        </p:txBody>
      </p:sp>
      <p:sp>
        <p:nvSpPr>
          <p:cNvPr id="34844" name="Line 123"/>
          <p:cNvSpPr>
            <a:spLocks noChangeShapeType="1"/>
          </p:cNvSpPr>
          <p:nvPr/>
        </p:nvSpPr>
        <p:spPr bwMode="auto">
          <a:xfrm>
            <a:off x="6553200" y="3352800"/>
            <a:ext cx="533400" cy="76200"/>
          </a:xfrm>
          <a:prstGeom prst="line">
            <a:avLst/>
          </a:prstGeom>
          <a:noFill/>
          <a:ln w="9525">
            <a:solidFill>
              <a:schemeClr val="tx1"/>
            </a:solidFill>
            <a:round/>
            <a:headEnd/>
            <a:tailEnd/>
          </a:ln>
        </p:spPr>
        <p:txBody>
          <a:bodyPr wrap="none" anchor="ctr"/>
          <a:lstStyle/>
          <a:p>
            <a:endParaRPr lang="en-US"/>
          </a:p>
        </p:txBody>
      </p:sp>
      <p:sp>
        <p:nvSpPr>
          <p:cNvPr id="34845" name="Line 124"/>
          <p:cNvSpPr>
            <a:spLocks noChangeShapeType="1"/>
          </p:cNvSpPr>
          <p:nvPr/>
        </p:nvSpPr>
        <p:spPr bwMode="auto">
          <a:xfrm flipV="1">
            <a:off x="7086600" y="3352800"/>
            <a:ext cx="152400" cy="76200"/>
          </a:xfrm>
          <a:prstGeom prst="line">
            <a:avLst/>
          </a:prstGeom>
          <a:noFill/>
          <a:ln w="9525">
            <a:solidFill>
              <a:schemeClr val="tx1"/>
            </a:solidFill>
            <a:round/>
            <a:headEnd/>
            <a:tailEnd/>
          </a:ln>
        </p:spPr>
        <p:txBody>
          <a:bodyPr wrap="none" anchor="ctr"/>
          <a:lstStyle/>
          <a:p>
            <a:endParaRPr lang="en-US"/>
          </a:p>
        </p:txBody>
      </p:sp>
      <p:sp>
        <p:nvSpPr>
          <p:cNvPr id="34846" name="Line 125"/>
          <p:cNvSpPr>
            <a:spLocks noChangeShapeType="1"/>
          </p:cNvSpPr>
          <p:nvPr/>
        </p:nvSpPr>
        <p:spPr bwMode="auto">
          <a:xfrm>
            <a:off x="7239000" y="3352800"/>
            <a:ext cx="228600" cy="228600"/>
          </a:xfrm>
          <a:prstGeom prst="line">
            <a:avLst/>
          </a:prstGeom>
          <a:noFill/>
          <a:ln w="9525">
            <a:solidFill>
              <a:schemeClr val="tx1"/>
            </a:solidFill>
            <a:round/>
            <a:headEnd/>
            <a:tailEnd/>
          </a:ln>
        </p:spPr>
        <p:txBody>
          <a:bodyPr wrap="none" anchor="ctr"/>
          <a:lstStyle/>
          <a:p>
            <a:endParaRPr lang="en-US"/>
          </a:p>
        </p:txBody>
      </p:sp>
      <p:sp>
        <p:nvSpPr>
          <p:cNvPr id="34847" name="Line 126"/>
          <p:cNvSpPr>
            <a:spLocks noChangeShapeType="1"/>
          </p:cNvSpPr>
          <p:nvPr/>
        </p:nvSpPr>
        <p:spPr bwMode="auto">
          <a:xfrm>
            <a:off x="7467600" y="3581400"/>
            <a:ext cx="228600" cy="76200"/>
          </a:xfrm>
          <a:prstGeom prst="line">
            <a:avLst/>
          </a:prstGeom>
          <a:noFill/>
          <a:ln w="9525">
            <a:solidFill>
              <a:schemeClr val="tx1"/>
            </a:solidFill>
            <a:round/>
            <a:headEnd/>
            <a:tailEnd/>
          </a:ln>
        </p:spPr>
        <p:txBody>
          <a:bodyPr wrap="none" anchor="ctr"/>
          <a:lstStyle/>
          <a:p>
            <a:endParaRPr lang="en-US"/>
          </a:p>
        </p:txBody>
      </p:sp>
      <p:sp>
        <p:nvSpPr>
          <p:cNvPr id="34848" name="Line 127"/>
          <p:cNvSpPr>
            <a:spLocks noChangeShapeType="1"/>
          </p:cNvSpPr>
          <p:nvPr/>
        </p:nvSpPr>
        <p:spPr bwMode="auto">
          <a:xfrm flipV="1">
            <a:off x="7696200" y="3657600"/>
            <a:ext cx="228600" cy="0"/>
          </a:xfrm>
          <a:prstGeom prst="line">
            <a:avLst/>
          </a:prstGeom>
          <a:noFill/>
          <a:ln w="9525">
            <a:solidFill>
              <a:schemeClr val="tx1"/>
            </a:solidFill>
            <a:round/>
            <a:headEnd/>
            <a:tailEnd/>
          </a:ln>
        </p:spPr>
        <p:txBody>
          <a:bodyPr wrap="none" anchor="ctr"/>
          <a:lstStyle/>
          <a:p>
            <a:endParaRPr lang="en-US"/>
          </a:p>
        </p:txBody>
      </p:sp>
      <p:sp>
        <p:nvSpPr>
          <p:cNvPr id="34849" name="Line 128"/>
          <p:cNvSpPr>
            <a:spLocks noChangeShapeType="1"/>
          </p:cNvSpPr>
          <p:nvPr/>
        </p:nvSpPr>
        <p:spPr bwMode="auto">
          <a:xfrm flipV="1">
            <a:off x="7924800" y="3429000"/>
            <a:ext cx="152400" cy="228600"/>
          </a:xfrm>
          <a:prstGeom prst="line">
            <a:avLst/>
          </a:prstGeom>
          <a:noFill/>
          <a:ln w="9525">
            <a:solidFill>
              <a:schemeClr val="tx1"/>
            </a:solidFill>
            <a:round/>
            <a:headEnd/>
            <a:tailEnd/>
          </a:ln>
        </p:spPr>
        <p:txBody>
          <a:bodyPr wrap="none" anchor="ctr"/>
          <a:lstStyle/>
          <a:p>
            <a:endParaRPr lang="en-US"/>
          </a:p>
        </p:txBody>
      </p:sp>
      <p:sp>
        <p:nvSpPr>
          <p:cNvPr id="34850" name="Line 129"/>
          <p:cNvSpPr>
            <a:spLocks noChangeShapeType="1"/>
          </p:cNvSpPr>
          <p:nvPr/>
        </p:nvSpPr>
        <p:spPr bwMode="auto">
          <a:xfrm flipV="1">
            <a:off x="8077200" y="3276600"/>
            <a:ext cx="76200" cy="152400"/>
          </a:xfrm>
          <a:prstGeom prst="line">
            <a:avLst/>
          </a:prstGeom>
          <a:noFill/>
          <a:ln w="9525">
            <a:solidFill>
              <a:schemeClr val="tx1"/>
            </a:solidFill>
            <a:round/>
            <a:headEnd/>
            <a:tailEnd/>
          </a:ln>
        </p:spPr>
        <p:txBody>
          <a:bodyPr wrap="none" anchor="ctr"/>
          <a:lstStyle/>
          <a:p>
            <a:endParaRPr lang="en-US"/>
          </a:p>
        </p:txBody>
      </p:sp>
      <p:sp>
        <p:nvSpPr>
          <p:cNvPr id="34851" name="Line 130"/>
          <p:cNvSpPr>
            <a:spLocks noChangeShapeType="1"/>
          </p:cNvSpPr>
          <p:nvPr/>
        </p:nvSpPr>
        <p:spPr bwMode="auto">
          <a:xfrm flipV="1">
            <a:off x="8610600" y="4495800"/>
            <a:ext cx="76200" cy="152400"/>
          </a:xfrm>
          <a:prstGeom prst="line">
            <a:avLst/>
          </a:prstGeom>
          <a:noFill/>
          <a:ln w="9525">
            <a:solidFill>
              <a:schemeClr val="tx1"/>
            </a:solidFill>
            <a:round/>
            <a:headEnd/>
            <a:tailEnd/>
          </a:ln>
        </p:spPr>
        <p:txBody>
          <a:bodyPr wrap="none" anchor="ctr"/>
          <a:lstStyle/>
          <a:p>
            <a:endParaRPr lang="en-US"/>
          </a:p>
        </p:txBody>
      </p:sp>
      <p:sp>
        <p:nvSpPr>
          <p:cNvPr id="34852" name="Line 131"/>
          <p:cNvSpPr>
            <a:spLocks noChangeShapeType="1"/>
          </p:cNvSpPr>
          <p:nvPr/>
        </p:nvSpPr>
        <p:spPr bwMode="auto">
          <a:xfrm flipH="1" flipV="1">
            <a:off x="8610600" y="4114800"/>
            <a:ext cx="76200" cy="381000"/>
          </a:xfrm>
          <a:prstGeom prst="line">
            <a:avLst/>
          </a:prstGeom>
          <a:noFill/>
          <a:ln w="9525">
            <a:solidFill>
              <a:schemeClr val="tx1"/>
            </a:solidFill>
            <a:round/>
            <a:headEnd/>
            <a:tailEnd/>
          </a:ln>
        </p:spPr>
        <p:txBody>
          <a:bodyPr wrap="none" anchor="ctr"/>
          <a:lstStyle/>
          <a:p>
            <a:endParaRPr lang="en-US"/>
          </a:p>
        </p:txBody>
      </p:sp>
      <p:sp>
        <p:nvSpPr>
          <p:cNvPr id="34853" name="Line 132"/>
          <p:cNvSpPr>
            <a:spLocks noChangeShapeType="1"/>
          </p:cNvSpPr>
          <p:nvPr/>
        </p:nvSpPr>
        <p:spPr bwMode="auto">
          <a:xfrm flipH="1" flipV="1">
            <a:off x="8534400" y="3810000"/>
            <a:ext cx="76200" cy="152400"/>
          </a:xfrm>
          <a:prstGeom prst="line">
            <a:avLst/>
          </a:prstGeom>
          <a:noFill/>
          <a:ln w="9525">
            <a:solidFill>
              <a:schemeClr val="tx1"/>
            </a:solidFill>
            <a:round/>
            <a:headEnd/>
            <a:tailEnd/>
          </a:ln>
        </p:spPr>
        <p:txBody>
          <a:bodyPr wrap="none" anchor="ctr"/>
          <a:lstStyle/>
          <a:p>
            <a:endParaRPr lang="en-US"/>
          </a:p>
        </p:txBody>
      </p:sp>
      <p:sp>
        <p:nvSpPr>
          <p:cNvPr id="34854" name="Line 133"/>
          <p:cNvSpPr>
            <a:spLocks noChangeShapeType="1"/>
          </p:cNvSpPr>
          <p:nvPr/>
        </p:nvSpPr>
        <p:spPr bwMode="auto">
          <a:xfrm flipH="1" flipV="1">
            <a:off x="8382000" y="3581400"/>
            <a:ext cx="152400" cy="228600"/>
          </a:xfrm>
          <a:prstGeom prst="line">
            <a:avLst/>
          </a:prstGeom>
          <a:noFill/>
          <a:ln w="9525">
            <a:solidFill>
              <a:schemeClr val="tx1"/>
            </a:solidFill>
            <a:round/>
            <a:headEnd/>
            <a:tailEnd/>
          </a:ln>
        </p:spPr>
        <p:txBody>
          <a:bodyPr wrap="none" anchor="ctr"/>
          <a:lstStyle/>
          <a:p>
            <a:endParaRPr lang="en-US"/>
          </a:p>
        </p:txBody>
      </p:sp>
      <p:sp>
        <p:nvSpPr>
          <p:cNvPr id="34855" name="Line 134"/>
          <p:cNvSpPr>
            <a:spLocks noChangeShapeType="1"/>
          </p:cNvSpPr>
          <p:nvPr/>
        </p:nvSpPr>
        <p:spPr bwMode="auto">
          <a:xfrm flipV="1">
            <a:off x="8382000" y="3429000"/>
            <a:ext cx="0" cy="152400"/>
          </a:xfrm>
          <a:prstGeom prst="line">
            <a:avLst/>
          </a:prstGeom>
          <a:noFill/>
          <a:ln w="9525">
            <a:solidFill>
              <a:schemeClr val="tx1"/>
            </a:solidFill>
            <a:round/>
            <a:headEnd/>
            <a:tailEnd/>
          </a:ln>
        </p:spPr>
        <p:txBody>
          <a:bodyPr wrap="none" anchor="ctr"/>
          <a:lstStyle/>
          <a:p>
            <a:endParaRPr lang="en-US"/>
          </a:p>
        </p:txBody>
      </p:sp>
      <p:sp>
        <p:nvSpPr>
          <p:cNvPr id="34856" name="Line 135"/>
          <p:cNvSpPr>
            <a:spLocks noChangeShapeType="1"/>
          </p:cNvSpPr>
          <p:nvPr/>
        </p:nvSpPr>
        <p:spPr bwMode="auto">
          <a:xfrm flipH="1" flipV="1">
            <a:off x="8153400" y="3276600"/>
            <a:ext cx="228600" cy="152400"/>
          </a:xfrm>
          <a:prstGeom prst="line">
            <a:avLst/>
          </a:prstGeom>
          <a:noFill/>
          <a:ln w="9525">
            <a:solidFill>
              <a:schemeClr val="tx1"/>
            </a:solidFill>
            <a:round/>
            <a:headEnd/>
            <a:tailEnd/>
          </a:ln>
        </p:spPr>
        <p:txBody>
          <a:bodyPr wrap="none" anchor="ctr"/>
          <a:lstStyle/>
          <a:p>
            <a:endParaRPr lang="en-US"/>
          </a:p>
        </p:txBody>
      </p:sp>
      <p:sp>
        <p:nvSpPr>
          <p:cNvPr id="34857" name="Line 136"/>
          <p:cNvSpPr>
            <a:spLocks noChangeShapeType="1"/>
          </p:cNvSpPr>
          <p:nvPr/>
        </p:nvSpPr>
        <p:spPr bwMode="auto">
          <a:xfrm flipH="1">
            <a:off x="4038600" y="2133600"/>
            <a:ext cx="457200" cy="152400"/>
          </a:xfrm>
          <a:prstGeom prst="line">
            <a:avLst/>
          </a:prstGeom>
          <a:noFill/>
          <a:ln w="9525">
            <a:solidFill>
              <a:schemeClr val="tx1"/>
            </a:solidFill>
            <a:round/>
            <a:headEnd/>
            <a:tailEnd/>
          </a:ln>
        </p:spPr>
        <p:txBody>
          <a:bodyPr wrap="none" anchor="ctr"/>
          <a:lstStyle/>
          <a:p>
            <a:endParaRPr lang="en-US"/>
          </a:p>
        </p:txBody>
      </p:sp>
      <p:sp>
        <p:nvSpPr>
          <p:cNvPr id="34858" name="Line 137"/>
          <p:cNvSpPr>
            <a:spLocks noChangeShapeType="1"/>
          </p:cNvSpPr>
          <p:nvPr/>
        </p:nvSpPr>
        <p:spPr bwMode="auto">
          <a:xfrm flipH="1" flipV="1">
            <a:off x="3657600" y="2209800"/>
            <a:ext cx="381000" cy="76200"/>
          </a:xfrm>
          <a:prstGeom prst="line">
            <a:avLst/>
          </a:prstGeom>
          <a:noFill/>
          <a:ln w="9525">
            <a:solidFill>
              <a:schemeClr val="tx1"/>
            </a:solidFill>
            <a:round/>
            <a:headEnd/>
            <a:tailEnd/>
          </a:ln>
        </p:spPr>
        <p:txBody>
          <a:bodyPr wrap="none" anchor="ctr"/>
          <a:lstStyle/>
          <a:p>
            <a:endParaRPr lang="en-US"/>
          </a:p>
        </p:txBody>
      </p:sp>
      <p:sp>
        <p:nvSpPr>
          <p:cNvPr id="34859" name="Line 138"/>
          <p:cNvSpPr>
            <a:spLocks noChangeShapeType="1"/>
          </p:cNvSpPr>
          <p:nvPr/>
        </p:nvSpPr>
        <p:spPr bwMode="auto">
          <a:xfrm flipV="1">
            <a:off x="3657600" y="2133600"/>
            <a:ext cx="0" cy="76200"/>
          </a:xfrm>
          <a:prstGeom prst="line">
            <a:avLst/>
          </a:prstGeom>
          <a:noFill/>
          <a:ln w="9525">
            <a:solidFill>
              <a:schemeClr val="tx1"/>
            </a:solidFill>
            <a:round/>
            <a:headEnd/>
            <a:tailEnd/>
          </a:ln>
        </p:spPr>
        <p:txBody>
          <a:bodyPr wrap="none" anchor="ctr"/>
          <a:lstStyle/>
          <a:p>
            <a:endParaRPr lang="en-US"/>
          </a:p>
        </p:txBody>
      </p:sp>
      <p:sp>
        <p:nvSpPr>
          <p:cNvPr id="34860" name="Line 139"/>
          <p:cNvSpPr>
            <a:spLocks noChangeShapeType="1"/>
          </p:cNvSpPr>
          <p:nvPr/>
        </p:nvSpPr>
        <p:spPr bwMode="auto">
          <a:xfrm flipH="1">
            <a:off x="3505200" y="2133600"/>
            <a:ext cx="152400" cy="0"/>
          </a:xfrm>
          <a:prstGeom prst="line">
            <a:avLst/>
          </a:prstGeom>
          <a:noFill/>
          <a:ln w="9525">
            <a:solidFill>
              <a:schemeClr val="tx1"/>
            </a:solidFill>
            <a:round/>
            <a:headEnd/>
            <a:tailEnd/>
          </a:ln>
        </p:spPr>
        <p:txBody>
          <a:bodyPr wrap="none" anchor="ctr"/>
          <a:lstStyle/>
          <a:p>
            <a:endParaRPr lang="en-US"/>
          </a:p>
        </p:txBody>
      </p:sp>
      <p:sp>
        <p:nvSpPr>
          <p:cNvPr id="34861" name="Line 140"/>
          <p:cNvSpPr>
            <a:spLocks noChangeShapeType="1"/>
          </p:cNvSpPr>
          <p:nvPr/>
        </p:nvSpPr>
        <p:spPr bwMode="auto">
          <a:xfrm>
            <a:off x="5715000" y="1981200"/>
            <a:ext cx="381000" cy="76200"/>
          </a:xfrm>
          <a:prstGeom prst="line">
            <a:avLst/>
          </a:prstGeom>
          <a:noFill/>
          <a:ln w="9525">
            <a:solidFill>
              <a:schemeClr val="tx1"/>
            </a:solidFill>
            <a:round/>
            <a:headEnd/>
            <a:tailEnd/>
          </a:ln>
        </p:spPr>
        <p:txBody>
          <a:bodyPr wrap="none" anchor="ctr"/>
          <a:lstStyle/>
          <a:p>
            <a:endParaRPr lang="en-US"/>
          </a:p>
        </p:txBody>
      </p:sp>
      <p:sp>
        <p:nvSpPr>
          <p:cNvPr id="34862" name="Line 141"/>
          <p:cNvSpPr>
            <a:spLocks noChangeShapeType="1"/>
          </p:cNvSpPr>
          <p:nvPr/>
        </p:nvSpPr>
        <p:spPr bwMode="auto">
          <a:xfrm flipV="1">
            <a:off x="6096000" y="1905000"/>
            <a:ext cx="0" cy="152400"/>
          </a:xfrm>
          <a:prstGeom prst="line">
            <a:avLst/>
          </a:prstGeom>
          <a:noFill/>
          <a:ln w="9525">
            <a:solidFill>
              <a:schemeClr val="tx1"/>
            </a:solidFill>
            <a:round/>
            <a:headEnd/>
            <a:tailEnd/>
          </a:ln>
        </p:spPr>
        <p:txBody>
          <a:bodyPr wrap="none" anchor="ctr"/>
          <a:lstStyle/>
          <a:p>
            <a:endParaRPr lang="en-US"/>
          </a:p>
        </p:txBody>
      </p:sp>
      <p:sp>
        <p:nvSpPr>
          <p:cNvPr id="34863" name="Line 142"/>
          <p:cNvSpPr>
            <a:spLocks noChangeShapeType="1"/>
          </p:cNvSpPr>
          <p:nvPr/>
        </p:nvSpPr>
        <p:spPr bwMode="auto">
          <a:xfrm flipH="1" flipV="1">
            <a:off x="6019800" y="1752600"/>
            <a:ext cx="76200" cy="152400"/>
          </a:xfrm>
          <a:prstGeom prst="line">
            <a:avLst/>
          </a:prstGeom>
          <a:noFill/>
          <a:ln w="9525">
            <a:solidFill>
              <a:schemeClr val="tx1"/>
            </a:solidFill>
            <a:round/>
            <a:headEnd/>
            <a:tailEnd/>
          </a:ln>
        </p:spPr>
        <p:txBody>
          <a:bodyPr wrap="none" anchor="ctr"/>
          <a:lstStyle/>
          <a:p>
            <a:endParaRPr lang="en-US"/>
          </a:p>
        </p:txBody>
      </p:sp>
      <p:sp>
        <p:nvSpPr>
          <p:cNvPr id="34864" name="Line 143"/>
          <p:cNvSpPr>
            <a:spLocks noChangeShapeType="1"/>
          </p:cNvSpPr>
          <p:nvPr/>
        </p:nvSpPr>
        <p:spPr bwMode="auto">
          <a:xfrm flipV="1">
            <a:off x="6019800" y="1676400"/>
            <a:ext cx="152400" cy="76200"/>
          </a:xfrm>
          <a:prstGeom prst="line">
            <a:avLst/>
          </a:prstGeom>
          <a:noFill/>
          <a:ln w="9525">
            <a:solidFill>
              <a:schemeClr val="tx1"/>
            </a:solidFill>
            <a:round/>
            <a:headEnd/>
            <a:tailEnd/>
          </a:ln>
        </p:spPr>
        <p:txBody>
          <a:bodyPr wrap="none" anchor="ctr"/>
          <a:lstStyle/>
          <a:p>
            <a:endParaRPr lang="en-US"/>
          </a:p>
        </p:txBody>
      </p:sp>
      <p:sp>
        <p:nvSpPr>
          <p:cNvPr id="34865" name="Line 144"/>
          <p:cNvSpPr>
            <a:spLocks noChangeShapeType="1"/>
          </p:cNvSpPr>
          <p:nvPr/>
        </p:nvSpPr>
        <p:spPr bwMode="auto">
          <a:xfrm flipH="1" flipV="1">
            <a:off x="5943600" y="1371600"/>
            <a:ext cx="228600" cy="304800"/>
          </a:xfrm>
          <a:prstGeom prst="line">
            <a:avLst/>
          </a:prstGeom>
          <a:noFill/>
          <a:ln w="9525">
            <a:solidFill>
              <a:schemeClr val="tx1"/>
            </a:solidFill>
            <a:round/>
            <a:headEnd/>
            <a:tailEnd/>
          </a:ln>
        </p:spPr>
        <p:txBody>
          <a:bodyPr wrap="none" anchor="ctr"/>
          <a:lstStyle/>
          <a:p>
            <a:endParaRPr lang="en-US"/>
          </a:p>
        </p:txBody>
      </p:sp>
      <p:sp>
        <p:nvSpPr>
          <p:cNvPr id="34866" name="Line 145"/>
          <p:cNvSpPr>
            <a:spLocks noChangeShapeType="1"/>
          </p:cNvSpPr>
          <p:nvPr/>
        </p:nvSpPr>
        <p:spPr bwMode="auto">
          <a:xfrm flipH="1" flipV="1">
            <a:off x="5867400" y="1219200"/>
            <a:ext cx="76200" cy="152400"/>
          </a:xfrm>
          <a:prstGeom prst="line">
            <a:avLst/>
          </a:prstGeom>
          <a:noFill/>
          <a:ln w="9525">
            <a:solidFill>
              <a:schemeClr val="tx1"/>
            </a:solidFill>
            <a:round/>
            <a:headEnd/>
            <a:tailEnd/>
          </a:ln>
        </p:spPr>
        <p:txBody>
          <a:bodyPr wrap="none" anchor="ctr"/>
          <a:lstStyle/>
          <a:p>
            <a:endParaRPr lang="en-US"/>
          </a:p>
        </p:txBody>
      </p:sp>
      <p:sp>
        <p:nvSpPr>
          <p:cNvPr id="34867" name="Line 146"/>
          <p:cNvSpPr>
            <a:spLocks noChangeShapeType="1"/>
          </p:cNvSpPr>
          <p:nvPr/>
        </p:nvSpPr>
        <p:spPr bwMode="auto">
          <a:xfrm flipV="1">
            <a:off x="5867400" y="914400"/>
            <a:ext cx="609600" cy="304800"/>
          </a:xfrm>
          <a:prstGeom prst="line">
            <a:avLst/>
          </a:prstGeom>
          <a:noFill/>
          <a:ln w="9525">
            <a:solidFill>
              <a:schemeClr val="tx1"/>
            </a:solidFill>
            <a:round/>
            <a:headEnd/>
            <a:tailEnd/>
          </a:ln>
        </p:spPr>
        <p:txBody>
          <a:bodyPr wrap="none" anchor="ctr"/>
          <a:lstStyle/>
          <a:p>
            <a:endParaRPr lang="en-US"/>
          </a:p>
        </p:txBody>
      </p:sp>
      <p:sp>
        <p:nvSpPr>
          <p:cNvPr id="34868" name="Line 147"/>
          <p:cNvSpPr>
            <a:spLocks noChangeShapeType="1"/>
          </p:cNvSpPr>
          <p:nvPr/>
        </p:nvSpPr>
        <p:spPr bwMode="auto">
          <a:xfrm flipV="1">
            <a:off x="6477000" y="838200"/>
            <a:ext cx="533400" cy="76200"/>
          </a:xfrm>
          <a:prstGeom prst="line">
            <a:avLst/>
          </a:prstGeom>
          <a:noFill/>
          <a:ln w="9525">
            <a:solidFill>
              <a:schemeClr val="tx1"/>
            </a:solidFill>
            <a:round/>
            <a:headEnd/>
            <a:tailEnd/>
          </a:ln>
        </p:spPr>
        <p:txBody>
          <a:bodyPr wrap="none" anchor="ctr"/>
          <a:lstStyle/>
          <a:p>
            <a:endParaRPr lang="en-US"/>
          </a:p>
        </p:txBody>
      </p:sp>
      <p:sp>
        <p:nvSpPr>
          <p:cNvPr id="34869" name="Line 148"/>
          <p:cNvSpPr>
            <a:spLocks noChangeShapeType="1"/>
          </p:cNvSpPr>
          <p:nvPr/>
        </p:nvSpPr>
        <p:spPr bwMode="auto">
          <a:xfrm>
            <a:off x="7010400" y="838200"/>
            <a:ext cx="228600" cy="0"/>
          </a:xfrm>
          <a:prstGeom prst="line">
            <a:avLst/>
          </a:prstGeom>
          <a:noFill/>
          <a:ln w="9525">
            <a:solidFill>
              <a:schemeClr val="tx1"/>
            </a:solidFill>
            <a:round/>
            <a:headEnd/>
            <a:tailEnd/>
          </a:ln>
        </p:spPr>
        <p:txBody>
          <a:bodyPr wrap="none" anchor="ctr"/>
          <a:lstStyle/>
          <a:p>
            <a:endParaRPr lang="en-US"/>
          </a:p>
        </p:txBody>
      </p:sp>
      <p:sp>
        <p:nvSpPr>
          <p:cNvPr id="34870" name="Line 149"/>
          <p:cNvSpPr>
            <a:spLocks noChangeShapeType="1"/>
          </p:cNvSpPr>
          <p:nvPr/>
        </p:nvSpPr>
        <p:spPr bwMode="auto">
          <a:xfrm>
            <a:off x="7239000" y="838200"/>
            <a:ext cx="533400" cy="304800"/>
          </a:xfrm>
          <a:prstGeom prst="line">
            <a:avLst/>
          </a:prstGeom>
          <a:noFill/>
          <a:ln w="9525">
            <a:solidFill>
              <a:schemeClr val="tx1"/>
            </a:solidFill>
            <a:round/>
            <a:headEnd/>
            <a:tailEnd/>
          </a:ln>
        </p:spPr>
        <p:txBody>
          <a:bodyPr wrap="none" anchor="ctr"/>
          <a:lstStyle/>
          <a:p>
            <a:endParaRPr lang="en-US"/>
          </a:p>
        </p:txBody>
      </p:sp>
      <p:sp>
        <p:nvSpPr>
          <p:cNvPr id="34871" name="Line 150"/>
          <p:cNvSpPr>
            <a:spLocks noChangeShapeType="1"/>
          </p:cNvSpPr>
          <p:nvPr/>
        </p:nvSpPr>
        <p:spPr bwMode="auto">
          <a:xfrm flipV="1">
            <a:off x="7772400" y="838200"/>
            <a:ext cx="0" cy="304800"/>
          </a:xfrm>
          <a:prstGeom prst="line">
            <a:avLst/>
          </a:prstGeom>
          <a:noFill/>
          <a:ln w="9525">
            <a:solidFill>
              <a:schemeClr val="tx1"/>
            </a:solidFill>
            <a:round/>
            <a:headEnd/>
            <a:tailEnd/>
          </a:ln>
        </p:spPr>
        <p:txBody>
          <a:bodyPr wrap="none" anchor="ctr"/>
          <a:lstStyle/>
          <a:p>
            <a:endParaRPr lang="en-US"/>
          </a:p>
        </p:txBody>
      </p:sp>
      <p:sp>
        <p:nvSpPr>
          <p:cNvPr id="34872" name="Line 151"/>
          <p:cNvSpPr>
            <a:spLocks noChangeShapeType="1"/>
          </p:cNvSpPr>
          <p:nvPr/>
        </p:nvSpPr>
        <p:spPr bwMode="auto">
          <a:xfrm>
            <a:off x="7772400" y="838200"/>
            <a:ext cx="304800" cy="76200"/>
          </a:xfrm>
          <a:prstGeom prst="line">
            <a:avLst/>
          </a:prstGeom>
          <a:noFill/>
          <a:ln w="9525">
            <a:solidFill>
              <a:schemeClr val="tx1"/>
            </a:solidFill>
            <a:round/>
            <a:headEnd/>
            <a:tailEnd/>
          </a:ln>
        </p:spPr>
        <p:txBody>
          <a:bodyPr wrap="none" anchor="ctr"/>
          <a:lstStyle/>
          <a:p>
            <a:endParaRPr lang="en-US"/>
          </a:p>
        </p:txBody>
      </p:sp>
      <p:sp>
        <p:nvSpPr>
          <p:cNvPr id="34873" name="Line 152"/>
          <p:cNvSpPr>
            <a:spLocks noChangeShapeType="1"/>
          </p:cNvSpPr>
          <p:nvPr/>
        </p:nvSpPr>
        <p:spPr bwMode="auto">
          <a:xfrm flipV="1">
            <a:off x="8153400" y="838200"/>
            <a:ext cx="152400" cy="76200"/>
          </a:xfrm>
          <a:prstGeom prst="line">
            <a:avLst/>
          </a:prstGeom>
          <a:noFill/>
          <a:ln w="9525">
            <a:solidFill>
              <a:schemeClr val="tx1"/>
            </a:solidFill>
            <a:round/>
            <a:headEnd/>
            <a:tailEnd/>
          </a:ln>
        </p:spPr>
        <p:txBody>
          <a:bodyPr wrap="none" anchor="ctr"/>
          <a:lstStyle/>
          <a:p>
            <a:endParaRPr lang="en-US"/>
          </a:p>
        </p:txBody>
      </p:sp>
      <p:sp>
        <p:nvSpPr>
          <p:cNvPr id="34874" name="Line 153"/>
          <p:cNvSpPr>
            <a:spLocks noChangeShapeType="1"/>
          </p:cNvSpPr>
          <p:nvPr/>
        </p:nvSpPr>
        <p:spPr bwMode="auto">
          <a:xfrm>
            <a:off x="8305800" y="838200"/>
            <a:ext cx="457200" cy="228600"/>
          </a:xfrm>
          <a:prstGeom prst="line">
            <a:avLst/>
          </a:prstGeom>
          <a:noFill/>
          <a:ln w="9525">
            <a:solidFill>
              <a:schemeClr val="tx1"/>
            </a:solidFill>
            <a:round/>
            <a:headEnd/>
            <a:tailEnd/>
          </a:ln>
        </p:spPr>
        <p:txBody>
          <a:bodyPr wrap="none" anchor="ctr"/>
          <a:lstStyle/>
          <a:p>
            <a:endParaRPr lang="en-US"/>
          </a:p>
        </p:txBody>
      </p:sp>
      <p:sp>
        <p:nvSpPr>
          <p:cNvPr id="34875" name="Line 154"/>
          <p:cNvSpPr>
            <a:spLocks noChangeShapeType="1"/>
          </p:cNvSpPr>
          <p:nvPr/>
        </p:nvSpPr>
        <p:spPr bwMode="auto">
          <a:xfrm>
            <a:off x="8763000" y="1066800"/>
            <a:ext cx="228600" cy="152400"/>
          </a:xfrm>
          <a:prstGeom prst="line">
            <a:avLst/>
          </a:prstGeom>
          <a:noFill/>
          <a:ln w="9525">
            <a:solidFill>
              <a:schemeClr val="tx1"/>
            </a:solidFill>
            <a:round/>
            <a:headEnd/>
            <a:tailEnd/>
          </a:ln>
        </p:spPr>
        <p:txBody>
          <a:bodyPr wrap="none" anchor="ctr"/>
          <a:lstStyle/>
          <a:p>
            <a:endParaRPr lang="en-US"/>
          </a:p>
        </p:txBody>
      </p:sp>
      <p:sp>
        <p:nvSpPr>
          <p:cNvPr id="34876" name="Line 155"/>
          <p:cNvSpPr>
            <a:spLocks noChangeShapeType="1"/>
          </p:cNvSpPr>
          <p:nvPr/>
        </p:nvSpPr>
        <p:spPr bwMode="auto">
          <a:xfrm flipH="1" flipV="1">
            <a:off x="8305800" y="2743200"/>
            <a:ext cx="76200" cy="76200"/>
          </a:xfrm>
          <a:prstGeom prst="line">
            <a:avLst/>
          </a:prstGeom>
          <a:noFill/>
          <a:ln w="9525">
            <a:solidFill>
              <a:schemeClr val="tx1"/>
            </a:solidFill>
            <a:round/>
            <a:headEnd/>
            <a:tailEnd/>
          </a:ln>
        </p:spPr>
        <p:txBody>
          <a:bodyPr wrap="none" anchor="ctr"/>
          <a:lstStyle/>
          <a:p>
            <a:endParaRPr lang="en-US"/>
          </a:p>
        </p:txBody>
      </p:sp>
      <p:sp>
        <p:nvSpPr>
          <p:cNvPr id="34877" name="Line 156"/>
          <p:cNvSpPr>
            <a:spLocks noChangeShapeType="1"/>
          </p:cNvSpPr>
          <p:nvPr/>
        </p:nvSpPr>
        <p:spPr bwMode="auto">
          <a:xfrm flipH="1" flipV="1">
            <a:off x="9067800" y="4876800"/>
            <a:ext cx="152400" cy="152400"/>
          </a:xfrm>
          <a:prstGeom prst="line">
            <a:avLst/>
          </a:prstGeom>
          <a:noFill/>
          <a:ln w="9525">
            <a:solidFill>
              <a:schemeClr val="tx1"/>
            </a:solidFill>
            <a:round/>
            <a:headEnd/>
            <a:tailEnd/>
          </a:ln>
        </p:spPr>
        <p:txBody>
          <a:bodyPr wrap="none" anchor="ctr"/>
          <a:lstStyle/>
          <a:p>
            <a:endParaRPr lang="en-US"/>
          </a:p>
        </p:txBody>
      </p:sp>
      <p:sp>
        <p:nvSpPr>
          <p:cNvPr id="34878" name="Line 157"/>
          <p:cNvSpPr>
            <a:spLocks noChangeShapeType="1"/>
          </p:cNvSpPr>
          <p:nvPr/>
        </p:nvSpPr>
        <p:spPr bwMode="auto">
          <a:xfrm flipV="1">
            <a:off x="9067800" y="4800600"/>
            <a:ext cx="76200" cy="76200"/>
          </a:xfrm>
          <a:prstGeom prst="line">
            <a:avLst/>
          </a:prstGeom>
          <a:noFill/>
          <a:ln w="9525">
            <a:solidFill>
              <a:schemeClr val="tx1"/>
            </a:solidFill>
            <a:round/>
            <a:headEnd/>
            <a:tailEnd/>
          </a:ln>
        </p:spPr>
        <p:txBody>
          <a:bodyPr wrap="none" anchor="ctr"/>
          <a:lstStyle/>
          <a:p>
            <a:endParaRPr lang="en-US"/>
          </a:p>
        </p:txBody>
      </p:sp>
      <p:sp>
        <p:nvSpPr>
          <p:cNvPr id="34879" name="Line 158"/>
          <p:cNvSpPr>
            <a:spLocks noChangeShapeType="1"/>
          </p:cNvSpPr>
          <p:nvPr/>
        </p:nvSpPr>
        <p:spPr bwMode="auto">
          <a:xfrm flipH="1" flipV="1">
            <a:off x="8915400" y="4648200"/>
            <a:ext cx="228600" cy="152400"/>
          </a:xfrm>
          <a:prstGeom prst="line">
            <a:avLst/>
          </a:prstGeom>
          <a:noFill/>
          <a:ln w="9525">
            <a:solidFill>
              <a:schemeClr val="tx1"/>
            </a:solidFill>
            <a:round/>
            <a:headEnd/>
            <a:tailEnd/>
          </a:ln>
        </p:spPr>
        <p:txBody>
          <a:bodyPr wrap="none" anchor="ctr"/>
          <a:lstStyle/>
          <a:p>
            <a:endParaRPr lang="en-US"/>
          </a:p>
        </p:txBody>
      </p:sp>
      <p:sp>
        <p:nvSpPr>
          <p:cNvPr id="34880" name="Line 159"/>
          <p:cNvSpPr>
            <a:spLocks noChangeShapeType="1"/>
          </p:cNvSpPr>
          <p:nvPr/>
        </p:nvSpPr>
        <p:spPr bwMode="auto">
          <a:xfrm flipH="1">
            <a:off x="8839200" y="4648200"/>
            <a:ext cx="76200" cy="152400"/>
          </a:xfrm>
          <a:prstGeom prst="line">
            <a:avLst/>
          </a:prstGeom>
          <a:noFill/>
          <a:ln w="9525">
            <a:solidFill>
              <a:schemeClr val="tx1"/>
            </a:solidFill>
            <a:round/>
            <a:headEnd/>
            <a:tailEnd/>
          </a:ln>
        </p:spPr>
        <p:txBody>
          <a:bodyPr wrap="none" anchor="ctr"/>
          <a:lstStyle/>
          <a:p>
            <a:endParaRPr lang="en-US"/>
          </a:p>
        </p:txBody>
      </p:sp>
      <p:sp>
        <p:nvSpPr>
          <p:cNvPr id="34881" name="Line 160"/>
          <p:cNvSpPr>
            <a:spLocks noChangeShapeType="1"/>
          </p:cNvSpPr>
          <p:nvPr/>
        </p:nvSpPr>
        <p:spPr bwMode="auto">
          <a:xfrm>
            <a:off x="8839200" y="4800600"/>
            <a:ext cx="0" cy="76200"/>
          </a:xfrm>
          <a:prstGeom prst="line">
            <a:avLst/>
          </a:prstGeom>
          <a:noFill/>
          <a:ln w="9525">
            <a:solidFill>
              <a:schemeClr val="tx1"/>
            </a:solidFill>
            <a:round/>
            <a:headEnd/>
            <a:tailEnd/>
          </a:ln>
        </p:spPr>
        <p:txBody>
          <a:bodyPr wrap="none" anchor="ctr"/>
          <a:lstStyle/>
          <a:p>
            <a:endParaRPr lang="en-US"/>
          </a:p>
        </p:txBody>
      </p:sp>
      <p:sp>
        <p:nvSpPr>
          <p:cNvPr id="34882" name="Line 161"/>
          <p:cNvSpPr>
            <a:spLocks noChangeShapeType="1"/>
          </p:cNvSpPr>
          <p:nvPr/>
        </p:nvSpPr>
        <p:spPr bwMode="auto">
          <a:xfrm flipH="1" flipV="1">
            <a:off x="8610600" y="4800600"/>
            <a:ext cx="152400" cy="76200"/>
          </a:xfrm>
          <a:prstGeom prst="line">
            <a:avLst/>
          </a:prstGeom>
          <a:noFill/>
          <a:ln w="9525">
            <a:solidFill>
              <a:schemeClr val="tx1"/>
            </a:solidFill>
            <a:round/>
            <a:headEnd/>
            <a:tailEnd/>
          </a:ln>
        </p:spPr>
        <p:txBody>
          <a:bodyPr wrap="none" anchor="ctr"/>
          <a:lstStyle/>
          <a:p>
            <a:endParaRPr lang="en-US"/>
          </a:p>
        </p:txBody>
      </p:sp>
      <p:sp>
        <p:nvSpPr>
          <p:cNvPr id="34883" name="Line 162"/>
          <p:cNvSpPr>
            <a:spLocks noChangeShapeType="1"/>
          </p:cNvSpPr>
          <p:nvPr/>
        </p:nvSpPr>
        <p:spPr bwMode="auto">
          <a:xfrm flipH="1">
            <a:off x="8077200" y="914400"/>
            <a:ext cx="76200" cy="0"/>
          </a:xfrm>
          <a:prstGeom prst="line">
            <a:avLst/>
          </a:prstGeom>
          <a:noFill/>
          <a:ln w="9525">
            <a:solidFill>
              <a:schemeClr val="tx1"/>
            </a:solidFill>
            <a:round/>
            <a:headEnd/>
            <a:tailEnd/>
          </a:ln>
        </p:spPr>
        <p:txBody>
          <a:bodyPr wrap="none" anchor="ctr"/>
          <a:lstStyle/>
          <a:p>
            <a:endParaRPr lang="en-US"/>
          </a:p>
        </p:txBody>
      </p:sp>
      <p:sp>
        <p:nvSpPr>
          <p:cNvPr id="34884" name="Line 163"/>
          <p:cNvSpPr>
            <a:spLocks noChangeShapeType="1"/>
          </p:cNvSpPr>
          <p:nvPr/>
        </p:nvSpPr>
        <p:spPr bwMode="auto">
          <a:xfrm>
            <a:off x="8991600" y="1219200"/>
            <a:ext cx="228600" cy="76200"/>
          </a:xfrm>
          <a:prstGeom prst="line">
            <a:avLst/>
          </a:prstGeom>
          <a:noFill/>
          <a:ln w="9525">
            <a:solidFill>
              <a:schemeClr val="tx1"/>
            </a:solidFill>
            <a:round/>
            <a:headEnd/>
            <a:tailEnd/>
          </a:ln>
        </p:spPr>
        <p:txBody>
          <a:bodyPr wrap="none" anchor="ctr"/>
          <a:lstStyle/>
          <a:p>
            <a:endParaRPr lang="en-US"/>
          </a:p>
        </p:txBody>
      </p:sp>
      <p:sp>
        <p:nvSpPr>
          <p:cNvPr id="34885" name="Line 164"/>
          <p:cNvSpPr>
            <a:spLocks noChangeShapeType="1"/>
          </p:cNvSpPr>
          <p:nvPr/>
        </p:nvSpPr>
        <p:spPr bwMode="auto">
          <a:xfrm flipH="1">
            <a:off x="3352800" y="2133600"/>
            <a:ext cx="152400" cy="76200"/>
          </a:xfrm>
          <a:prstGeom prst="line">
            <a:avLst/>
          </a:prstGeom>
          <a:noFill/>
          <a:ln w="9525">
            <a:solidFill>
              <a:schemeClr val="tx1"/>
            </a:solidFill>
            <a:round/>
            <a:headEnd/>
            <a:tailEnd/>
          </a:ln>
        </p:spPr>
        <p:txBody>
          <a:bodyPr wrap="none" anchor="ctr"/>
          <a:lstStyle/>
          <a:p>
            <a:endParaRPr lang="en-US"/>
          </a:p>
        </p:txBody>
      </p:sp>
      <p:sp>
        <p:nvSpPr>
          <p:cNvPr id="34886" name="Line 165"/>
          <p:cNvSpPr>
            <a:spLocks noChangeShapeType="1"/>
          </p:cNvSpPr>
          <p:nvPr/>
        </p:nvSpPr>
        <p:spPr bwMode="auto">
          <a:xfrm flipH="1" flipV="1">
            <a:off x="2895600" y="2209800"/>
            <a:ext cx="457200" cy="0"/>
          </a:xfrm>
          <a:prstGeom prst="line">
            <a:avLst/>
          </a:prstGeom>
          <a:noFill/>
          <a:ln w="9525">
            <a:solidFill>
              <a:schemeClr val="tx1"/>
            </a:solidFill>
            <a:round/>
            <a:headEnd/>
            <a:tailEnd/>
          </a:ln>
        </p:spPr>
        <p:txBody>
          <a:bodyPr wrap="none" anchor="ctr"/>
          <a:lstStyle/>
          <a:p>
            <a:endParaRPr lang="en-US"/>
          </a:p>
        </p:txBody>
      </p:sp>
      <p:sp>
        <p:nvSpPr>
          <p:cNvPr id="34887" name="Line 166"/>
          <p:cNvSpPr>
            <a:spLocks noChangeShapeType="1"/>
          </p:cNvSpPr>
          <p:nvPr/>
        </p:nvSpPr>
        <p:spPr bwMode="auto">
          <a:xfrm flipH="1">
            <a:off x="2667000" y="2209800"/>
            <a:ext cx="228600" cy="304800"/>
          </a:xfrm>
          <a:prstGeom prst="line">
            <a:avLst/>
          </a:prstGeom>
          <a:noFill/>
          <a:ln w="9525">
            <a:solidFill>
              <a:schemeClr val="tx1"/>
            </a:solidFill>
            <a:round/>
            <a:headEnd/>
            <a:tailEnd/>
          </a:ln>
        </p:spPr>
        <p:txBody>
          <a:bodyPr wrap="none" anchor="ctr"/>
          <a:lstStyle/>
          <a:p>
            <a:endParaRPr lang="en-US"/>
          </a:p>
        </p:txBody>
      </p:sp>
      <p:sp>
        <p:nvSpPr>
          <p:cNvPr id="34888" name="Line 167"/>
          <p:cNvSpPr>
            <a:spLocks noChangeShapeType="1"/>
          </p:cNvSpPr>
          <p:nvPr/>
        </p:nvSpPr>
        <p:spPr bwMode="auto">
          <a:xfrm flipH="1">
            <a:off x="2438400" y="2514600"/>
            <a:ext cx="228600" cy="152400"/>
          </a:xfrm>
          <a:prstGeom prst="line">
            <a:avLst/>
          </a:prstGeom>
          <a:noFill/>
          <a:ln w="9525">
            <a:solidFill>
              <a:schemeClr val="tx1"/>
            </a:solidFill>
            <a:round/>
            <a:headEnd/>
            <a:tailEnd/>
          </a:ln>
        </p:spPr>
        <p:txBody>
          <a:bodyPr wrap="none" anchor="ctr"/>
          <a:lstStyle/>
          <a:p>
            <a:endParaRPr lang="en-US"/>
          </a:p>
        </p:txBody>
      </p:sp>
      <p:sp>
        <p:nvSpPr>
          <p:cNvPr id="34889" name="Line 168"/>
          <p:cNvSpPr>
            <a:spLocks noChangeShapeType="1"/>
          </p:cNvSpPr>
          <p:nvPr/>
        </p:nvSpPr>
        <p:spPr bwMode="auto">
          <a:xfrm flipH="1">
            <a:off x="2362200" y="2667000"/>
            <a:ext cx="76200" cy="228600"/>
          </a:xfrm>
          <a:prstGeom prst="line">
            <a:avLst/>
          </a:prstGeom>
          <a:noFill/>
          <a:ln w="9525">
            <a:solidFill>
              <a:schemeClr val="tx1"/>
            </a:solidFill>
            <a:round/>
            <a:headEnd/>
            <a:tailEnd/>
          </a:ln>
        </p:spPr>
        <p:txBody>
          <a:bodyPr wrap="none" anchor="ctr"/>
          <a:lstStyle/>
          <a:p>
            <a:endParaRPr lang="en-US"/>
          </a:p>
        </p:txBody>
      </p:sp>
      <p:sp>
        <p:nvSpPr>
          <p:cNvPr id="34890" name="Line 169"/>
          <p:cNvSpPr>
            <a:spLocks noChangeShapeType="1"/>
          </p:cNvSpPr>
          <p:nvPr/>
        </p:nvSpPr>
        <p:spPr bwMode="auto">
          <a:xfrm>
            <a:off x="2362200" y="2895600"/>
            <a:ext cx="152400" cy="76200"/>
          </a:xfrm>
          <a:prstGeom prst="line">
            <a:avLst/>
          </a:prstGeom>
          <a:noFill/>
          <a:ln w="9525">
            <a:solidFill>
              <a:schemeClr val="tx1"/>
            </a:solidFill>
            <a:round/>
            <a:headEnd/>
            <a:tailEnd/>
          </a:ln>
        </p:spPr>
        <p:txBody>
          <a:bodyPr wrap="none" anchor="ctr"/>
          <a:lstStyle/>
          <a:p>
            <a:endParaRPr lang="en-US"/>
          </a:p>
        </p:txBody>
      </p:sp>
      <p:sp>
        <p:nvSpPr>
          <p:cNvPr id="34891" name="Line 170"/>
          <p:cNvSpPr>
            <a:spLocks noChangeShapeType="1"/>
          </p:cNvSpPr>
          <p:nvPr/>
        </p:nvSpPr>
        <p:spPr bwMode="auto">
          <a:xfrm>
            <a:off x="2514600" y="2971800"/>
            <a:ext cx="0" cy="228600"/>
          </a:xfrm>
          <a:prstGeom prst="line">
            <a:avLst/>
          </a:prstGeom>
          <a:noFill/>
          <a:ln w="9525">
            <a:solidFill>
              <a:schemeClr val="tx1"/>
            </a:solidFill>
            <a:round/>
            <a:headEnd/>
            <a:tailEnd/>
          </a:ln>
        </p:spPr>
        <p:txBody>
          <a:bodyPr wrap="none" anchor="ctr"/>
          <a:lstStyle/>
          <a:p>
            <a:endParaRPr lang="en-US"/>
          </a:p>
        </p:txBody>
      </p:sp>
      <p:sp>
        <p:nvSpPr>
          <p:cNvPr id="34892" name="Line 171"/>
          <p:cNvSpPr>
            <a:spLocks noChangeShapeType="1"/>
          </p:cNvSpPr>
          <p:nvPr/>
        </p:nvSpPr>
        <p:spPr bwMode="auto">
          <a:xfrm flipH="1">
            <a:off x="2362200" y="3200400"/>
            <a:ext cx="152400" cy="76200"/>
          </a:xfrm>
          <a:prstGeom prst="line">
            <a:avLst/>
          </a:prstGeom>
          <a:noFill/>
          <a:ln w="9525">
            <a:solidFill>
              <a:schemeClr val="tx1"/>
            </a:solidFill>
            <a:round/>
            <a:headEnd/>
            <a:tailEnd/>
          </a:ln>
        </p:spPr>
        <p:txBody>
          <a:bodyPr wrap="none" anchor="ctr"/>
          <a:lstStyle/>
          <a:p>
            <a:endParaRPr lang="en-US"/>
          </a:p>
        </p:txBody>
      </p:sp>
      <p:sp>
        <p:nvSpPr>
          <p:cNvPr id="34893" name="Line 172"/>
          <p:cNvSpPr>
            <a:spLocks noChangeShapeType="1"/>
          </p:cNvSpPr>
          <p:nvPr/>
        </p:nvSpPr>
        <p:spPr bwMode="auto">
          <a:xfrm flipH="1" flipV="1">
            <a:off x="2286000" y="3124200"/>
            <a:ext cx="76200" cy="152400"/>
          </a:xfrm>
          <a:prstGeom prst="line">
            <a:avLst/>
          </a:prstGeom>
          <a:noFill/>
          <a:ln w="9525">
            <a:solidFill>
              <a:schemeClr val="tx1"/>
            </a:solidFill>
            <a:round/>
            <a:headEnd/>
            <a:tailEnd/>
          </a:ln>
        </p:spPr>
        <p:txBody>
          <a:bodyPr wrap="none" anchor="ctr"/>
          <a:lstStyle/>
          <a:p>
            <a:endParaRPr lang="en-US"/>
          </a:p>
        </p:txBody>
      </p:sp>
      <p:sp>
        <p:nvSpPr>
          <p:cNvPr id="34894" name="Line 173"/>
          <p:cNvSpPr>
            <a:spLocks noChangeShapeType="1"/>
          </p:cNvSpPr>
          <p:nvPr/>
        </p:nvSpPr>
        <p:spPr bwMode="auto">
          <a:xfrm flipH="1">
            <a:off x="2133600" y="3124200"/>
            <a:ext cx="152400" cy="76200"/>
          </a:xfrm>
          <a:prstGeom prst="line">
            <a:avLst/>
          </a:prstGeom>
          <a:noFill/>
          <a:ln w="9525">
            <a:solidFill>
              <a:schemeClr val="tx1"/>
            </a:solidFill>
            <a:round/>
            <a:headEnd/>
            <a:tailEnd/>
          </a:ln>
        </p:spPr>
        <p:txBody>
          <a:bodyPr wrap="none" anchor="ctr"/>
          <a:lstStyle/>
          <a:p>
            <a:endParaRPr lang="en-US"/>
          </a:p>
        </p:txBody>
      </p:sp>
      <p:sp>
        <p:nvSpPr>
          <p:cNvPr id="34895" name="Line 174"/>
          <p:cNvSpPr>
            <a:spLocks noChangeShapeType="1"/>
          </p:cNvSpPr>
          <p:nvPr/>
        </p:nvSpPr>
        <p:spPr bwMode="auto">
          <a:xfrm>
            <a:off x="2133600" y="3200400"/>
            <a:ext cx="152400" cy="457200"/>
          </a:xfrm>
          <a:prstGeom prst="line">
            <a:avLst/>
          </a:prstGeom>
          <a:noFill/>
          <a:ln w="9525">
            <a:solidFill>
              <a:schemeClr val="tx1"/>
            </a:solidFill>
            <a:round/>
            <a:headEnd/>
            <a:tailEnd/>
          </a:ln>
        </p:spPr>
        <p:txBody>
          <a:bodyPr wrap="none" anchor="ctr"/>
          <a:lstStyle/>
          <a:p>
            <a:endParaRPr lang="en-US"/>
          </a:p>
        </p:txBody>
      </p:sp>
      <p:sp>
        <p:nvSpPr>
          <p:cNvPr id="34896" name="Line 175"/>
          <p:cNvSpPr>
            <a:spLocks noChangeShapeType="1"/>
          </p:cNvSpPr>
          <p:nvPr/>
        </p:nvSpPr>
        <p:spPr bwMode="auto">
          <a:xfrm>
            <a:off x="2286000" y="3657600"/>
            <a:ext cx="609600" cy="533400"/>
          </a:xfrm>
          <a:prstGeom prst="line">
            <a:avLst/>
          </a:prstGeom>
          <a:noFill/>
          <a:ln w="9525">
            <a:solidFill>
              <a:schemeClr val="tx1"/>
            </a:solidFill>
            <a:round/>
            <a:headEnd/>
            <a:tailEnd/>
          </a:ln>
        </p:spPr>
        <p:txBody>
          <a:bodyPr wrap="none" anchor="ctr"/>
          <a:lstStyle/>
          <a:p>
            <a:endParaRPr lang="en-US"/>
          </a:p>
        </p:txBody>
      </p:sp>
      <p:sp>
        <p:nvSpPr>
          <p:cNvPr id="34897" name="Line 176"/>
          <p:cNvSpPr>
            <a:spLocks noChangeShapeType="1"/>
          </p:cNvSpPr>
          <p:nvPr/>
        </p:nvSpPr>
        <p:spPr bwMode="auto">
          <a:xfrm flipV="1">
            <a:off x="2971800" y="4038600"/>
            <a:ext cx="76200" cy="76200"/>
          </a:xfrm>
          <a:prstGeom prst="line">
            <a:avLst/>
          </a:prstGeom>
          <a:noFill/>
          <a:ln w="9525">
            <a:solidFill>
              <a:schemeClr val="tx1"/>
            </a:solidFill>
            <a:round/>
            <a:headEnd/>
            <a:tailEnd/>
          </a:ln>
        </p:spPr>
        <p:txBody>
          <a:bodyPr wrap="none" anchor="ctr"/>
          <a:lstStyle/>
          <a:p>
            <a:endParaRPr lang="en-US"/>
          </a:p>
        </p:txBody>
      </p:sp>
      <p:sp>
        <p:nvSpPr>
          <p:cNvPr id="34898" name="Line 177"/>
          <p:cNvSpPr>
            <a:spLocks noChangeShapeType="1"/>
          </p:cNvSpPr>
          <p:nvPr/>
        </p:nvSpPr>
        <p:spPr bwMode="auto">
          <a:xfrm>
            <a:off x="3048000" y="4038600"/>
            <a:ext cx="76200" cy="0"/>
          </a:xfrm>
          <a:prstGeom prst="line">
            <a:avLst/>
          </a:prstGeom>
          <a:noFill/>
          <a:ln w="9525">
            <a:solidFill>
              <a:schemeClr val="tx1"/>
            </a:solidFill>
            <a:round/>
            <a:headEnd/>
            <a:tailEnd/>
          </a:ln>
        </p:spPr>
        <p:txBody>
          <a:bodyPr wrap="none" anchor="ctr"/>
          <a:lstStyle/>
          <a:p>
            <a:endParaRPr lang="en-US"/>
          </a:p>
        </p:txBody>
      </p:sp>
      <p:sp>
        <p:nvSpPr>
          <p:cNvPr id="34899" name="Line 178"/>
          <p:cNvSpPr>
            <a:spLocks noChangeShapeType="1"/>
          </p:cNvSpPr>
          <p:nvPr/>
        </p:nvSpPr>
        <p:spPr bwMode="auto">
          <a:xfrm>
            <a:off x="3276600" y="4267200"/>
            <a:ext cx="304800" cy="152400"/>
          </a:xfrm>
          <a:prstGeom prst="line">
            <a:avLst/>
          </a:prstGeom>
          <a:noFill/>
          <a:ln w="9525">
            <a:solidFill>
              <a:schemeClr val="tx1"/>
            </a:solidFill>
            <a:round/>
            <a:headEnd/>
            <a:tailEnd/>
          </a:ln>
        </p:spPr>
        <p:txBody>
          <a:bodyPr wrap="none" anchor="ctr"/>
          <a:lstStyle/>
          <a:p>
            <a:endParaRPr lang="en-US"/>
          </a:p>
        </p:txBody>
      </p:sp>
      <p:sp>
        <p:nvSpPr>
          <p:cNvPr id="34900" name="Line 179"/>
          <p:cNvSpPr>
            <a:spLocks noChangeShapeType="1"/>
          </p:cNvSpPr>
          <p:nvPr/>
        </p:nvSpPr>
        <p:spPr bwMode="auto">
          <a:xfrm flipH="1" flipV="1">
            <a:off x="3200400" y="4191000"/>
            <a:ext cx="76200" cy="76200"/>
          </a:xfrm>
          <a:prstGeom prst="line">
            <a:avLst/>
          </a:prstGeom>
          <a:noFill/>
          <a:ln w="9525">
            <a:solidFill>
              <a:schemeClr val="tx1"/>
            </a:solidFill>
            <a:round/>
            <a:headEnd/>
            <a:tailEnd/>
          </a:ln>
        </p:spPr>
        <p:txBody>
          <a:bodyPr wrap="none" anchor="ctr"/>
          <a:lstStyle/>
          <a:p>
            <a:endParaRPr lang="en-US"/>
          </a:p>
        </p:txBody>
      </p:sp>
      <p:sp>
        <p:nvSpPr>
          <p:cNvPr id="34901" name="Line 180"/>
          <p:cNvSpPr>
            <a:spLocks noChangeShapeType="1"/>
          </p:cNvSpPr>
          <p:nvPr/>
        </p:nvSpPr>
        <p:spPr bwMode="auto">
          <a:xfrm flipV="1">
            <a:off x="3581400" y="4419600"/>
            <a:ext cx="76200" cy="0"/>
          </a:xfrm>
          <a:prstGeom prst="line">
            <a:avLst/>
          </a:prstGeom>
          <a:noFill/>
          <a:ln w="9525">
            <a:solidFill>
              <a:schemeClr val="tx1"/>
            </a:solidFill>
            <a:round/>
            <a:headEnd/>
            <a:tailEnd/>
          </a:ln>
        </p:spPr>
        <p:txBody>
          <a:bodyPr wrap="none" anchor="ctr"/>
          <a:lstStyle/>
          <a:p>
            <a:endParaRPr lang="en-US"/>
          </a:p>
        </p:txBody>
      </p:sp>
      <p:sp>
        <p:nvSpPr>
          <p:cNvPr id="34902" name="Line 181"/>
          <p:cNvSpPr>
            <a:spLocks noChangeShapeType="1"/>
          </p:cNvSpPr>
          <p:nvPr/>
        </p:nvSpPr>
        <p:spPr bwMode="auto">
          <a:xfrm>
            <a:off x="3657600" y="4495800"/>
            <a:ext cx="152400" cy="76200"/>
          </a:xfrm>
          <a:prstGeom prst="line">
            <a:avLst/>
          </a:prstGeom>
          <a:noFill/>
          <a:ln w="9525">
            <a:solidFill>
              <a:schemeClr val="tx1"/>
            </a:solidFill>
            <a:round/>
            <a:headEnd/>
            <a:tailEnd/>
          </a:ln>
        </p:spPr>
        <p:txBody>
          <a:bodyPr wrap="none" anchor="ctr"/>
          <a:lstStyle/>
          <a:p>
            <a:endParaRPr lang="en-US"/>
          </a:p>
        </p:txBody>
      </p:sp>
      <p:sp>
        <p:nvSpPr>
          <p:cNvPr id="34903" name="Line 182"/>
          <p:cNvSpPr>
            <a:spLocks noChangeShapeType="1"/>
          </p:cNvSpPr>
          <p:nvPr/>
        </p:nvSpPr>
        <p:spPr bwMode="auto">
          <a:xfrm>
            <a:off x="3886200" y="4572000"/>
            <a:ext cx="0" cy="76200"/>
          </a:xfrm>
          <a:prstGeom prst="line">
            <a:avLst/>
          </a:prstGeom>
          <a:noFill/>
          <a:ln w="9525">
            <a:solidFill>
              <a:schemeClr val="tx1"/>
            </a:solidFill>
            <a:round/>
            <a:headEnd/>
            <a:tailEnd/>
          </a:ln>
        </p:spPr>
        <p:txBody>
          <a:bodyPr wrap="none" anchor="ctr"/>
          <a:lstStyle/>
          <a:p>
            <a:endParaRPr lang="en-US"/>
          </a:p>
        </p:txBody>
      </p:sp>
      <p:sp>
        <p:nvSpPr>
          <p:cNvPr id="34904" name="Line 183"/>
          <p:cNvSpPr>
            <a:spLocks noChangeShapeType="1"/>
          </p:cNvSpPr>
          <p:nvPr/>
        </p:nvSpPr>
        <p:spPr bwMode="auto">
          <a:xfrm flipV="1">
            <a:off x="8610600" y="4648200"/>
            <a:ext cx="0" cy="152400"/>
          </a:xfrm>
          <a:prstGeom prst="line">
            <a:avLst/>
          </a:prstGeom>
          <a:noFill/>
          <a:ln w="9525">
            <a:solidFill>
              <a:schemeClr val="tx1"/>
            </a:solidFill>
            <a:round/>
            <a:headEnd/>
            <a:tailEnd/>
          </a:ln>
        </p:spPr>
        <p:txBody>
          <a:bodyPr wrap="none" anchor="ctr"/>
          <a:lstStyle/>
          <a:p>
            <a:endParaRPr lang="en-US"/>
          </a:p>
        </p:txBody>
      </p:sp>
      <p:sp>
        <p:nvSpPr>
          <p:cNvPr id="34905" name="Line 184"/>
          <p:cNvSpPr>
            <a:spLocks noChangeShapeType="1"/>
          </p:cNvSpPr>
          <p:nvPr/>
        </p:nvSpPr>
        <p:spPr bwMode="auto">
          <a:xfrm flipH="1">
            <a:off x="8763000" y="4876800"/>
            <a:ext cx="76200" cy="0"/>
          </a:xfrm>
          <a:prstGeom prst="line">
            <a:avLst/>
          </a:prstGeom>
          <a:noFill/>
          <a:ln w="9525">
            <a:solidFill>
              <a:schemeClr val="tx1"/>
            </a:solidFill>
            <a:round/>
            <a:headEnd/>
            <a:tailEnd/>
          </a:ln>
        </p:spPr>
        <p:txBody>
          <a:bodyPr wrap="none" anchor="ctr"/>
          <a:lstStyle/>
          <a:p>
            <a:endParaRPr lang="en-US"/>
          </a:p>
        </p:txBody>
      </p:sp>
      <p:sp>
        <p:nvSpPr>
          <p:cNvPr id="34906" name="Line 185"/>
          <p:cNvSpPr>
            <a:spLocks noChangeShapeType="1"/>
          </p:cNvSpPr>
          <p:nvPr/>
        </p:nvSpPr>
        <p:spPr bwMode="auto">
          <a:xfrm flipH="1">
            <a:off x="8534400" y="4800600"/>
            <a:ext cx="76200" cy="152400"/>
          </a:xfrm>
          <a:prstGeom prst="line">
            <a:avLst/>
          </a:prstGeom>
          <a:noFill/>
          <a:ln w="9525">
            <a:solidFill>
              <a:schemeClr val="tx1"/>
            </a:solidFill>
            <a:round/>
            <a:headEnd/>
            <a:tailEnd/>
          </a:ln>
        </p:spPr>
        <p:txBody>
          <a:bodyPr wrap="none" anchor="ctr"/>
          <a:lstStyle/>
          <a:p>
            <a:endParaRPr lang="en-US"/>
          </a:p>
        </p:txBody>
      </p:sp>
      <p:sp>
        <p:nvSpPr>
          <p:cNvPr id="34907" name="Line 186"/>
          <p:cNvSpPr>
            <a:spLocks noChangeShapeType="1"/>
          </p:cNvSpPr>
          <p:nvPr/>
        </p:nvSpPr>
        <p:spPr bwMode="auto">
          <a:xfrm flipH="1">
            <a:off x="8458200" y="4953000"/>
            <a:ext cx="76200" cy="0"/>
          </a:xfrm>
          <a:prstGeom prst="line">
            <a:avLst/>
          </a:prstGeom>
          <a:noFill/>
          <a:ln w="9525">
            <a:solidFill>
              <a:schemeClr val="tx1"/>
            </a:solidFill>
            <a:round/>
            <a:headEnd/>
            <a:tailEnd/>
          </a:ln>
        </p:spPr>
        <p:txBody>
          <a:bodyPr wrap="none" anchor="ctr"/>
          <a:lstStyle/>
          <a:p>
            <a:endParaRPr lang="en-US"/>
          </a:p>
        </p:txBody>
      </p:sp>
      <p:sp>
        <p:nvSpPr>
          <p:cNvPr id="34908" name="Line 187"/>
          <p:cNvSpPr>
            <a:spLocks noChangeShapeType="1"/>
          </p:cNvSpPr>
          <p:nvPr/>
        </p:nvSpPr>
        <p:spPr bwMode="auto">
          <a:xfrm flipH="1" flipV="1">
            <a:off x="8229600" y="4800600"/>
            <a:ext cx="228600" cy="152400"/>
          </a:xfrm>
          <a:prstGeom prst="line">
            <a:avLst/>
          </a:prstGeom>
          <a:noFill/>
          <a:ln w="9525">
            <a:solidFill>
              <a:schemeClr val="tx1"/>
            </a:solidFill>
            <a:round/>
            <a:headEnd/>
            <a:tailEnd/>
          </a:ln>
        </p:spPr>
        <p:txBody>
          <a:bodyPr wrap="none" anchor="ctr"/>
          <a:lstStyle/>
          <a:p>
            <a:endParaRPr lang="en-US"/>
          </a:p>
        </p:txBody>
      </p:sp>
      <p:sp>
        <p:nvSpPr>
          <p:cNvPr id="34909" name="Line 188"/>
          <p:cNvSpPr>
            <a:spLocks noChangeShapeType="1"/>
          </p:cNvSpPr>
          <p:nvPr/>
        </p:nvSpPr>
        <p:spPr bwMode="auto">
          <a:xfrm flipH="1">
            <a:off x="8153400" y="4800600"/>
            <a:ext cx="76200" cy="152400"/>
          </a:xfrm>
          <a:prstGeom prst="line">
            <a:avLst/>
          </a:prstGeom>
          <a:noFill/>
          <a:ln w="9525">
            <a:solidFill>
              <a:schemeClr val="tx1"/>
            </a:solidFill>
            <a:round/>
            <a:headEnd/>
            <a:tailEnd/>
          </a:ln>
        </p:spPr>
        <p:txBody>
          <a:bodyPr wrap="none" anchor="ctr"/>
          <a:lstStyle/>
          <a:p>
            <a:endParaRPr lang="en-US"/>
          </a:p>
        </p:txBody>
      </p:sp>
      <p:sp>
        <p:nvSpPr>
          <p:cNvPr id="34910" name="Line 189"/>
          <p:cNvSpPr>
            <a:spLocks noChangeShapeType="1"/>
          </p:cNvSpPr>
          <p:nvPr/>
        </p:nvSpPr>
        <p:spPr bwMode="auto">
          <a:xfrm flipH="1" flipV="1">
            <a:off x="7848600" y="4876800"/>
            <a:ext cx="304800" cy="76200"/>
          </a:xfrm>
          <a:prstGeom prst="line">
            <a:avLst/>
          </a:prstGeom>
          <a:noFill/>
          <a:ln w="9525">
            <a:solidFill>
              <a:schemeClr val="tx1"/>
            </a:solidFill>
            <a:round/>
            <a:headEnd/>
            <a:tailEnd/>
          </a:ln>
        </p:spPr>
        <p:txBody>
          <a:bodyPr wrap="none" anchor="ctr"/>
          <a:lstStyle/>
          <a:p>
            <a:endParaRPr lang="en-US"/>
          </a:p>
        </p:txBody>
      </p:sp>
      <p:sp>
        <p:nvSpPr>
          <p:cNvPr id="34911" name="Line 190"/>
          <p:cNvSpPr>
            <a:spLocks noChangeShapeType="1"/>
          </p:cNvSpPr>
          <p:nvPr/>
        </p:nvSpPr>
        <p:spPr bwMode="auto">
          <a:xfrm flipV="1">
            <a:off x="7848600" y="4800600"/>
            <a:ext cx="76200" cy="76200"/>
          </a:xfrm>
          <a:prstGeom prst="line">
            <a:avLst/>
          </a:prstGeom>
          <a:noFill/>
          <a:ln w="9525">
            <a:solidFill>
              <a:schemeClr val="tx1"/>
            </a:solidFill>
            <a:round/>
            <a:headEnd/>
            <a:tailEnd/>
          </a:ln>
        </p:spPr>
        <p:txBody>
          <a:bodyPr wrap="none" anchor="ctr"/>
          <a:lstStyle/>
          <a:p>
            <a:endParaRPr lang="en-US"/>
          </a:p>
        </p:txBody>
      </p:sp>
      <p:sp>
        <p:nvSpPr>
          <p:cNvPr id="34912" name="Line 191"/>
          <p:cNvSpPr>
            <a:spLocks noChangeShapeType="1"/>
          </p:cNvSpPr>
          <p:nvPr/>
        </p:nvSpPr>
        <p:spPr bwMode="auto">
          <a:xfrm flipV="1">
            <a:off x="7924800" y="4648200"/>
            <a:ext cx="0" cy="152400"/>
          </a:xfrm>
          <a:prstGeom prst="line">
            <a:avLst/>
          </a:prstGeom>
          <a:noFill/>
          <a:ln w="9525">
            <a:solidFill>
              <a:schemeClr val="tx1"/>
            </a:solidFill>
            <a:round/>
            <a:headEnd/>
            <a:tailEnd/>
          </a:ln>
        </p:spPr>
        <p:txBody>
          <a:bodyPr wrap="none" anchor="ctr"/>
          <a:lstStyle/>
          <a:p>
            <a:endParaRPr lang="en-US"/>
          </a:p>
        </p:txBody>
      </p:sp>
      <p:sp>
        <p:nvSpPr>
          <p:cNvPr id="34913" name="Line 192"/>
          <p:cNvSpPr>
            <a:spLocks noChangeShapeType="1"/>
          </p:cNvSpPr>
          <p:nvPr/>
        </p:nvSpPr>
        <p:spPr bwMode="auto">
          <a:xfrm flipH="1">
            <a:off x="7772400" y="4648200"/>
            <a:ext cx="152400" cy="76200"/>
          </a:xfrm>
          <a:prstGeom prst="line">
            <a:avLst/>
          </a:prstGeom>
          <a:noFill/>
          <a:ln w="9525">
            <a:solidFill>
              <a:schemeClr val="tx1"/>
            </a:solidFill>
            <a:round/>
            <a:headEnd/>
            <a:tailEnd/>
          </a:ln>
        </p:spPr>
        <p:txBody>
          <a:bodyPr wrap="none" anchor="ctr"/>
          <a:lstStyle/>
          <a:p>
            <a:endParaRPr lang="en-US"/>
          </a:p>
        </p:txBody>
      </p:sp>
      <p:sp>
        <p:nvSpPr>
          <p:cNvPr id="34914" name="Line 193"/>
          <p:cNvSpPr>
            <a:spLocks noChangeShapeType="1"/>
          </p:cNvSpPr>
          <p:nvPr/>
        </p:nvSpPr>
        <p:spPr bwMode="auto">
          <a:xfrm flipH="1" flipV="1">
            <a:off x="7315200" y="4572000"/>
            <a:ext cx="228600" cy="76200"/>
          </a:xfrm>
          <a:prstGeom prst="line">
            <a:avLst/>
          </a:prstGeom>
          <a:noFill/>
          <a:ln w="9525">
            <a:solidFill>
              <a:schemeClr val="tx1"/>
            </a:solidFill>
            <a:round/>
            <a:headEnd/>
            <a:tailEnd/>
          </a:ln>
        </p:spPr>
        <p:txBody>
          <a:bodyPr wrap="none" anchor="ctr"/>
          <a:lstStyle/>
          <a:p>
            <a:endParaRPr lang="en-US"/>
          </a:p>
        </p:txBody>
      </p:sp>
      <p:sp>
        <p:nvSpPr>
          <p:cNvPr id="34915" name="Line 194"/>
          <p:cNvSpPr>
            <a:spLocks noChangeShapeType="1"/>
          </p:cNvSpPr>
          <p:nvPr/>
        </p:nvSpPr>
        <p:spPr bwMode="auto">
          <a:xfrm flipH="1">
            <a:off x="7086600" y="4572000"/>
            <a:ext cx="228600" cy="228600"/>
          </a:xfrm>
          <a:prstGeom prst="line">
            <a:avLst/>
          </a:prstGeom>
          <a:noFill/>
          <a:ln w="9525">
            <a:solidFill>
              <a:schemeClr val="tx1"/>
            </a:solidFill>
            <a:round/>
            <a:headEnd/>
            <a:tailEnd/>
          </a:ln>
        </p:spPr>
        <p:txBody>
          <a:bodyPr wrap="none" anchor="ctr"/>
          <a:lstStyle/>
          <a:p>
            <a:endParaRPr lang="en-US"/>
          </a:p>
        </p:txBody>
      </p:sp>
      <p:sp>
        <p:nvSpPr>
          <p:cNvPr id="34916" name="Line 195"/>
          <p:cNvSpPr>
            <a:spLocks noChangeShapeType="1"/>
          </p:cNvSpPr>
          <p:nvPr/>
        </p:nvSpPr>
        <p:spPr bwMode="auto">
          <a:xfrm flipH="1">
            <a:off x="6858000" y="4800600"/>
            <a:ext cx="228600" cy="76200"/>
          </a:xfrm>
          <a:prstGeom prst="line">
            <a:avLst/>
          </a:prstGeom>
          <a:noFill/>
          <a:ln w="9525">
            <a:solidFill>
              <a:schemeClr val="tx1"/>
            </a:solidFill>
            <a:round/>
            <a:headEnd/>
            <a:tailEnd/>
          </a:ln>
        </p:spPr>
        <p:txBody>
          <a:bodyPr wrap="none" anchor="ctr"/>
          <a:lstStyle/>
          <a:p>
            <a:endParaRPr lang="en-US"/>
          </a:p>
        </p:txBody>
      </p:sp>
      <p:sp>
        <p:nvSpPr>
          <p:cNvPr id="34917" name="Line 196"/>
          <p:cNvSpPr>
            <a:spLocks noChangeShapeType="1"/>
          </p:cNvSpPr>
          <p:nvPr/>
        </p:nvSpPr>
        <p:spPr bwMode="auto">
          <a:xfrm flipH="1">
            <a:off x="6629400" y="4876800"/>
            <a:ext cx="228600" cy="228600"/>
          </a:xfrm>
          <a:prstGeom prst="line">
            <a:avLst/>
          </a:prstGeom>
          <a:noFill/>
          <a:ln w="9525">
            <a:solidFill>
              <a:schemeClr val="tx1"/>
            </a:solidFill>
            <a:round/>
            <a:headEnd/>
            <a:tailEnd/>
          </a:ln>
        </p:spPr>
        <p:txBody>
          <a:bodyPr wrap="none" anchor="ctr"/>
          <a:lstStyle/>
          <a:p>
            <a:endParaRPr lang="en-US"/>
          </a:p>
        </p:txBody>
      </p:sp>
      <p:sp>
        <p:nvSpPr>
          <p:cNvPr id="34918" name="Line 197"/>
          <p:cNvSpPr>
            <a:spLocks noChangeShapeType="1"/>
          </p:cNvSpPr>
          <p:nvPr/>
        </p:nvSpPr>
        <p:spPr bwMode="auto">
          <a:xfrm flipH="1">
            <a:off x="6477000" y="5105400"/>
            <a:ext cx="152400" cy="76200"/>
          </a:xfrm>
          <a:prstGeom prst="line">
            <a:avLst/>
          </a:prstGeom>
          <a:noFill/>
          <a:ln w="9525">
            <a:solidFill>
              <a:schemeClr val="tx1"/>
            </a:solidFill>
            <a:round/>
            <a:headEnd/>
            <a:tailEnd/>
          </a:ln>
        </p:spPr>
        <p:txBody>
          <a:bodyPr wrap="none" anchor="ctr"/>
          <a:lstStyle/>
          <a:p>
            <a:endParaRPr lang="en-US"/>
          </a:p>
        </p:txBody>
      </p:sp>
      <p:sp>
        <p:nvSpPr>
          <p:cNvPr id="34919" name="Line 198"/>
          <p:cNvSpPr>
            <a:spLocks noChangeShapeType="1"/>
          </p:cNvSpPr>
          <p:nvPr/>
        </p:nvSpPr>
        <p:spPr bwMode="auto">
          <a:xfrm flipH="1">
            <a:off x="6324600" y="5181600"/>
            <a:ext cx="152400" cy="0"/>
          </a:xfrm>
          <a:prstGeom prst="line">
            <a:avLst/>
          </a:prstGeom>
          <a:noFill/>
          <a:ln w="9525">
            <a:solidFill>
              <a:schemeClr val="tx1"/>
            </a:solidFill>
            <a:round/>
            <a:headEnd/>
            <a:tailEnd/>
          </a:ln>
        </p:spPr>
        <p:txBody>
          <a:bodyPr wrap="none" anchor="ctr"/>
          <a:lstStyle/>
          <a:p>
            <a:endParaRPr lang="en-US"/>
          </a:p>
        </p:txBody>
      </p:sp>
      <p:sp>
        <p:nvSpPr>
          <p:cNvPr id="34920" name="Line 199"/>
          <p:cNvSpPr>
            <a:spLocks noChangeShapeType="1"/>
          </p:cNvSpPr>
          <p:nvPr/>
        </p:nvSpPr>
        <p:spPr bwMode="auto">
          <a:xfrm flipH="1" flipV="1">
            <a:off x="6248400" y="5105400"/>
            <a:ext cx="76200" cy="76200"/>
          </a:xfrm>
          <a:prstGeom prst="line">
            <a:avLst/>
          </a:prstGeom>
          <a:noFill/>
          <a:ln w="9525">
            <a:solidFill>
              <a:schemeClr val="tx1"/>
            </a:solidFill>
            <a:round/>
            <a:headEnd/>
            <a:tailEnd/>
          </a:ln>
        </p:spPr>
        <p:txBody>
          <a:bodyPr wrap="none" anchor="ctr"/>
          <a:lstStyle/>
          <a:p>
            <a:endParaRPr lang="en-US"/>
          </a:p>
        </p:txBody>
      </p:sp>
      <p:sp>
        <p:nvSpPr>
          <p:cNvPr id="34921" name="Line 200"/>
          <p:cNvSpPr>
            <a:spLocks noChangeShapeType="1"/>
          </p:cNvSpPr>
          <p:nvPr/>
        </p:nvSpPr>
        <p:spPr bwMode="auto">
          <a:xfrm flipH="1">
            <a:off x="5943600" y="5105400"/>
            <a:ext cx="304800" cy="0"/>
          </a:xfrm>
          <a:prstGeom prst="line">
            <a:avLst/>
          </a:prstGeom>
          <a:noFill/>
          <a:ln w="9525">
            <a:solidFill>
              <a:schemeClr val="tx1"/>
            </a:solidFill>
            <a:round/>
            <a:headEnd/>
            <a:tailEnd/>
          </a:ln>
        </p:spPr>
        <p:txBody>
          <a:bodyPr wrap="none" anchor="ctr"/>
          <a:lstStyle/>
          <a:p>
            <a:endParaRPr lang="en-US"/>
          </a:p>
        </p:txBody>
      </p:sp>
      <p:sp>
        <p:nvSpPr>
          <p:cNvPr id="34922" name="Line 201"/>
          <p:cNvSpPr>
            <a:spLocks noChangeShapeType="1"/>
          </p:cNvSpPr>
          <p:nvPr/>
        </p:nvSpPr>
        <p:spPr bwMode="auto">
          <a:xfrm flipV="1">
            <a:off x="5943600" y="5029200"/>
            <a:ext cx="76200" cy="76200"/>
          </a:xfrm>
          <a:prstGeom prst="line">
            <a:avLst/>
          </a:prstGeom>
          <a:noFill/>
          <a:ln w="9525">
            <a:solidFill>
              <a:schemeClr val="tx1"/>
            </a:solidFill>
            <a:round/>
            <a:headEnd/>
            <a:tailEnd/>
          </a:ln>
        </p:spPr>
        <p:txBody>
          <a:bodyPr wrap="none" anchor="ctr"/>
          <a:lstStyle/>
          <a:p>
            <a:endParaRPr lang="en-US"/>
          </a:p>
        </p:txBody>
      </p:sp>
      <p:sp>
        <p:nvSpPr>
          <p:cNvPr id="34923" name="Line 202"/>
          <p:cNvSpPr>
            <a:spLocks noChangeShapeType="1"/>
          </p:cNvSpPr>
          <p:nvPr/>
        </p:nvSpPr>
        <p:spPr bwMode="auto">
          <a:xfrm flipH="1" flipV="1">
            <a:off x="5791200" y="4953000"/>
            <a:ext cx="228600" cy="76200"/>
          </a:xfrm>
          <a:prstGeom prst="line">
            <a:avLst/>
          </a:prstGeom>
          <a:noFill/>
          <a:ln w="9525">
            <a:solidFill>
              <a:schemeClr val="tx1"/>
            </a:solidFill>
            <a:round/>
            <a:headEnd/>
            <a:tailEnd/>
          </a:ln>
        </p:spPr>
        <p:txBody>
          <a:bodyPr wrap="none" anchor="ctr"/>
          <a:lstStyle/>
          <a:p>
            <a:endParaRPr lang="en-US"/>
          </a:p>
        </p:txBody>
      </p:sp>
      <p:sp>
        <p:nvSpPr>
          <p:cNvPr id="34924" name="Line 203"/>
          <p:cNvSpPr>
            <a:spLocks noChangeShapeType="1"/>
          </p:cNvSpPr>
          <p:nvPr/>
        </p:nvSpPr>
        <p:spPr bwMode="auto">
          <a:xfrm flipH="1">
            <a:off x="5562600" y="5029200"/>
            <a:ext cx="76200" cy="152400"/>
          </a:xfrm>
          <a:prstGeom prst="line">
            <a:avLst/>
          </a:prstGeom>
          <a:noFill/>
          <a:ln w="9525">
            <a:solidFill>
              <a:schemeClr val="tx1"/>
            </a:solidFill>
            <a:round/>
            <a:headEnd/>
            <a:tailEnd/>
          </a:ln>
        </p:spPr>
        <p:txBody>
          <a:bodyPr wrap="none" anchor="ctr"/>
          <a:lstStyle/>
          <a:p>
            <a:endParaRPr lang="en-US"/>
          </a:p>
        </p:txBody>
      </p:sp>
      <p:sp>
        <p:nvSpPr>
          <p:cNvPr id="34925" name="Line 204"/>
          <p:cNvSpPr>
            <a:spLocks noChangeShapeType="1"/>
          </p:cNvSpPr>
          <p:nvPr/>
        </p:nvSpPr>
        <p:spPr bwMode="auto">
          <a:xfrm flipH="1">
            <a:off x="5410200" y="5181600"/>
            <a:ext cx="152400" cy="152400"/>
          </a:xfrm>
          <a:prstGeom prst="line">
            <a:avLst/>
          </a:prstGeom>
          <a:noFill/>
          <a:ln w="9525">
            <a:solidFill>
              <a:schemeClr val="tx1"/>
            </a:solidFill>
            <a:round/>
            <a:headEnd/>
            <a:tailEnd/>
          </a:ln>
        </p:spPr>
        <p:txBody>
          <a:bodyPr wrap="none" anchor="ctr"/>
          <a:lstStyle/>
          <a:p>
            <a:endParaRPr lang="en-US"/>
          </a:p>
        </p:txBody>
      </p:sp>
      <p:sp>
        <p:nvSpPr>
          <p:cNvPr id="34926" name="Line 205"/>
          <p:cNvSpPr>
            <a:spLocks noChangeShapeType="1"/>
          </p:cNvSpPr>
          <p:nvPr/>
        </p:nvSpPr>
        <p:spPr bwMode="auto">
          <a:xfrm flipV="1">
            <a:off x="5410200" y="5105400"/>
            <a:ext cx="0" cy="228600"/>
          </a:xfrm>
          <a:prstGeom prst="line">
            <a:avLst/>
          </a:prstGeom>
          <a:noFill/>
          <a:ln w="9525">
            <a:solidFill>
              <a:schemeClr val="tx1"/>
            </a:solidFill>
            <a:round/>
            <a:headEnd/>
            <a:tailEnd/>
          </a:ln>
        </p:spPr>
        <p:txBody>
          <a:bodyPr wrap="none" anchor="ctr"/>
          <a:lstStyle/>
          <a:p>
            <a:endParaRPr lang="en-US"/>
          </a:p>
        </p:txBody>
      </p:sp>
      <p:sp>
        <p:nvSpPr>
          <p:cNvPr id="34927" name="Line 206"/>
          <p:cNvSpPr>
            <a:spLocks noChangeShapeType="1"/>
          </p:cNvSpPr>
          <p:nvPr/>
        </p:nvSpPr>
        <p:spPr bwMode="auto">
          <a:xfrm flipH="1" flipV="1">
            <a:off x="5334000" y="5029200"/>
            <a:ext cx="76200" cy="76200"/>
          </a:xfrm>
          <a:prstGeom prst="line">
            <a:avLst/>
          </a:prstGeom>
          <a:noFill/>
          <a:ln w="9525">
            <a:solidFill>
              <a:schemeClr val="tx1"/>
            </a:solidFill>
            <a:round/>
            <a:headEnd/>
            <a:tailEnd/>
          </a:ln>
        </p:spPr>
        <p:txBody>
          <a:bodyPr wrap="none" anchor="ctr"/>
          <a:lstStyle/>
          <a:p>
            <a:endParaRPr lang="en-US"/>
          </a:p>
        </p:txBody>
      </p:sp>
      <p:sp>
        <p:nvSpPr>
          <p:cNvPr id="34928" name="Line 207"/>
          <p:cNvSpPr>
            <a:spLocks noChangeShapeType="1"/>
          </p:cNvSpPr>
          <p:nvPr/>
        </p:nvSpPr>
        <p:spPr bwMode="auto">
          <a:xfrm flipH="1">
            <a:off x="5181600" y="5029200"/>
            <a:ext cx="152400" cy="76200"/>
          </a:xfrm>
          <a:prstGeom prst="line">
            <a:avLst/>
          </a:prstGeom>
          <a:noFill/>
          <a:ln w="9525">
            <a:solidFill>
              <a:schemeClr val="tx1"/>
            </a:solidFill>
            <a:round/>
            <a:headEnd/>
            <a:tailEnd/>
          </a:ln>
        </p:spPr>
        <p:txBody>
          <a:bodyPr wrap="none" anchor="ctr"/>
          <a:lstStyle/>
          <a:p>
            <a:endParaRPr lang="en-US"/>
          </a:p>
        </p:txBody>
      </p:sp>
      <p:sp>
        <p:nvSpPr>
          <p:cNvPr id="34929" name="Line 208"/>
          <p:cNvSpPr>
            <a:spLocks noChangeShapeType="1"/>
          </p:cNvSpPr>
          <p:nvPr/>
        </p:nvSpPr>
        <p:spPr bwMode="auto">
          <a:xfrm flipH="1">
            <a:off x="4953000" y="5105400"/>
            <a:ext cx="228600" cy="76200"/>
          </a:xfrm>
          <a:prstGeom prst="line">
            <a:avLst/>
          </a:prstGeom>
          <a:noFill/>
          <a:ln w="9525">
            <a:solidFill>
              <a:schemeClr val="tx1"/>
            </a:solidFill>
            <a:round/>
            <a:headEnd/>
            <a:tailEnd/>
          </a:ln>
        </p:spPr>
        <p:txBody>
          <a:bodyPr wrap="none" anchor="ctr"/>
          <a:lstStyle/>
          <a:p>
            <a:endParaRPr lang="en-US"/>
          </a:p>
        </p:txBody>
      </p:sp>
      <p:sp>
        <p:nvSpPr>
          <p:cNvPr id="34930" name="Line 209"/>
          <p:cNvSpPr>
            <a:spLocks noChangeShapeType="1"/>
          </p:cNvSpPr>
          <p:nvPr/>
        </p:nvSpPr>
        <p:spPr bwMode="auto">
          <a:xfrm flipH="1" flipV="1">
            <a:off x="4724400" y="5029200"/>
            <a:ext cx="228600" cy="152400"/>
          </a:xfrm>
          <a:prstGeom prst="line">
            <a:avLst/>
          </a:prstGeom>
          <a:noFill/>
          <a:ln w="9525">
            <a:solidFill>
              <a:schemeClr val="tx1"/>
            </a:solidFill>
            <a:round/>
            <a:headEnd/>
            <a:tailEnd/>
          </a:ln>
        </p:spPr>
        <p:txBody>
          <a:bodyPr wrap="none" anchor="ctr"/>
          <a:lstStyle/>
          <a:p>
            <a:endParaRPr lang="en-US"/>
          </a:p>
        </p:txBody>
      </p:sp>
      <p:sp>
        <p:nvSpPr>
          <p:cNvPr id="34931" name="Line 210"/>
          <p:cNvSpPr>
            <a:spLocks noChangeShapeType="1"/>
          </p:cNvSpPr>
          <p:nvPr/>
        </p:nvSpPr>
        <p:spPr bwMode="auto">
          <a:xfrm flipH="1">
            <a:off x="8153400" y="2743200"/>
            <a:ext cx="152400" cy="76200"/>
          </a:xfrm>
          <a:prstGeom prst="line">
            <a:avLst/>
          </a:prstGeom>
          <a:noFill/>
          <a:ln w="9525">
            <a:solidFill>
              <a:schemeClr val="tx1"/>
            </a:solidFill>
            <a:round/>
            <a:headEnd/>
            <a:tailEnd/>
          </a:ln>
        </p:spPr>
        <p:txBody>
          <a:bodyPr wrap="none" anchor="ctr"/>
          <a:lstStyle/>
          <a:p>
            <a:endParaRPr lang="en-US"/>
          </a:p>
        </p:txBody>
      </p:sp>
      <p:sp>
        <p:nvSpPr>
          <p:cNvPr id="34932" name="Line 211"/>
          <p:cNvSpPr>
            <a:spLocks noChangeShapeType="1"/>
          </p:cNvSpPr>
          <p:nvPr/>
        </p:nvSpPr>
        <p:spPr bwMode="auto">
          <a:xfrm flipH="1">
            <a:off x="8077200" y="2819400"/>
            <a:ext cx="76200" cy="0"/>
          </a:xfrm>
          <a:prstGeom prst="line">
            <a:avLst/>
          </a:prstGeom>
          <a:noFill/>
          <a:ln w="9525">
            <a:solidFill>
              <a:schemeClr val="tx1"/>
            </a:solidFill>
            <a:round/>
            <a:headEnd/>
            <a:tailEnd/>
          </a:ln>
        </p:spPr>
        <p:txBody>
          <a:bodyPr wrap="none" anchor="ctr"/>
          <a:lstStyle/>
          <a:p>
            <a:endParaRPr lang="en-US"/>
          </a:p>
        </p:txBody>
      </p:sp>
      <p:sp>
        <p:nvSpPr>
          <p:cNvPr id="34933" name="Line 212"/>
          <p:cNvSpPr>
            <a:spLocks noChangeShapeType="1"/>
          </p:cNvSpPr>
          <p:nvPr/>
        </p:nvSpPr>
        <p:spPr bwMode="auto">
          <a:xfrm>
            <a:off x="8077200" y="2819400"/>
            <a:ext cx="0" cy="76200"/>
          </a:xfrm>
          <a:prstGeom prst="line">
            <a:avLst/>
          </a:prstGeom>
          <a:noFill/>
          <a:ln w="9525">
            <a:solidFill>
              <a:schemeClr val="tx1"/>
            </a:solidFill>
            <a:round/>
            <a:headEnd/>
            <a:tailEnd/>
          </a:ln>
        </p:spPr>
        <p:txBody>
          <a:bodyPr wrap="none" anchor="ctr"/>
          <a:lstStyle/>
          <a:p>
            <a:endParaRPr lang="en-US"/>
          </a:p>
        </p:txBody>
      </p:sp>
      <p:sp>
        <p:nvSpPr>
          <p:cNvPr id="34934" name="Line 213"/>
          <p:cNvSpPr>
            <a:spLocks noChangeShapeType="1"/>
          </p:cNvSpPr>
          <p:nvPr/>
        </p:nvSpPr>
        <p:spPr bwMode="auto">
          <a:xfrm>
            <a:off x="8077200" y="2895600"/>
            <a:ext cx="76200" cy="76200"/>
          </a:xfrm>
          <a:prstGeom prst="line">
            <a:avLst/>
          </a:prstGeom>
          <a:noFill/>
          <a:ln w="9525">
            <a:solidFill>
              <a:schemeClr val="tx1"/>
            </a:solidFill>
            <a:round/>
            <a:headEnd/>
            <a:tailEnd/>
          </a:ln>
        </p:spPr>
        <p:txBody>
          <a:bodyPr wrap="none" anchor="ctr"/>
          <a:lstStyle/>
          <a:p>
            <a:endParaRPr lang="en-US"/>
          </a:p>
        </p:txBody>
      </p:sp>
      <p:sp>
        <p:nvSpPr>
          <p:cNvPr id="34935" name="Line 215"/>
          <p:cNvSpPr>
            <a:spLocks noChangeShapeType="1"/>
          </p:cNvSpPr>
          <p:nvPr/>
        </p:nvSpPr>
        <p:spPr bwMode="auto">
          <a:xfrm>
            <a:off x="8077200" y="3124200"/>
            <a:ext cx="76200" cy="152400"/>
          </a:xfrm>
          <a:prstGeom prst="line">
            <a:avLst/>
          </a:prstGeom>
          <a:noFill/>
          <a:ln w="9525">
            <a:solidFill>
              <a:schemeClr val="tx1"/>
            </a:solidFill>
            <a:round/>
            <a:headEnd/>
            <a:tailEnd/>
          </a:ln>
        </p:spPr>
        <p:txBody>
          <a:bodyPr wrap="none" anchor="ctr"/>
          <a:lstStyle/>
          <a:p>
            <a:endParaRPr lang="en-US"/>
          </a:p>
        </p:txBody>
      </p:sp>
      <p:sp>
        <p:nvSpPr>
          <p:cNvPr id="34936" name="Line 216"/>
          <p:cNvSpPr>
            <a:spLocks noChangeShapeType="1"/>
          </p:cNvSpPr>
          <p:nvPr/>
        </p:nvSpPr>
        <p:spPr bwMode="auto">
          <a:xfrm>
            <a:off x="8458200" y="2971800"/>
            <a:ext cx="76200" cy="76200"/>
          </a:xfrm>
          <a:prstGeom prst="line">
            <a:avLst/>
          </a:prstGeom>
          <a:noFill/>
          <a:ln w="9525">
            <a:solidFill>
              <a:schemeClr val="tx1"/>
            </a:solidFill>
            <a:round/>
            <a:headEnd/>
            <a:tailEnd/>
          </a:ln>
        </p:spPr>
        <p:txBody>
          <a:bodyPr wrap="none" anchor="ctr"/>
          <a:lstStyle/>
          <a:p>
            <a:endParaRPr lang="en-US"/>
          </a:p>
        </p:txBody>
      </p:sp>
      <p:sp>
        <p:nvSpPr>
          <p:cNvPr id="34937" name="Line 217"/>
          <p:cNvSpPr>
            <a:spLocks noChangeShapeType="1"/>
          </p:cNvSpPr>
          <p:nvPr/>
        </p:nvSpPr>
        <p:spPr bwMode="auto">
          <a:xfrm>
            <a:off x="8534400" y="3048000"/>
            <a:ext cx="152400" cy="76200"/>
          </a:xfrm>
          <a:prstGeom prst="line">
            <a:avLst/>
          </a:prstGeom>
          <a:noFill/>
          <a:ln w="9525">
            <a:solidFill>
              <a:schemeClr val="tx1"/>
            </a:solidFill>
            <a:round/>
            <a:headEnd/>
            <a:tailEnd/>
          </a:ln>
        </p:spPr>
        <p:txBody>
          <a:bodyPr wrap="none" anchor="ctr"/>
          <a:lstStyle/>
          <a:p>
            <a:endParaRPr lang="en-US"/>
          </a:p>
        </p:txBody>
      </p:sp>
      <p:sp>
        <p:nvSpPr>
          <p:cNvPr id="34938" name="Line 218"/>
          <p:cNvSpPr>
            <a:spLocks noChangeShapeType="1"/>
          </p:cNvSpPr>
          <p:nvPr/>
        </p:nvSpPr>
        <p:spPr bwMode="auto">
          <a:xfrm flipH="1">
            <a:off x="9220200" y="2971800"/>
            <a:ext cx="76200" cy="76200"/>
          </a:xfrm>
          <a:prstGeom prst="line">
            <a:avLst/>
          </a:prstGeom>
          <a:noFill/>
          <a:ln w="9525">
            <a:solidFill>
              <a:schemeClr val="tx1"/>
            </a:solidFill>
            <a:round/>
            <a:headEnd/>
            <a:tailEnd/>
          </a:ln>
        </p:spPr>
        <p:txBody>
          <a:bodyPr wrap="none" anchor="ctr"/>
          <a:lstStyle/>
          <a:p>
            <a:endParaRPr lang="en-US"/>
          </a:p>
        </p:txBody>
      </p:sp>
      <p:sp>
        <p:nvSpPr>
          <p:cNvPr id="34939" name="Line 219"/>
          <p:cNvSpPr>
            <a:spLocks noChangeShapeType="1"/>
          </p:cNvSpPr>
          <p:nvPr/>
        </p:nvSpPr>
        <p:spPr bwMode="auto">
          <a:xfrm>
            <a:off x="9220200" y="3048000"/>
            <a:ext cx="0" cy="76200"/>
          </a:xfrm>
          <a:prstGeom prst="line">
            <a:avLst/>
          </a:prstGeom>
          <a:noFill/>
          <a:ln w="9525">
            <a:solidFill>
              <a:schemeClr val="tx1"/>
            </a:solidFill>
            <a:round/>
            <a:headEnd/>
            <a:tailEnd/>
          </a:ln>
        </p:spPr>
        <p:txBody>
          <a:bodyPr wrap="none" anchor="ctr"/>
          <a:lstStyle/>
          <a:p>
            <a:endParaRPr lang="en-US"/>
          </a:p>
        </p:txBody>
      </p:sp>
      <p:sp>
        <p:nvSpPr>
          <p:cNvPr id="34940" name="Line 220"/>
          <p:cNvSpPr>
            <a:spLocks noChangeShapeType="1"/>
          </p:cNvSpPr>
          <p:nvPr/>
        </p:nvSpPr>
        <p:spPr bwMode="auto">
          <a:xfrm>
            <a:off x="9220200" y="3124200"/>
            <a:ext cx="0" cy="76200"/>
          </a:xfrm>
          <a:prstGeom prst="line">
            <a:avLst/>
          </a:prstGeom>
          <a:noFill/>
          <a:ln w="9525">
            <a:solidFill>
              <a:schemeClr val="tx1"/>
            </a:solidFill>
            <a:round/>
            <a:headEnd/>
            <a:tailEnd/>
          </a:ln>
        </p:spPr>
        <p:txBody>
          <a:bodyPr wrap="none" anchor="ctr"/>
          <a:lstStyle/>
          <a:p>
            <a:endParaRPr lang="en-US"/>
          </a:p>
        </p:txBody>
      </p:sp>
      <p:sp>
        <p:nvSpPr>
          <p:cNvPr id="34941" name="Line 221"/>
          <p:cNvSpPr>
            <a:spLocks noChangeShapeType="1"/>
          </p:cNvSpPr>
          <p:nvPr/>
        </p:nvSpPr>
        <p:spPr bwMode="auto">
          <a:xfrm flipH="1">
            <a:off x="9144000" y="3200400"/>
            <a:ext cx="76200" cy="0"/>
          </a:xfrm>
          <a:prstGeom prst="line">
            <a:avLst/>
          </a:prstGeom>
          <a:noFill/>
          <a:ln w="9525">
            <a:solidFill>
              <a:schemeClr val="tx1"/>
            </a:solidFill>
            <a:round/>
            <a:headEnd/>
            <a:tailEnd/>
          </a:ln>
        </p:spPr>
        <p:txBody>
          <a:bodyPr wrap="none" anchor="ctr"/>
          <a:lstStyle/>
          <a:p>
            <a:endParaRPr lang="en-US"/>
          </a:p>
        </p:txBody>
      </p:sp>
      <p:sp>
        <p:nvSpPr>
          <p:cNvPr id="34942" name="Line 222"/>
          <p:cNvSpPr>
            <a:spLocks noChangeShapeType="1"/>
          </p:cNvSpPr>
          <p:nvPr/>
        </p:nvSpPr>
        <p:spPr bwMode="auto">
          <a:xfrm flipH="1">
            <a:off x="9067800" y="3200400"/>
            <a:ext cx="76200" cy="76200"/>
          </a:xfrm>
          <a:prstGeom prst="line">
            <a:avLst/>
          </a:prstGeom>
          <a:noFill/>
          <a:ln w="9525">
            <a:solidFill>
              <a:schemeClr val="tx1"/>
            </a:solidFill>
            <a:round/>
            <a:headEnd/>
            <a:tailEnd/>
          </a:ln>
        </p:spPr>
        <p:txBody>
          <a:bodyPr wrap="none" anchor="ctr"/>
          <a:lstStyle/>
          <a:p>
            <a:endParaRPr lang="en-US"/>
          </a:p>
        </p:txBody>
      </p:sp>
      <p:sp>
        <p:nvSpPr>
          <p:cNvPr id="34943" name="Line 223"/>
          <p:cNvSpPr>
            <a:spLocks noChangeShapeType="1"/>
          </p:cNvSpPr>
          <p:nvPr/>
        </p:nvSpPr>
        <p:spPr bwMode="auto">
          <a:xfrm flipV="1">
            <a:off x="9067800" y="3200400"/>
            <a:ext cx="0" cy="76200"/>
          </a:xfrm>
          <a:prstGeom prst="line">
            <a:avLst/>
          </a:prstGeom>
          <a:noFill/>
          <a:ln w="9525">
            <a:solidFill>
              <a:schemeClr val="tx1"/>
            </a:solidFill>
            <a:round/>
            <a:headEnd/>
            <a:tailEnd/>
          </a:ln>
        </p:spPr>
        <p:txBody>
          <a:bodyPr wrap="none" anchor="ctr"/>
          <a:lstStyle/>
          <a:p>
            <a:endParaRPr lang="en-US"/>
          </a:p>
        </p:txBody>
      </p:sp>
      <p:sp>
        <p:nvSpPr>
          <p:cNvPr id="34944" name="Line 225"/>
          <p:cNvSpPr>
            <a:spLocks noChangeShapeType="1"/>
          </p:cNvSpPr>
          <p:nvPr/>
        </p:nvSpPr>
        <p:spPr bwMode="auto">
          <a:xfrm flipH="1" flipV="1">
            <a:off x="8915400" y="3124200"/>
            <a:ext cx="76200" cy="76200"/>
          </a:xfrm>
          <a:prstGeom prst="line">
            <a:avLst/>
          </a:prstGeom>
          <a:noFill/>
          <a:ln w="9525">
            <a:solidFill>
              <a:schemeClr val="tx1"/>
            </a:solidFill>
            <a:round/>
            <a:headEnd/>
            <a:tailEnd/>
          </a:ln>
        </p:spPr>
        <p:txBody>
          <a:bodyPr wrap="none" anchor="ctr"/>
          <a:lstStyle/>
          <a:p>
            <a:endParaRPr lang="en-US"/>
          </a:p>
        </p:txBody>
      </p:sp>
      <p:sp>
        <p:nvSpPr>
          <p:cNvPr id="34945" name="Line 226"/>
          <p:cNvSpPr>
            <a:spLocks noChangeShapeType="1"/>
          </p:cNvSpPr>
          <p:nvPr/>
        </p:nvSpPr>
        <p:spPr bwMode="auto">
          <a:xfrm flipH="1" flipV="1">
            <a:off x="8839200" y="3048000"/>
            <a:ext cx="76200" cy="76200"/>
          </a:xfrm>
          <a:prstGeom prst="line">
            <a:avLst/>
          </a:prstGeom>
          <a:noFill/>
          <a:ln w="9525">
            <a:solidFill>
              <a:schemeClr val="tx1"/>
            </a:solidFill>
            <a:round/>
            <a:headEnd/>
            <a:tailEnd/>
          </a:ln>
        </p:spPr>
        <p:txBody>
          <a:bodyPr wrap="none" anchor="ctr"/>
          <a:lstStyle/>
          <a:p>
            <a:endParaRPr lang="en-US"/>
          </a:p>
        </p:txBody>
      </p:sp>
      <p:sp>
        <p:nvSpPr>
          <p:cNvPr id="34946" name="Line 227"/>
          <p:cNvSpPr>
            <a:spLocks noChangeShapeType="1"/>
          </p:cNvSpPr>
          <p:nvPr/>
        </p:nvSpPr>
        <p:spPr bwMode="auto">
          <a:xfrm flipH="1">
            <a:off x="8763000" y="3048000"/>
            <a:ext cx="76200" cy="76200"/>
          </a:xfrm>
          <a:prstGeom prst="line">
            <a:avLst/>
          </a:prstGeom>
          <a:noFill/>
          <a:ln w="9525">
            <a:solidFill>
              <a:schemeClr val="tx1"/>
            </a:solidFill>
            <a:round/>
            <a:headEnd/>
            <a:tailEnd/>
          </a:ln>
        </p:spPr>
        <p:txBody>
          <a:bodyPr wrap="none" anchor="ctr"/>
          <a:lstStyle/>
          <a:p>
            <a:endParaRPr lang="en-US"/>
          </a:p>
        </p:txBody>
      </p:sp>
      <p:sp>
        <p:nvSpPr>
          <p:cNvPr id="34947" name="Line 228"/>
          <p:cNvSpPr>
            <a:spLocks noChangeShapeType="1"/>
          </p:cNvSpPr>
          <p:nvPr/>
        </p:nvSpPr>
        <p:spPr bwMode="auto">
          <a:xfrm flipH="1">
            <a:off x="8686800" y="3124200"/>
            <a:ext cx="76200" cy="0"/>
          </a:xfrm>
          <a:prstGeom prst="line">
            <a:avLst/>
          </a:prstGeom>
          <a:noFill/>
          <a:ln w="9525">
            <a:solidFill>
              <a:schemeClr val="tx1"/>
            </a:solidFill>
            <a:round/>
            <a:headEnd/>
            <a:tailEnd/>
          </a:ln>
        </p:spPr>
        <p:txBody>
          <a:bodyPr wrap="none" anchor="ctr"/>
          <a:lstStyle/>
          <a:p>
            <a:endParaRPr lang="en-US"/>
          </a:p>
        </p:txBody>
      </p:sp>
      <p:sp>
        <p:nvSpPr>
          <p:cNvPr id="34948" name="Line 229"/>
          <p:cNvSpPr>
            <a:spLocks noChangeShapeType="1"/>
          </p:cNvSpPr>
          <p:nvPr/>
        </p:nvSpPr>
        <p:spPr bwMode="auto">
          <a:xfrm>
            <a:off x="8382000" y="2819400"/>
            <a:ext cx="76200" cy="76200"/>
          </a:xfrm>
          <a:prstGeom prst="line">
            <a:avLst/>
          </a:prstGeom>
          <a:noFill/>
          <a:ln w="9525">
            <a:solidFill>
              <a:schemeClr val="tx1"/>
            </a:solidFill>
            <a:round/>
            <a:headEnd/>
            <a:tailEnd/>
          </a:ln>
        </p:spPr>
        <p:txBody>
          <a:bodyPr wrap="none" anchor="ctr"/>
          <a:lstStyle/>
          <a:p>
            <a:endParaRPr lang="en-US"/>
          </a:p>
        </p:txBody>
      </p:sp>
      <p:sp>
        <p:nvSpPr>
          <p:cNvPr id="34949" name="Line 230"/>
          <p:cNvSpPr>
            <a:spLocks noChangeShapeType="1"/>
          </p:cNvSpPr>
          <p:nvPr/>
        </p:nvSpPr>
        <p:spPr bwMode="auto">
          <a:xfrm>
            <a:off x="8458200" y="2895600"/>
            <a:ext cx="0" cy="76200"/>
          </a:xfrm>
          <a:prstGeom prst="line">
            <a:avLst/>
          </a:prstGeom>
          <a:noFill/>
          <a:ln w="9525">
            <a:solidFill>
              <a:schemeClr val="tx1"/>
            </a:solidFill>
            <a:round/>
            <a:headEnd/>
            <a:tailEnd/>
          </a:ln>
        </p:spPr>
        <p:txBody>
          <a:bodyPr wrap="none" anchor="ctr"/>
          <a:lstStyle/>
          <a:p>
            <a:endParaRPr lang="en-US"/>
          </a:p>
        </p:txBody>
      </p:sp>
      <p:sp>
        <p:nvSpPr>
          <p:cNvPr id="34950" name="Line 231"/>
          <p:cNvSpPr>
            <a:spLocks noChangeShapeType="1"/>
          </p:cNvSpPr>
          <p:nvPr/>
        </p:nvSpPr>
        <p:spPr bwMode="auto">
          <a:xfrm>
            <a:off x="9296400" y="2971800"/>
            <a:ext cx="152400" cy="0"/>
          </a:xfrm>
          <a:prstGeom prst="line">
            <a:avLst/>
          </a:prstGeom>
          <a:noFill/>
          <a:ln w="9525">
            <a:solidFill>
              <a:schemeClr val="tx1"/>
            </a:solidFill>
            <a:round/>
            <a:headEnd/>
            <a:tailEnd/>
          </a:ln>
        </p:spPr>
        <p:txBody>
          <a:bodyPr wrap="none" anchor="ctr"/>
          <a:lstStyle/>
          <a:p>
            <a:endParaRPr lang="en-US"/>
          </a:p>
        </p:txBody>
      </p:sp>
      <p:sp>
        <p:nvSpPr>
          <p:cNvPr id="34951" name="Line 232"/>
          <p:cNvSpPr>
            <a:spLocks noChangeShapeType="1"/>
          </p:cNvSpPr>
          <p:nvPr/>
        </p:nvSpPr>
        <p:spPr bwMode="auto">
          <a:xfrm flipV="1">
            <a:off x="9448800" y="2895600"/>
            <a:ext cx="76200" cy="76200"/>
          </a:xfrm>
          <a:prstGeom prst="line">
            <a:avLst/>
          </a:prstGeom>
          <a:noFill/>
          <a:ln w="9525">
            <a:solidFill>
              <a:schemeClr val="tx1"/>
            </a:solidFill>
            <a:round/>
            <a:headEnd/>
            <a:tailEnd/>
          </a:ln>
        </p:spPr>
        <p:txBody>
          <a:bodyPr wrap="none" anchor="ctr"/>
          <a:lstStyle/>
          <a:p>
            <a:endParaRPr lang="en-US"/>
          </a:p>
        </p:txBody>
      </p:sp>
      <p:sp>
        <p:nvSpPr>
          <p:cNvPr id="34952" name="Line 233"/>
          <p:cNvSpPr>
            <a:spLocks noChangeShapeType="1"/>
          </p:cNvSpPr>
          <p:nvPr/>
        </p:nvSpPr>
        <p:spPr bwMode="auto">
          <a:xfrm flipH="1" flipV="1">
            <a:off x="9372600" y="2743200"/>
            <a:ext cx="152400" cy="152400"/>
          </a:xfrm>
          <a:prstGeom prst="line">
            <a:avLst/>
          </a:prstGeom>
          <a:noFill/>
          <a:ln w="9525">
            <a:solidFill>
              <a:schemeClr val="tx1"/>
            </a:solidFill>
            <a:round/>
            <a:headEnd/>
            <a:tailEnd/>
          </a:ln>
        </p:spPr>
        <p:txBody>
          <a:bodyPr wrap="none" anchor="ctr"/>
          <a:lstStyle/>
          <a:p>
            <a:endParaRPr lang="en-US"/>
          </a:p>
        </p:txBody>
      </p:sp>
      <p:sp>
        <p:nvSpPr>
          <p:cNvPr id="34953" name="Line 234"/>
          <p:cNvSpPr>
            <a:spLocks noChangeShapeType="1"/>
          </p:cNvSpPr>
          <p:nvPr/>
        </p:nvSpPr>
        <p:spPr bwMode="auto">
          <a:xfrm flipH="1">
            <a:off x="9144000" y="2743200"/>
            <a:ext cx="228600" cy="0"/>
          </a:xfrm>
          <a:prstGeom prst="line">
            <a:avLst/>
          </a:prstGeom>
          <a:noFill/>
          <a:ln w="9525">
            <a:solidFill>
              <a:schemeClr val="tx1"/>
            </a:solidFill>
            <a:round/>
            <a:headEnd/>
            <a:tailEnd/>
          </a:ln>
        </p:spPr>
        <p:txBody>
          <a:bodyPr wrap="none" anchor="ctr"/>
          <a:lstStyle/>
          <a:p>
            <a:endParaRPr lang="en-US"/>
          </a:p>
        </p:txBody>
      </p:sp>
      <p:sp>
        <p:nvSpPr>
          <p:cNvPr id="34954" name="Line 235"/>
          <p:cNvSpPr>
            <a:spLocks noChangeShapeType="1"/>
          </p:cNvSpPr>
          <p:nvPr/>
        </p:nvSpPr>
        <p:spPr bwMode="auto">
          <a:xfrm flipH="1">
            <a:off x="9067800" y="2743200"/>
            <a:ext cx="76200" cy="0"/>
          </a:xfrm>
          <a:prstGeom prst="line">
            <a:avLst/>
          </a:prstGeom>
          <a:noFill/>
          <a:ln w="9525">
            <a:solidFill>
              <a:schemeClr val="tx1"/>
            </a:solidFill>
            <a:round/>
            <a:headEnd/>
            <a:tailEnd/>
          </a:ln>
        </p:spPr>
        <p:txBody>
          <a:bodyPr wrap="none" anchor="ctr"/>
          <a:lstStyle/>
          <a:p>
            <a:endParaRPr lang="en-US"/>
          </a:p>
        </p:txBody>
      </p:sp>
      <p:sp>
        <p:nvSpPr>
          <p:cNvPr id="34955" name="Line 236"/>
          <p:cNvSpPr>
            <a:spLocks noChangeShapeType="1"/>
          </p:cNvSpPr>
          <p:nvPr/>
        </p:nvSpPr>
        <p:spPr bwMode="auto">
          <a:xfrm flipV="1">
            <a:off x="9067800" y="2590800"/>
            <a:ext cx="0" cy="152400"/>
          </a:xfrm>
          <a:prstGeom prst="line">
            <a:avLst/>
          </a:prstGeom>
          <a:noFill/>
          <a:ln w="9525">
            <a:solidFill>
              <a:schemeClr val="tx1"/>
            </a:solidFill>
            <a:round/>
            <a:headEnd/>
            <a:tailEnd/>
          </a:ln>
        </p:spPr>
        <p:txBody>
          <a:bodyPr wrap="none" anchor="ctr"/>
          <a:lstStyle/>
          <a:p>
            <a:endParaRPr lang="en-US"/>
          </a:p>
        </p:txBody>
      </p:sp>
      <p:sp>
        <p:nvSpPr>
          <p:cNvPr id="34956" name="Line 237"/>
          <p:cNvSpPr>
            <a:spLocks noChangeShapeType="1"/>
          </p:cNvSpPr>
          <p:nvPr/>
        </p:nvSpPr>
        <p:spPr bwMode="auto">
          <a:xfrm>
            <a:off x="9067800" y="2590800"/>
            <a:ext cx="228600" cy="0"/>
          </a:xfrm>
          <a:prstGeom prst="line">
            <a:avLst/>
          </a:prstGeom>
          <a:noFill/>
          <a:ln w="9525">
            <a:solidFill>
              <a:schemeClr val="tx1"/>
            </a:solidFill>
            <a:round/>
            <a:headEnd/>
            <a:tailEnd/>
          </a:ln>
        </p:spPr>
        <p:txBody>
          <a:bodyPr wrap="none" anchor="ctr"/>
          <a:lstStyle/>
          <a:p>
            <a:endParaRPr lang="en-US"/>
          </a:p>
        </p:txBody>
      </p:sp>
      <p:sp>
        <p:nvSpPr>
          <p:cNvPr id="34957" name="Line 238"/>
          <p:cNvSpPr>
            <a:spLocks noChangeShapeType="1"/>
          </p:cNvSpPr>
          <p:nvPr/>
        </p:nvSpPr>
        <p:spPr bwMode="auto">
          <a:xfrm>
            <a:off x="9296400" y="2590800"/>
            <a:ext cx="152400" cy="0"/>
          </a:xfrm>
          <a:prstGeom prst="line">
            <a:avLst/>
          </a:prstGeom>
          <a:noFill/>
          <a:ln w="9525">
            <a:solidFill>
              <a:schemeClr val="tx1"/>
            </a:solidFill>
            <a:round/>
            <a:headEnd/>
            <a:tailEnd/>
          </a:ln>
        </p:spPr>
        <p:txBody>
          <a:bodyPr wrap="none" anchor="ctr"/>
          <a:lstStyle/>
          <a:p>
            <a:endParaRPr lang="en-US"/>
          </a:p>
        </p:txBody>
      </p:sp>
      <p:sp>
        <p:nvSpPr>
          <p:cNvPr id="34958" name="Line 239"/>
          <p:cNvSpPr>
            <a:spLocks noChangeShapeType="1"/>
          </p:cNvSpPr>
          <p:nvPr/>
        </p:nvSpPr>
        <p:spPr bwMode="auto">
          <a:xfrm flipV="1">
            <a:off x="9448800" y="2514600"/>
            <a:ext cx="76200" cy="76200"/>
          </a:xfrm>
          <a:prstGeom prst="line">
            <a:avLst/>
          </a:prstGeom>
          <a:noFill/>
          <a:ln w="9525">
            <a:solidFill>
              <a:schemeClr val="tx1"/>
            </a:solidFill>
            <a:round/>
            <a:headEnd/>
            <a:tailEnd/>
          </a:ln>
        </p:spPr>
        <p:txBody>
          <a:bodyPr wrap="none" anchor="ctr"/>
          <a:lstStyle/>
          <a:p>
            <a:endParaRPr lang="en-US"/>
          </a:p>
        </p:txBody>
      </p:sp>
      <p:sp>
        <p:nvSpPr>
          <p:cNvPr id="34959" name="Line 240"/>
          <p:cNvSpPr>
            <a:spLocks noChangeShapeType="1"/>
          </p:cNvSpPr>
          <p:nvPr/>
        </p:nvSpPr>
        <p:spPr bwMode="auto">
          <a:xfrm flipH="1" flipV="1">
            <a:off x="9448800" y="2438400"/>
            <a:ext cx="76200" cy="76200"/>
          </a:xfrm>
          <a:prstGeom prst="line">
            <a:avLst/>
          </a:prstGeom>
          <a:noFill/>
          <a:ln w="9525">
            <a:solidFill>
              <a:schemeClr val="tx1"/>
            </a:solidFill>
            <a:round/>
            <a:headEnd/>
            <a:tailEnd/>
          </a:ln>
        </p:spPr>
        <p:txBody>
          <a:bodyPr wrap="none" anchor="ctr"/>
          <a:lstStyle/>
          <a:p>
            <a:endParaRPr lang="en-US"/>
          </a:p>
        </p:txBody>
      </p:sp>
      <p:sp>
        <p:nvSpPr>
          <p:cNvPr id="34960" name="Line 241"/>
          <p:cNvSpPr>
            <a:spLocks noChangeShapeType="1"/>
          </p:cNvSpPr>
          <p:nvPr/>
        </p:nvSpPr>
        <p:spPr bwMode="auto">
          <a:xfrm flipH="1" flipV="1">
            <a:off x="9372600" y="2362200"/>
            <a:ext cx="76200" cy="76200"/>
          </a:xfrm>
          <a:prstGeom prst="line">
            <a:avLst/>
          </a:prstGeom>
          <a:noFill/>
          <a:ln w="9525">
            <a:solidFill>
              <a:schemeClr val="tx1"/>
            </a:solidFill>
            <a:round/>
            <a:headEnd/>
            <a:tailEnd/>
          </a:ln>
        </p:spPr>
        <p:txBody>
          <a:bodyPr wrap="none" anchor="ctr"/>
          <a:lstStyle/>
          <a:p>
            <a:endParaRPr lang="en-US"/>
          </a:p>
        </p:txBody>
      </p:sp>
      <p:sp>
        <p:nvSpPr>
          <p:cNvPr id="34961" name="Line 242"/>
          <p:cNvSpPr>
            <a:spLocks noChangeShapeType="1"/>
          </p:cNvSpPr>
          <p:nvPr/>
        </p:nvSpPr>
        <p:spPr bwMode="auto">
          <a:xfrm flipV="1">
            <a:off x="9372600" y="2286000"/>
            <a:ext cx="76200" cy="76200"/>
          </a:xfrm>
          <a:prstGeom prst="line">
            <a:avLst/>
          </a:prstGeom>
          <a:noFill/>
          <a:ln w="9525">
            <a:solidFill>
              <a:schemeClr val="tx1"/>
            </a:solidFill>
            <a:round/>
            <a:headEnd/>
            <a:tailEnd/>
          </a:ln>
        </p:spPr>
        <p:txBody>
          <a:bodyPr wrap="none" anchor="ctr"/>
          <a:lstStyle/>
          <a:p>
            <a:endParaRPr lang="en-US"/>
          </a:p>
        </p:txBody>
      </p:sp>
      <p:sp>
        <p:nvSpPr>
          <p:cNvPr id="34962" name="Line 243"/>
          <p:cNvSpPr>
            <a:spLocks noChangeShapeType="1"/>
          </p:cNvSpPr>
          <p:nvPr/>
        </p:nvSpPr>
        <p:spPr bwMode="auto">
          <a:xfrm flipV="1">
            <a:off x="9448800" y="2209800"/>
            <a:ext cx="76200" cy="76200"/>
          </a:xfrm>
          <a:prstGeom prst="line">
            <a:avLst/>
          </a:prstGeom>
          <a:noFill/>
          <a:ln w="9525">
            <a:solidFill>
              <a:schemeClr val="tx1"/>
            </a:solidFill>
            <a:round/>
            <a:headEnd/>
            <a:tailEnd/>
          </a:ln>
        </p:spPr>
        <p:txBody>
          <a:bodyPr wrap="none" anchor="ctr"/>
          <a:lstStyle/>
          <a:p>
            <a:endParaRPr lang="en-US"/>
          </a:p>
        </p:txBody>
      </p:sp>
      <p:sp>
        <p:nvSpPr>
          <p:cNvPr id="34963" name="Line 244"/>
          <p:cNvSpPr>
            <a:spLocks noChangeShapeType="1"/>
          </p:cNvSpPr>
          <p:nvPr/>
        </p:nvSpPr>
        <p:spPr bwMode="auto">
          <a:xfrm flipV="1">
            <a:off x="9525000" y="2133600"/>
            <a:ext cx="0" cy="76200"/>
          </a:xfrm>
          <a:prstGeom prst="line">
            <a:avLst/>
          </a:prstGeom>
          <a:noFill/>
          <a:ln w="9525">
            <a:solidFill>
              <a:schemeClr val="tx1"/>
            </a:solidFill>
            <a:round/>
            <a:headEnd/>
            <a:tailEnd/>
          </a:ln>
        </p:spPr>
        <p:txBody>
          <a:bodyPr wrap="none" anchor="ctr"/>
          <a:lstStyle/>
          <a:p>
            <a:endParaRPr lang="en-US"/>
          </a:p>
        </p:txBody>
      </p:sp>
      <p:sp>
        <p:nvSpPr>
          <p:cNvPr id="34964" name="Line 245"/>
          <p:cNvSpPr>
            <a:spLocks noChangeShapeType="1"/>
          </p:cNvSpPr>
          <p:nvPr/>
        </p:nvSpPr>
        <p:spPr bwMode="auto">
          <a:xfrm flipV="1">
            <a:off x="9525000" y="2057400"/>
            <a:ext cx="76200" cy="76200"/>
          </a:xfrm>
          <a:prstGeom prst="line">
            <a:avLst/>
          </a:prstGeom>
          <a:noFill/>
          <a:ln w="9525">
            <a:solidFill>
              <a:schemeClr val="tx1"/>
            </a:solidFill>
            <a:round/>
            <a:headEnd/>
            <a:tailEnd/>
          </a:ln>
        </p:spPr>
        <p:txBody>
          <a:bodyPr wrap="none" anchor="ctr"/>
          <a:lstStyle/>
          <a:p>
            <a:endParaRPr lang="en-US"/>
          </a:p>
        </p:txBody>
      </p:sp>
      <p:sp>
        <p:nvSpPr>
          <p:cNvPr id="34965" name="Line 246"/>
          <p:cNvSpPr>
            <a:spLocks noChangeShapeType="1"/>
          </p:cNvSpPr>
          <p:nvPr/>
        </p:nvSpPr>
        <p:spPr bwMode="auto">
          <a:xfrm flipV="1">
            <a:off x="9220200" y="1219200"/>
            <a:ext cx="76200" cy="76200"/>
          </a:xfrm>
          <a:prstGeom prst="line">
            <a:avLst/>
          </a:prstGeom>
          <a:noFill/>
          <a:ln w="9525">
            <a:solidFill>
              <a:schemeClr val="tx1"/>
            </a:solidFill>
            <a:round/>
            <a:headEnd/>
            <a:tailEnd/>
          </a:ln>
        </p:spPr>
        <p:txBody>
          <a:bodyPr wrap="none" anchor="ctr"/>
          <a:lstStyle/>
          <a:p>
            <a:endParaRPr lang="en-US"/>
          </a:p>
        </p:txBody>
      </p:sp>
      <p:sp>
        <p:nvSpPr>
          <p:cNvPr id="34966" name="Line 247"/>
          <p:cNvSpPr>
            <a:spLocks noChangeShapeType="1"/>
          </p:cNvSpPr>
          <p:nvPr/>
        </p:nvSpPr>
        <p:spPr bwMode="auto">
          <a:xfrm>
            <a:off x="9296400" y="1219200"/>
            <a:ext cx="76200" cy="152400"/>
          </a:xfrm>
          <a:prstGeom prst="line">
            <a:avLst/>
          </a:prstGeom>
          <a:noFill/>
          <a:ln w="9525">
            <a:solidFill>
              <a:schemeClr val="tx1"/>
            </a:solidFill>
            <a:round/>
            <a:headEnd/>
            <a:tailEnd/>
          </a:ln>
        </p:spPr>
        <p:txBody>
          <a:bodyPr wrap="none" anchor="ctr"/>
          <a:lstStyle/>
          <a:p>
            <a:endParaRPr lang="en-US"/>
          </a:p>
        </p:txBody>
      </p:sp>
      <p:sp>
        <p:nvSpPr>
          <p:cNvPr id="34967" name="Line 248"/>
          <p:cNvSpPr>
            <a:spLocks noChangeShapeType="1"/>
          </p:cNvSpPr>
          <p:nvPr/>
        </p:nvSpPr>
        <p:spPr bwMode="auto">
          <a:xfrm>
            <a:off x="9372600" y="1371600"/>
            <a:ext cx="76200" cy="76200"/>
          </a:xfrm>
          <a:prstGeom prst="line">
            <a:avLst/>
          </a:prstGeom>
          <a:noFill/>
          <a:ln w="9525">
            <a:solidFill>
              <a:schemeClr val="tx1"/>
            </a:solidFill>
            <a:round/>
            <a:headEnd/>
            <a:tailEnd/>
          </a:ln>
        </p:spPr>
        <p:txBody>
          <a:bodyPr wrap="none" anchor="ctr"/>
          <a:lstStyle/>
          <a:p>
            <a:endParaRPr lang="en-US"/>
          </a:p>
        </p:txBody>
      </p:sp>
      <p:sp>
        <p:nvSpPr>
          <p:cNvPr id="34968" name="Line 249"/>
          <p:cNvSpPr>
            <a:spLocks noChangeShapeType="1"/>
          </p:cNvSpPr>
          <p:nvPr/>
        </p:nvSpPr>
        <p:spPr bwMode="auto">
          <a:xfrm>
            <a:off x="9448800" y="1447800"/>
            <a:ext cx="76200" cy="76200"/>
          </a:xfrm>
          <a:prstGeom prst="line">
            <a:avLst/>
          </a:prstGeom>
          <a:noFill/>
          <a:ln w="9525">
            <a:solidFill>
              <a:schemeClr val="tx1"/>
            </a:solidFill>
            <a:round/>
            <a:headEnd/>
            <a:tailEnd/>
          </a:ln>
        </p:spPr>
        <p:txBody>
          <a:bodyPr wrap="none" anchor="ctr"/>
          <a:lstStyle/>
          <a:p>
            <a:endParaRPr lang="en-US"/>
          </a:p>
        </p:txBody>
      </p:sp>
      <p:sp>
        <p:nvSpPr>
          <p:cNvPr id="34969" name="Line 250"/>
          <p:cNvSpPr>
            <a:spLocks noChangeShapeType="1"/>
          </p:cNvSpPr>
          <p:nvPr/>
        </p:nvSpPr>
        <p:spPr bwMode="auto">
          <a:xfrm>
            <a:off x="9525000" y="1524000"/>
            <a:ext cx="0" cy="76200"/>
          </a:xfrm>
          <a:prstGeom prst="line">
            <a:avLst/>
          </a:prstGeom>
          <a:noFill/>
          <a:ln w="9525">
            <a:solidFill>
              <a:schemeClr val="tx1"/>
            </a:solidFill>
            <a:round/>
            <a:headEnd/>
            <a:tailEnd/>
          </a:ln>
        </p:spPr>
        <p:txBody>
          <a:bodyPr wrap="none" anchor="ctr"/>
          <a:lstStyle/>
          <a:p>
            <a:endParaRPr lang="en-US"/>
          </a:p>
        </p:txBody>
      </p:sp>
      <p:sp>
        <p:nvSpPr>
          <p:cNvPr id="34970" name="Line 251"/>
          <p:cNvSpPr>
            <a:spLocks noChangeShapeType="1"/>
          </p:cNvSpPr>
          <p:nvPr/>
        </p:nvSpPr>
        <p:spPr bwMode="auto">
          <a:xfrm flipV="1">
            <a:off x="9601200" y="1905000"/>
            <a:ext cx="0" cy="152400"/>
          </a:xfrm>
          <a:prstGeom prst="line">
            <a:avLst/>
          </a:prstGeom>
          <a:noFill/>
          <a:ln w="9525">
            <a:solidFill>
              <a:schemeClr val="tx1"/>
            </a:solidFill>
            <a:round/>
            <a:headEnd/>
            <a:tailEnd/>
          </a:ln>
        </p:spPr>
        <p:txBody>
          <a:bodyPr wrap="none" anchor="ctr"/>
          <a:lstStyle/>
          <a:p>
            <a:endParaRPr lang="en-US"/>
          </a:p>
        </p:txBody>
      </p:sp>
      <p:sp>
        <p:nvSpPr>
          <p:cNvPr id="34971" name="Line 252"/>
          <p:cNvSpPr>
            <a:spLocks noChangeShapeType="1"/>
          </p:cNvSpPr>
          <p:nvPr/>
        </p:nvSpPr>
        <p:spPr bwMode="auto">
          <a:xfrm flipH="1">
            <a:off x="9982200" y="2667000"/>
            <a:ext cx="76200" cy="0"/>
          </a:xfrm>
          <a:prstGeom prst="line">
            <a:avLst/>
          </a:prstGeom>
          <a:noFill/>
          <a:ln w="9525">
            <a:solidFill>
              <a:schemeClr val="tx1"/>
            </a:solidFill>
            <a:round/>
            <a:headEnd/>
            <a:tailEnd/>
          </a:ln>
        </p:spPr>
        <p:txBody>
          <a:bodyPr wrap="none" anchor="ctr"/>
          <a:lstStyle/>
          <a:p>
            <a:endParaRPr lang="en-US"/>
          </a:p>
        </p:txBody>
      </p:sp>
      <p:sp>
        <p:nvSpPr>
          <p:cNvPr id="34972" name="Line 253"/>
          <p:cNvSpPr>
            <a:spLocks noChangeShapeType="1"/>
          </p:cNvSpPr>
          <p:nvPr/>
        </p:nvSpPr>
        <p:spPr bwMode="auto">
          <a:xfrm flipH="1">
            <a:off x="9829800" y="2667000"/>
            <a:ext cx="152400" cy="0"/>
          </a:xfrm>
          <a:prstGeom prst="line">
            <a:avLst/>
          </a:prstGeom>
          <a:noFill/>
          <a:ln w="9525">
            <a:solidFill>
              <a:schemeClr val="tx1"/>
            </a:solidFill>
            <a:round/>
            <a:headEnd/>
            <a:tailEnd/>
          </a:ln>
        </p:spPr>
        <p:txBody>
          <a:bodyPr wrap="none" anchor="ctr"/>
          <a:lstStyle/>
          <a:p>
            <a:endParaRPr lang="en-US"/>
          </a:p>
        </p:txBody>
      </p:sp>
      <p:sp>
        <p:nvSpPr>
          <p:cNvPr id="34973" name="Line 255"/>
          <p:cNvSpPr>
            <a:spLocks noChangeShapeType="1"/>
          </p:cNvSpPr>
          <p:nvPr/>
        </p:nvSpPr>
        <p:spPr bwMode="auto">
          <a:xfrm>
            <a:off x="10058400" y="2667000"/>
            <a:ext cx="152400" cy="76200"/>
          </a:xfrm>
          <a:prstGeom prst="line">
            <a:avLst/>
          </a:prstGeom>
          <a:noFill/>
          <a:ln w="9525">
            <a:solidFill>
              <a:schemeClr val="tx1"/>
            </a:solidFill>
            <a:round/>
            <a:headEnd/>
            <a:tailEnd/>
          </a:ln>
        </p:spPr>
        <p:txBody>
          <a:bodyPr wrap="none" anchor="ctr"/>
          <a:lstStyle/>
          <a:p>
            <a:endParaRPr lang="en-US"/>
          </a:p>
        </p:txBody>
      </p:sp>
      <p:sp>
        <p:nvSpPr>
          <p:cNvPr id="34974" name="Line 256"/>
          <p:cNvSpPr>
            <a:spLocks noChangeShapeType="1"/>
          </p:cNvSpPr>
          <p:nvPr/>
        </p:nvSpPr>
        <p:spPr bwMode="auto">
          <a:xfrm flipH="1" flipV="1">
            <a:off x="9677400" y="2514600"/>
            <a:ext cx="152400" cy="76200"/>
          </a:xfrm>
          <a:prstGeom prst="line">
            <a:avLst/>
          </a:prstGeom>
          <a:noFill/>
          <a:ln w="9525">
            <a:solidFill>
              <a:schemeClr val="tx1"/>
            </a:solidFill>
            <a:round/>
            <a:headEnd/>
            <a:tailEnd/>
          </a:ln>
        </p:spPr>
        <p:txBody>
          <a:bodyPr wrap="none" anchor="ctr"/>
          <a:lstStyle/>
          <a:p>
            <a:endParaRPr lang="en-US"/>
          </a:p>
        </p:txBody>
      </p:sp>
      <p:sp>
        <p:nvSpPr>
          <p:cNvPr id="34975" name="Line 257"/>
          <p:cNvSpPr>
            <a:spLocks noChangeShapeType="1"/>
          </p:cNvSpPr>
          <p:nvPr/>
        </p:nvSpPr>
        <p:spPr bwMode="auto">
          <a:xfrm>
            <a:off x="9677400" y="2514600"/>
            <a:ext cx="0" cy="76200"/>
          </a:xfrm>
          <a:prstGeom prst="line">
            <a:avLst/>
          </a:prstGeom>
          <a:noFill/>
          <a:ln w="9525">
            <a:solidFill>
              <a:schemeClr val="tx1"/>
            </a:solidFill>
            <a:round/>
            <a:headEnd/>
            <a:tailEnd/>
          </a:ln>
        </p:spPr>
        <p:txBody>
          <a:bodyPr wrap="none" anchor="ctr"/>
          <a:lstStyle/>
          <a:p>
            <a:endParaRPr lang="en-US"/>
          </a:p>
        </p:txBody>
      </p:sp>
      <p:sp>
        <p:nvSpPr>
          <p:cNvPr id="34976" name="Line 258"/>
          <p:cNvSpPr>
            <a:spLocks noChangeShapeType="1"/>
          </p:cNvSpPr>
          <p:nvPr/>
        </p:nvSpPr>
        <p:spPr bwMode="auto">
          <a:xfrm flipH="1">
            <a:off x="9601200" y="2590800"/>
            <a:ext cx="76200" cy="76200"/>
          </a:xfrm>
          <a:prstGeom prst="line">
            <a:avLst/>
          </a:prstGeom>
          <a:noFill/>
          <a:ln w="9525">
            <a:solidFill>
              <a:schemeClr val="tx1"/>
            </a:solidFill>
            <a:round/>
            <a:headEnd/>
            <a:tailEnd/>
          </a:ln>
        </p:spPr>
        <p:txBody>
          <a:bodyPr wrap="none" anchor="ctr"/>
          <a:lstStyle/>
          <a:p>
            <a:endParaRPr lang="en-US"/>
          </a:p>
        </p:txBody>
      </p:sp>
      <p:sp>
        <p:nvSpPr>
          <p:cNvPr id="34977" name="Line 259"/>
          <p:cNvSpPr>
            <a:spLocks noChangeShapeType="1"/>
          </p:cNvSpPr>
          <p:nvPr/>
        </p:nvSpPr>
        <p:spPr bwMode="auto">
          <a:xfrm>
            <a:off x="9601200" y="2667000"/>
            <a:ext cx="0" cy="76200"/>
          </a:xfrm>
          <a:prstGeom prst="line">
            <a:avLst/>
          </a:prstGeom>
          <a:noFill/>
          <a:ln w="9525">
            <a:solidFill>
              <a:schemeClr val="tx1"/>
            </a:solidFill>
            <a:round/>
            <a:headEnd/>
            <a:tailEnd/>
          </a:ln>
        </p:spPr>
        <p:txBody>
          <a:bodyPr wrap="none" anchor="ctr"/>
          <a:lstStyle/>
          <a:p>
            <a:endParaRPr lang="en-US"/>
          </a:p>
        </p:txBody>
      </p:sp>
      <p:sp>
        <p:nvSpPr>
          <p:cNvPr id="34978" name="Line 260"/>
          <p:cNvSpPr>
            <a:spLocks noChangeShapeType="1"/>
          </p:cNvSpPr>
          <p:nvPr/>
        </p:nvSpPr>
        <p:spPr bwMode="auto">
          <a:xfrm>
            <a:off x="9601200" y="2743200"/>
            <a:ext cx="0" cy="76200"/>
          </a:xfrm>
          <a:prstGeom prst="line">
            <a:avLst/>
          </a:prstGeom>
          <a:noFill/>
          <a:ln w="9525">
            <a:solidFill>
              <a:schemeClr val="tx1"/>
            </a:solidFill>
            <a:round/>
            <a:headEnd/>
            <a:tailEnd/>
          </a:ln>
        </p:spPr>
        <p:txBody>
          <a:bodyPr wrap="none" anchor="ctr"/>
          <a:lstStyle/>
          <a:p>
            <a:endParaRPr lang="en-US"/>
          </a:p>
        </p:txBody>
      </p:sp>
      <p:sp>
        <p:nvSpPr>
          <p:cNvPr id="34979" name="Line 261"/>
          <p:cNvSpPr>
            <a:spLocks noChangeShapeType="1"/>
          </p:cNvSpPr>
          <p:nvPr/>
        </p:nvSpPr>
        <p:spPr bwMode="auto">
          <a:xfrm flipH="1">
            <a:off x="9525000" y="2819400"/>
            <a:ext cx="76200" cy="76200"/>
          </a:xfrm>
          <a:prstGeom prst="line">
            <a:avLst/>
          </a:prstGeom>
          <a:noFill/>
          <a:ln w="9525">
            <a:solidFill>
              <a:schemeClr val="tx1"/>
            </a:solidFill>
            <a:round/>
            <a:headEnd/>
            <a:tailEnd/>
          </a:ln>
        </p:spPr>
        <p:txBody>
          <a:bodyPr wrap="none" anchor="ctr"/>
          <a:lstStyle/>
          <a:p>
            <a:endParaRPr lang="en-US"/>
          </a:p>
        </p:txBody>
      </p:sp>
      <p:sp>
        <p:nvSpPr>
          <p:cNvPr id="34980" name="Line 262"/>
          <p:cNvSpPr>
            <a:spLocks noChangeShapeType="1"/>
          </p:cNvSpPr>
          <p:nvPr/>
        </p:nvSpPr>
        <p:spPr bwMode="auto">
          <a:xfrm>
            <a:off x="10210800" y="2743200"/>
            <a:ext cx="76200" cy="76200"/>
          </a:xfrm>
          <a:prstGeom prst="line">
            <a:avLst/>
          </a:prstGeom>
          <a:noFill/>
          <a:ln w="9525">
            <a:solidFill>
              <a:schemeClr val="tx1"/>
            </a:solidFill>
            <a:round/>
            <a:headEnd/>
            <a:tailEnd/>
          </a:ln>
        </p:spPr>
        <p:txBody>
          <a:bodyPr wrap="none" anchor="ctr"/>
          <a:lstStyle/>
          <a:p>
            <a:endParaRPr lang="en-US"/>
          </a:p>
        </p:txBody>
      </p:sp>
      <p:sp>
        <p:nvSpPr>
          <p:cNvPr id="34981" name="Line 263"/>
          <p:cNvSpPr>
            <a:spLocks noChangeShapeType="1"/>
          </p:cNvSpPr>
          <p:nvPr/>
        </p:nvSpPr>
        <p:spPr bwMode="auto">
          <a:xfrm>
            <a:off x="10287000" y="2819400"/>
            <a:ext cx="0" cy="152400"/>
          </a:xfrm>
          <a:prstGeom prst="line">
            <a:avLst/>
          </a:prstGeom>
          <a:noFill/>
          <a:ln w="9525">
            <a:solidFill>
              <a:schemeClr val="tx1"/>
            </a:solidFill>
            <a:round/>
            <a:headEnd/>
            <a:tailEnd/>
          </a:ln>
        </p:spPr>
        <p:txBody>
          <a:bodyPr wrap="none" anchor="ctr"/>
          <a:lstStyle/>
          <a:p>
            <a:endParaRPr lang="en-US"/>
          </a:p>
        </p:txBody>
      </p:sp>
      <p:sp>
        <p:nvSpPr>
          <p:cNvPr id="34982" name="Line 264"/>
          <p:cNvSpPr>
            <a:spLocks noChangeShapeType="1"/>
          </p:cNvSpPr>
          <p:nvPr/>
        </p:nvSpPr>
        <p:spPr bwMode="auto">
          <a:xfrm>
            <a:off x="10287000" y="2971800"/>
            <a:ext cx="228600" cy="152400"/>
          </a:xfrm>
          <a:prstGeom prst="line">
            <a:avLst/>
          </a:prstGeom>
          <a:noFill/>
          <a:ln w="9525">
            <a:solidFill>
              <a:schemeClr val="tx1"/>
            </a:solidFill>
            <a:round/>
            <a:headEnd/>
            <a:tailEnd/>
          </a:ln>
        </p:spPr>
        <p:txBody>
          <a:bodyPr wrap="none" anchor="ctr"/>
          <a:lstStyle/>
          <a:p>
            <a:endParaRPr lang="en-US"/>
          </a:p>
        </p:txBody>
      </p:sp>
      <p:sp>
        <p:nvSpPr>
          <p:cNvPr id="34983" name="Line 265"/>
          <p:cNvSpPr>
            <a:spLocks noChangeShapeType="1"/>
          </p:cNvSpPr>
          <p:nvPr/>
        </p:nvSpPr>
        <p:spPr bwMode="auto">
          <a:xfrm>
            <a:off x="9829800" y="609600"/>
            <a:ext cx="76200" cy="76200"/>
          </a:xfrm>
          <a:prstGeom prst="line">
            <a:avLst/>
          </a:prstGeom>
          <a:noFill/>
          <a:ln w="9525">
            <a:solidFill>
              <a:schemeClr val="tx1"/>
            </a:solidFill>
            <a:round/>
            <a:headEnd/>
            <a:tailEnd/>
          </a:ln>
        </p:spPr>
        <p:txBody>
          <a:bodyPr wrap="none" anchor="ctr"/>
          <a:lstStyle/>
          <a:p>
            <a:endParaRPr lang="en-US"/>
          </a:p>
        </p:txBody>
      </p:sp>
      <p:sp>
        <p:nvSpPr>
          <p:cNvPr id="34984" name="Line 266"/>
          <p:cNvSpPr>
            <a:spLocks noChangeShapeType="1"/>
          </p:cNvSpPr>
          <p:nvPr/>
        </p:nvSpPr>
        <p:spPr bwMode="auto">
          <a:xfrm flipH="1">
            <a:off x="9753600" y="685800"/>
            <a:ext cx="152400" cy="152400"/>
          </a:xfrm>
          <a:prstGeom prst="line">
            <a:avLst/>
          </a:prstGeom>
          <a:noFill/>
          <a:ln w="9525">
            <a:solidFill>
              <a:schemeClr val="tx1"/>
            </a:solidFill>
            <a:round/>
            <a:headEnd/>
            <a:tailEnd/>
          </a:ln>
        </p:spPr>
        <p:txBody>
          <a:bodyPr wrap="none" anchor="ctr"/>
          <a:lstStyle/>
          <a:p>
            <a:endParaRPr lang="en-US"/>
          </a:p>
        </p:txBody>
      </p:sp>
      <p:sp>
        <p:nvSpPr>
          <p:cNvPr id="34985" name="Line 267"/>
          <p:cNvSpPr>
            <a:spLocks noChangeShapeType="1"/>
          </p:cNvSpPr>
          <p:nvPr/>
        </p:nvSpPr>
        <p:spPr bwMode="auto">
          <a:xfrm flipH="1">
            <a:off x="9677400" y="838200"/>
            <a:ext cx="76200" cy="76200"/>
          </a:xfrm>
          <a:prstGeom prst="line">
            <a:avLst/>
          </a:prstGeom>
          <a:noFill/>
          <a:ln w="9525">
            <a:solidFill>
              <a:schemeClr val="tx1"/>
            </a:solidFill>
            <a:round/>
            <a:headEnd/>
            <a:tailEnd/>
          </a:ln>
        </p:spPr>
        <p:txBody>
          <a:bodyPr wrap="none" anchor="ctr"/>
          <a:lstStyle/>
          <a:p>
            <a:endParaRPr lang="en-US"/>
          </a:p>
        </p:txBody>
      </p:sp>
      <p:sp>
        <p:nvSpPr>
          <p:cNvPr id="34986" name="Line 268"/>
          <p:cNvSpPr>
            <a:spLocks noChangeShapeType="1"/>
          </p:cNvSpPr>
          <p:nvPr/>
        </p:nvSpPr>
        <p:spPr bwMode="auto">
          <a:xfrm>
            <a:off x="9677400" y="914400"/>
            <a:ext cx="76200" cy="76200"/>
          </a:xfrm>
          <a:prstGeom prst="line">
            <a:avLst/>
          </a:prstGeom>
          <a:noFill/>
          <a:ln w="9525">
            <a:solidFill>
              <a:schemeClr val="tx1"/>
            </a:solidFill>
            <a:round/>
            <a:headEnd/>
            <a:tailEnd/>
          </a:ln>
        </p:spPr>
        <p:txBody>
          <a:bodyPr wrap="none" anchor="ctr"/>
          <a:lstStyle/>
          <a:p>
            <a:endParaRPr lang="en-US"/>
          </a:p>
        </p:txBody>
      </p:sp>
      <p:sp>
        <p:nvSpPr>
          <p:cNvPr id="34987" name="Line 269"/>
          <p:cNvSpPr>
            <a:spLocks noChangeShapeType="1"/>
          </p:cNvSpPr>
          <p:nvPr/>
        </p:nvSpPr>
        <p:spPr bwMode="auto">
          <a:xfrm flipH="1">
            <a:off x="9677400" y="990600"/>
            <a:ext cx="76200" cy="76200"/>
          </a:xfrm>
          <a:prstGeom prst="line">
            <a:avLst/>
          </a:prstGeom>
          <a:noFill/>
          <a:ln w="9525">
            <a:solidFill>
              <a:schemeClr val="tx1"/>
            </a:solidFill>
            <a:round/>
            <a:headEnd/>
            <a:tailEnd/>
          </a:ln>
        </p:spPr>
        <p:txBody>
          <a:bodyPr wrap="none" anchor="ctr"/>
          <a:lstStyle/>
          <a:p>
            <a:endParaRPr lang="en-US"/>
          </a:p>
        </p:txBody>
      </p:sp>
      <p:sp>
        <p:nvSpPr>
          <p:cNvPr id="34988" name="Line 270"/>
          <p:cNvSpPr>
            <a:spLocks noChangeShapeType="1"/>
          </p:cNvSpPr>
          <p:nvPr/>
        </p:nvSpPr>
        <p:spPr bwMode="auto">
          <a:xfrm>
            <a:off x="9677400" y="1066800"/>
            <a:ext cx="76200" cy="76200"/>
          </a:xfrm>
          <a:prstGeom prst="line">
            <a:avLst/>
          </a:prstGeom>
          <a:noFill/>
          <a:ln w="9525">
            <a:solidFill>
              <a:schemeClr val="tx1"/>
            </a:solidFill>
            <a:round/>
            <a:headEnd/>
            <a:tailEnd/>
          </a:ln>
        </p:spPr>
        <p:txBody>
          <a:bodyPr wrap="none" anchor="ctr"/>
          <a:lstStyle/>
          <a:p>
            <a:endParaRPr lang="en-US"/>
          </a:p>
        </p:txBody>
      </p:sp>
      <p:sp>
        <p:nvSpPr>
          <p:cNvPr id="34989" name="Line 271"/>
          <p:cNvSpPr>
            <a:spLocks noChangeShapeType="1"/>
          </p:cNvSpPr>
          <p:nvPr/>
        </p:nvSpPr>
        <p:spPr bwMode="auto">
          <a:xfrm>
            <a:off x="9753600" y="1143000"/>
            <a:ext cx="228600" cy="152400"/>
          </a:xfrm>
          <a:prstGeom prst="line">
            <a:avLst/>
          </a:prstGeom>
          <a:noFill/>
          <a:ln w="9525">
            <a:solidFill>
              <a:schemeClr val="tx1"/>
            </a:solidFill>
            <a:round/>
            <a:headEnd/>
            <a:tailEnd/>
          </a:ln>
        </p:spPr>
        <p:txBody>
          <a:bodyPr wrap="none" anchor="ctr"/>
          <a:lstStyle/>
          <a:p>
            <a:endParaRPr lang="en-US"/>
          </a:p>
        </p:txBody>
      </p:sp>
      <p:sp>
        <p:nvSpPr>
          <p:cNvPr id="34990" name="Line 272"/>
          <p:cNvSpPr>
            <a:spLocks noChangeShapeType="1"/>
          </p:cNvSpPr>
          <p:nvPr/>
        </p:nvSpPr>
        <p:spPr bwMode="auto">
          <a:xfrm>
            <a:off x="9982200" y="1295400"/>
            <a:ext cx="228600" cy="76200"/>
          </a:xfrm>
          <a:prstGeom prst="line">
            <a:avLst/>
          </a:prstGeom>
          <a:noFill/>
          <a:ln w="9525">
            <a:solidFill>
              <a:schemeClr val="tx1"/>
            </a:solidFill>
            <a:round/>
            <a:headEnd/>
            <a:tailEnd/>
          </a:ln>
        </p:spPr>
        <p:txBody>
          <a:bodyPr wrap="none" anchor="ctr"/>
          <a:lstStyle/>
          <a:p>
            <a:endParaRPr lang="en-US"/>
          </a:p>
        </p:txBody>
      </p:sp>
      <p:sp>
        <p:nvSpPr>
          <p:cNvPr id="34991" name="Line 273"/>
          <p:cNvSpPr>
            <a:spLocks noChangeShapeType="1"/>
          </p:cNvSpPr>
          <p:nvPr/>
        </p:nvSpPr>
        <p:spPr bwMode="auto">
          <a:xfrm>
            <a:off x="10210800" y="1371600"/>
            <a:ext cx="76200" cy="76200"/>
          </a:xfrm>
          <a:prstGeom prst="line">
            <a:avLst/>
          </a:prstGeom>
          <a:noFill/>
          <a:ln w="9525">
            <a:solidFill>
              <a:schemeClr val="tx1"/>
            </a:solidFill>
            <a:round/>
            <a:headEnd/>
            <a:tailEnd/>
          </a:ln>
        </p:spPr>
        <p:txBody>
          <a:bodyPr wrap="none" anchor="ctr"/>
          <a:lstStyle/>
          <a:p>
            <a:endParaRPr lang="en-US"/>
          </a:p>
        </p:txBody>
      </p:sp>
      <p:sp>
        <p:nvSpPr>
          <p:cNvPr id="34992" name="Line 274"/>
          <p:cNvSpPr>
            <a:spLocks noChangeShapeType="1"/>
          </p:cNvSpPr>
          <p:nvPr/>
        </p:nvSpPr>
        <p:spPr bwMode="auto">
          <a:xfrm>
            <a:off x="10287000" y="1447800"/>
            <a:ext cx="76200" cy="152400"/>
          </a:xfrm>
          <a:prstGeom prst="line">
            <a:avLst/>
          </a:prstGeom>
          <a:noFill/>
          <a:ln w="9525">
            <a:solidFill>
              <a:schemeClr val="tx1"/>
            </a:solidFill>
            <a:round/>
            <a:headEnd/>
            <a:tailEnd/>
          </a:ln>
        </p:spPr>
        <p:txBody>
          <a:bodyPr wrap="none" anchor="ctr"/>
          <a:lstStyle/>
          <a:p>
            <a:endParaRPr lang="en-US"/>
          </a:p>
        </p:txBody>
      </p:sp>
      <p:sp>
        <p:nvSpPr>
          <p:cNvPr id="34993" name="Line 275"/>
          <p:cNvSpPr>
            <a:spLocks noChangeShapeType="1"/>
          </p:cNvSpPr>
          <p:nvPr/>
        </p:nvSpPr>
        <p:spPr bwMode="auto">
          <a:xfrm flipH="1">
            <a:off x="9525000" y="609600"/>
            <a:ext cx="76200" cy="76200"/>
          </a:xfrm>
          <a:prstGeom prst="line">
            <a:avLst/>
          </a:prstGeom>
          <a:noFill/>
          <a:ln w="9525">
            <a:solidFill>
              <a:schemeClr val="tx1"/>
            </a:solidFill>
            <a:round/>
            <a:headEnd/>
            <a:tailEnd/>
          </a:ln>
        </p:spPr>
        <p:txBody>
          <a:bodyPr wrap="none" anchor="ctr"/>
          <a:lstStyle/>
          <a:p>
            <a:endParaRPr lang="en-US"/>
          </a:p>
        </p:txBody>
      </p:sp>
      <p:sp>
        <p:nvSpPr>
          <p:cNvPr id="34994" name="Line 276"/>
          <p:cNvSpPr>
            <a:spLocks noChangeShapeType="1"/>
          </p:cNvSpPr>
          <p:nvPr/>
        </p:nvSpPr>
        <p:spPr bwMode="auto">
          <a:xfrm flipH="1">
            <a:off x="9296400" y="685800"/>
            <a:ext cx="228600" cy="0"/>
          </a:xfrm>
          <a:prstGeom prst="line">
            <a:avLst/>
          </a:prstGeom>
          <a:noFill/>
          <a:ln w="9525">
            <a:solidFill>
              <a:schemeClr val="tx1"/>
            </a:solidFill>
            <a:round/>
            <a:headEnd/>
            <a:tailEnd/>
          </a:ln>
        </p:spPr>
        <p:txBody>
          <a:bodyPr wrap="none" anchor="ctr"/>
          <a:lstStyle/>
          <a:p>
            <a:endParaRPr lang="en-US"/>
          </a:p>
        </p:txBody>
      </p:sp>
      <p:sp>
        <p:nvSpPr>
          <p:cNvPr id="34995" name="Line 277"/>
          <p:cNvSpPr>
            <a:spLocks noChangeShapeType="1"/>
          </p:cNvSpPr>
          <p:nvPr/>
        </p:nvSpPr>
        <p:spPr bwMode="auto">
          <a:xfrm flipH="1">
            <a:off x="9220200" y="685800"/>
            <a:ext cx="76200" cy="76200"/>
          </a:xfrm>
          <a:prstGeom prst="line">
            <a:avLst/>
          </a:prstGeom>
          <a:noFill/>
          <a:ln w="9525">
            <a:solidFill>
              <a:schemeClr val="tx1"/>
            </a:solidFill>
            <a:round/>
            <a:headEnd/>
            <a:tailEnd/>
          </a:ln>
        </p:spPr>
        <p:txBody>
          <a:bodyPr wrap="none" anchor="ctr"/>
          <a:lstStyle/>
          <a:p>
            <a:endParaRPr lang="en-US"/>
          </a:p>
        </p:txBody>
      </p:sp>
      <p:sp>
        <p:nvSpPr>
          <p:cNvPr id="34996" name="Line 278"/>
          <p:cNvSpPr>
            <a:spLocks noChangeShapeType="1"/>
          </p:cNvSpPr>
          <p:nvPr/>
        </p:nvSpPr>
        <p:spPr bwMode="auto">
          <a:xfrm>
            <a:off x="9220200" y="762000"/>
            <a:ext cx="0" cy="76200"/>
          </a:xfrm>
          <a:prstGeom prst="line">
            <a:avLst/>
          </a:prstGeom>
          <a:noFill/>
          <a:ln w="9525">
            <a:solidFill>
              <a:schemeClr val="tx1"/>
            </a:solidFill>
            <a:round/>
            <a:headEnd/>
            <a:tailEnd/>
          </a:ln>
        </p:spPr>
        <p:txBody>
          <a:bodyPr wrap="none" anchor="ctr"/>
          <a:lstStyle/>
          <a:p>
            <a:endParaRPr lang="en-US"/>
          </a:p>
        </p:txBody>
      </p:sp>
      <p:sp>
        <p:nvSpPr>
          <p:cNvPr id="34997" name="Line 279"/>
          <p:cNvSpPr>
            <a:spLocks noChangeShapeType="1"/>
          </p:cNvSpPr>
          <p:nvPr/>
        </p:nvSpPr>
        <p:spPr bwMode="auto">
          <a:xfrm flipH="1">
            <a:off x="9144000" y="838200"/>
            <a:ext cx="76200" cy="76200"/>
          </a:xfrm>
          <a:prstGeom prst="line">
            <a:avLst/>
          </a:prstGeom>
          <a:noFill/>
          <a:ln w="9525">
            <a:solidFill>
              <a:schemeClr val="tx1"/>
            </a:solidFill>
            <a:round/>
            <a:headEnd/>
            <a:tailEnd/>
          </a:ln>
        </p:spPr>
        <p:txBody>
          <a:bodyPr wrap="none" anchor="ctr"/>
          <a:lstStyle/>
          <a:p>
            <a:endParaRPr lang="en-US"/>
          </a:p>
        </p:txBody>
      </p:sp>
      <p:sp>
        <p:nvSpPr>
          <p:cNvPr id="34998" name="Line 280"/>
          <p:cNvSpPr>
            <a:spLocks noChangeShapeType="1"/>
          </p:cNvSpPr>
          <p:nvPr/>
        </p:nvSpPr>
        <p:spPr bwMode="auto">
          <a:xfrm flipH="1" flipV="1">
            <a:off x="8991600" y="762000"/>
            <a:ext cx="152400" cy="152400"/>
          </a:xfrm>
          <a:prstGeom prst="line">
            <a:avLst/>
          </a:prstGeom>
          <a:noFill/>
          <a:ln w="9525">
            <a:solidFill>
              <a:schemeClr val="tx1"/>
            </a:solidFill>
            <a:round/>
            <a:headEnd/>
            <a:tailEnd/>
          </a:ln>
        </p:spPr>
        <p:txBody>
          <a:bodyPr wrap="none" anchor="ctr"/>
          <a:lstStyle/>
          <a:p>
            <a:endParaRPr lang="en-US"/>
          </a:p>
        </p:txBody>
      </p:sp>
      <p:sp>
        <p:nvSpPr>
          <p:cNvPr id="34999" name="Line 281"/>
          <p:cNvSpPr>
            <a:spLocks noChangeShapeType="1"/>
          </p:cNvSpPr>
          <p:nvPr/>
        </p:nvSpPr>
        <p:spPr bwMode="auto">
          <a:xfrm flipH="1">
            <a:off x="8915400" y="762000"/>
            <a:ext cx="76200" cy="0"/>
          </a:xfrm>
          <a:prstGeom prst="line">
            <a:avLst/>
          </a:prstGeom>
          <a:noFill/>
          <a:ln w="9525">
            <a:solidFill>
              <a:schemeClr val="tx1"/>
            </a:solidFill>
            <a:round/>
            <a:headEnd/>
            <a:tailEnd/>
          </a:ln>
        </p:spPr>
        <p:txBody>
          <a:bodyPr wrap="none" anchor="ctr"/>
          <a:lstStyle/>
          <a:p>
            <a:endParaRPr lang="en-US"/>
          </a:p>
        </p:txBody>
      </p:sp>
      <p:sp>
        <p:nvSpPr>
          <p:cNvPr id="35000" name="Line 282"/>
          <p:cNvSpPr>
            <a:spLocks noChangeShapeType="1"/>
          </p:cNvSpPr>
          <p:nvPr/>
        </p:nvSpPr>
        <p:spPr bwMode="auto">
          <a:xfrm flipH="1" flipV="1">
            <a:off x="8839200" y="609600"/>
            <a:ext cx="76200" cy="152400"/>
          </a:xfrm>
          <a:prstGeom prst="line">
            <a:avLst/>
          </a:prstGeom>
          <a:noFill/>
          <a:ln w="9525">
            <a:solidFill>
              <a:schemeClr val="tx1"/>
            </a:solidFill>
            <a:round/>
            <a:headEnd/>
            <a:tailEnd/>
          </a:ln>
        </p:spPr>
        <p:txBody>
          <a:bodyPr wrap="none" anchor="ctr"/>
          <a:lstStyle/>
          <a:p>
            <a:endParaRPr lang="en-US"/>
          </a:p>
        </p:txBody>
      </p:sp>
      <p:sp>
        <p:nvSpPr>
          <p:cNvPr id="35001" name="Line 283"/>
          <p:cNvSpPr>
            <a:spLocks noChangeShapeType="1"/>
          </p:cNvSpPr>
          <p:nvPr/>
        </p:nvSpPr>
        <p:spPr bwMode="auto">
          <a:xfrm>
            <a:off x="10515600" y="609600"/>
            <a:ext cx="0" cy="5410200"/>
          </a:xfrm>
          <a:prstGeom prst="line">
            <a:avLst/>
          </a:prstGeom>
          <a:noFill/>
          <a:ln w="38100">
            <a:solidFill>
              <a:schemeClr val="tx1"/>
            </a:solidFill>
            <a:round/>
            <a:headEnd/>
            <a:tailEnd/>
          </a:ln>
        </p:spPr>
        <p:txBody>
          <a:bodyPr wrap="none" anchor="ctr"/>
          <a:lstStyle/>
          <a:p>
            <a:endParaRPr lang="en-US"/>
          </a:p>
        </p:txBody>
      </p:sp>
      <p:sp>
        <p:nvSpPr>
          <p:cNvPr id="35002" name="Line 284"/>
          <p:cNvSpPr>
            <a:spLocks noChangeShapeType="1"/>
          </p:cNvSpPr>
          <p:nvPr/>
        </p:nvSpPr>
        <p:spPr bwMode="auto">
          <a:xfrm flipH="1">
            <a:off x="1828800" y="609600"/>
            <a:ext cx="8686800" cy="0"/>
          </a:xfrm>
          <a:prstGeom prst="line">
            <a:avLst/>
          </a:prstGeom>
          <a:noFill/>
          <a:ln w="38100">
            <a:solidFill>
              <a:schemeClr val="tx1"/>
            </a:solidFill>
            <a:round/>
            <a:headEnd/>
            <a:tailEnd/>
          </a:ln>
        </p:spPr>
        <p:txBody>
          <a:bodyPr wrap="none" anchor="ctr"/>
          <a:lstStyle/>
          <a:p>
            <a:endParaRPr lang="en-US"/>
          </a:p>
        </p:txBody>
      </p:sp>
      <p:sp>
        <p:nvSpPr>
          <p:cNvPr id="35003" name="Line 285"/>
          <p:cNvSpPr>
            <a:spLocks noChangeShapeType="1"/>
          </p:cNvSpPr>
          <p:nvPr/>
        </p:nvSpPr>
        <p:spPr bwMode="auto">
          <a:xfrm>
            <a:off x="1828800" y="609600"/>
            <a:ext cx="0" cy="5410200"/>
          </a:xfrm>
          <a:prstGeom prst="line">
            <a:avLst/>
          </a:prstGeom>
          <a:noFill/>
          <a:ln w="38100">
            <a:solidFill>
              <a:schemeClr val="tx1"/>
            </a:solidFill>
            <a:round/>
            <a:headEnd/>
            <a:tailEnd/>
          </a:ln>
        </p:spPr>
        <p:txBody>
          <a:bodyPr wrap="none" anchor="ctr"/>
          <a:lstStyle/>
          <a:p>
            <a:endParaRPr lang="en-US"/>
          </a:p>
        </p:txBody>
      </p:sp>
      <p:sp>
        <p:nvSpPr>
          <p:cNvPr id="35004" name="Line 286"/>
          <p:cNvSpPr>
            <a:spLocks noChangeShapeType="1"/>
          </p:cNvSpPr>
          <p:nvPr/>
        </p:nvSpPr>
        <p:spPr bwMode="auto">
          <a:xfrm>
            <a:off x="1828800" y="6019800"/>
            <a:ext cx="8686800" cy="0"/>
          </a:xfrm>
          <a:prstGeom prst="line">
            <a:avLst/>
          </a:prstGeom>
          <a:noFill/>
          <a:ln w="38100">
            <a:solidFill>
              <a:schemeClr val="tx1"/>
            </a:solidFill>
            <a:round/>
            <a:headEnd/>
            <a:tailEnd/>
          </a:ln>
        </p:spPr>
        <p:txBody>
          <a:bodyPr wrap="none" anchor="ctr"/>
          <a:lstStyle/>
          <a:p>
            <a:endParaRPr lang="en-US"/>
          </a:p>
        </p:txBody>
      </p:sp>
      <p:sp>
        <p:nvSpPr>
          <p:cNvPr id="35005" name="Line 287"/>
          <p:cNvSpPr>
            <a:spLocks noChangeShapeType="1"/>
          </p:cNvSpPr>
          <p:nvPr/>
        </p:nvSpPr>
        <p:spPr bwMode="auto">
          <a:xfrm flipH="1">
            <a:off x="4495800" y="5029200"/>
            <a:ext cx="228600" cy="0"/>
          </a:xfrm>
          <a:prstGeom prst="line">
            <a:avLst/>
          </a:prstGeom>
          <a:noFill/>
          <a:ln w="9525">
            <a:solidFill>
              <a:schemeClr val="tx1"/>
            </a:solidFill>
            <a:round/>
            <a:headEnd/>
            <a:tailEnd/>
          </a:ln>
        </p:spPr>
        <p:txBody>
          <a:bodyPr wrap="none" anchor="ctr"/>
          <a:lstStyle/>
          <a:p>
            <a:endParaRPr lang="en-US"/>
          </a:p>
        </p:txBody>
      </p:sp>
      <p:sp>
        <p:nvSpPr>
          <p:cNvPr id="35006" name="Line 288"/>
          <p:cNvSpPr>
            <a:spLocks noChangeShapeType="1"/>
          </p:cNvSpPr>
          <p:nvPr/>
        </p:nvSpPr>
        <p:spPr bwMode="auto">
          <a:xfrm flipV="1">
            <a:off x="5638800" y="4953000"/>
            <a:ext cx="152400" cy="76200"/>
          </a:xfrm>
          <a:prstGeom prst="line">
            <a:avLst/>
          </a:prstGeom>
          <a:noFill/>
          <a:ln w="9525">
            <a:solidFill>
              <a:schemeClr val="tx1"/>
            </a:solidFill>
            <a:round/>
            <a:headEnd/>
            <a:tailEnd/>
          </a:ln>
        </p:spPr>
        <p:txBody>
          <a:bodyPr wrap="none" anchor="ctr"/>
          <a:lstStyle/>
          <a:p>
            <a:endParaRPr lang="en-US"/>
          </a:p>
        </p:txBody>
      </p:sp>
      <p:sp>
        <p:nvSpPr>
          <p:cNvPr id="35007" name="Line 289"/>
          <p:cNvSpPr>
            <a:spLocks noChangeShapeType="1"/>
          </p:cNvSpPr>
          <p:nvPr/>
        </p:nvSpPr>
        <p:spPr bwMode="auto">
          <a:xfrm flipH="1" flipV="1">
            <a:off x="6553200" y="609600"/>
            <a:ext cx="76200" cy="304800"/>
          </a:xfrm>
          <a:prstGeom prst="line">
            <a:avLst/>
          </a:prstGeom>
          <a:noFill/>
          <a:ln w="9525">
            <a:solidFill>
              <a:schemeClr val="tx1"/>
            </a:solidFill>
            <a:round/>
            <a:headEnd/>
            <a:tailEnd/>
          </a:ln>
        </p:spPr>
        <p:txBody>
          <a:bodyPr wrap="none" anchor="ctr"/>
          <a:lstStyle/>
          <a:p>
            <a:endParaRPr lang="en-US"/>
          </a:p>
        </p:txBody>
      </p:sp>
      <p:sp>
        <p:nvSpPr>
          <p:cNvPr id="35008" name="Line 290"/>
          <p:cNvSpPr>
            <a:spLocks noChangeShapeType="1"/>
          </p:cNvSpPr>
          <p:nvPr/>
        </p:nvSpPr>
        <p:spPr bwMode="auto">
          <a:xfrm>
            <a:off x="8458200" y="4953000"/>
            <a:ext cx="76200" cy="152400"/>
          </a:xfrm>
          <a:prstGeom prst="line">
            <a:avLst/>
          </a:prstGeom>
          <a:noFill/>
          <a:ln w="9525">
            <a:solidFill>
              <a:schemeClr val="tx1"/>
            </a:solidFill>
            <a:round/>
            <a:headEnd/>
            <a:tailEnd/>
          </a:ln>
        </p:spPr>
        <p:txBody>
          <a:bodyPr wrap="none" anchor="ctr"/>
          <a:lstStyle/>
          <a:p>
            <a:endParaRPr lang="en-US"/>
          </a:p>
        </p:txBody>
      </p:sp>
      <p:sp>
        <p:nvSpPr>
          <p:cNvPr id="35009" name="Line 291"/>
          <p:cNvSpPr>
            <a:spLocks noChangeShapeType="1"/>
          </p:cNvSpPr>
          <p:nvPr/>
        </p:nvSpPr>
        <p:spPr bwMode="auto">
          <a:xfrm>
            <a:off x="8534400" y="5105400"/>
            <a:ext cx="152400" cy="76200"/>
          </a:xfrm>
          <a:prstGeom prst="line">
            <a:avLst/>
          </a:prstGeom>
          <a:noFill/>
          <a:ln w="9525">
            <a:solidFill>
              <a:schemeClr val="tx1"/>
            </a:solidFill>
            <a:round/>
            <a:headEnd/>
            <a:tailEnd/>
          </a:ln>
        </p:spPr>
        <p:txBody>
          <a:bodyPr wrap="none" anchor="ctr"/>
          <a:lstStyle/>
          <a:p>
            <a:endParaRPr lang="en-US"/>
          </a:p>
        </p:txBody>
      </p:sp>
      <p:sp>
        <p:nvSpPr>
          <p:cNvPr id="35010" name="Line 292"/>
          <p:cNvSpPr>
            <a:spLocks noChangeShapeType="1"/>
          </p:cNvSpPr>
          <p:nvPr/>
        </p:nvSpPr>
        <p:spPr bwMode="auto">
          <a:xfrm>
            <a:off x="8686800" y="5181600"/>
            <a:ext cx="0" cy="381000"/>
          </a:xfrm>
          <a:prstGeom prst="line">
            <a:avLst/>
          </a:prstGeom>
          <a:noFill/>
          <a:ln w="9525">
            <a:solidFill>
              <a:schemeClr val="tx1"/>
            </a:solidFill>
            <a:round/>
            <a:headEnd/>
            <a:tailEnd/>
          </a:ln>
        </p:spPr>
        <p:txBody>
          <a:bodyPr wrap="none" anchor="ctr"/>
          <a:lstStyle/>
          <a:p>
            <a:endParaRPr lang="en-US"/>
          </a:p>
        </p:txBody>
      </p:sp>
      <p:sp>
        <p:nvSpPr>
          <p:cNvPr id="35011" name="Line 293"/>
          <p:cNvSpPr>
            <a:spLocks noChangeShapeType="1"/>
          </p:cNvSpPr>
          <p:nvPr/>
        </p:nvSpPr>
        <p:spPr bwMode="auto">
          <a:xfrm>
            <a:off x="8686800" y="5562600"/>
            <a:ext cx="0" cy="228600"/>
          </a:xfrm>
          <a:prstGeom prst="line">
            <a:avLst/>
          </a:prstGeom>
          <a:noFill/>
          <a:ln w="9525">
            <a:solidFill>
              <a:schemeClr val="tx1"/>
            </a:solidFill>
            <a:round/>
            <a:headEnd/>
            <a:tailEnd/>
          </a:ln>
        </p:spPr>
        <p:txBody>
          <a:bodyPr wrap="none" anchor="ctr"/>
          <a:lstStyle/>
          <a:p>
            <a:endParaRPr lang="en-US"/>
          </a:p>
        </p:txBody>
      </p:sp>
      <p:sp>
        <p:nvSpPr>
          <p:cNvPr id="35012" name="Line 294"/>
          <p:cNvSpPr>
            <a:spLocks noChangeShapeType="1"/>
          </p:cNvSpPr>
          <p:nvPr/>
        </p:nvSpPr>
        <p:spPr bwMode="auto">
          <a:xfrm flipH="1">
            <a:off x="8458200" y="5791200"/>
            <a:ext cx="228600" cy="228600"/>
          </a:xfrm>
          <a:prstGeom prst="line">
            <a:avLst/>
          </a:prstGeom>
          <a:noFill/>
          <a:ln w="9525">
            <a:solidFill>
              <a:schemeClr val="tx1"/>
            </a:solidFill>
            <a:round/>
            <a:headEnd/>
            <a:tailEnd/>
          </a:ln>
        </p:spPr>
        <p:txBody>
          <a:bodyPr wrap="none" anchor="ctr"/>
          <a:lstStyle/>
          <a:p>
            <a:endParaRPr lang="en-US"/>
          </a:p>
        </p:txBody>
      </p:sp>
      <p:sp>
        <p:nvSpPr>
          <p:cNvPr id="35013" name="Line 295"/>
          <p:cNvSpPr>
            <a:spLocks noChangeShapeType="1"/>
          </p:cNvSpPr>
          <p:nvPr/>
        </p:nvSpPr>
        <p:spPr bwMode="auto">
          <a:xfrm flipH="1" flipV="1">
            <a:off x="9448800" y="5181600"/>
            <a:ext cx="152400" cy="152400"/>
          </a:xfrm>
          <a:prstGeom prst="line">
            <a:avLst/>
          </a:prstGeom>
          <a:noFill/>
          <a:ln w="9525">
            <a:solidFill>
              <a:schemeClr val="tx1"/>
            </a:solidFill>
            <a:round/>
            <a:headEnd/>
            <a:tailEnd/>
          </a:ln>
        </p:spPr>
        <p:txBody>
          <a:bodyPr wrap="none" anchor="ctr"/>
          <a:lstStyle/>
          <a:p>
            <a:endParaRPr lang="en-US"/>
          </a:p>
        </p:txBody>
      </p:sp>
      <p:sp>
        <p:nvSpPr>
          <p:cNvPr id="35014" name="Line 296"/>
          <p:cNvSpPr>
            <a:spLocks noChangeShapeType="1"/>
          </p:cNvSpPr>
          <p:nvPr/>
        </p:nvSpPr>
        <p:spPr bwMode="auto">
          <a:xfrm flipH="1" flipV="1">
            <a:off x="9296400" y="4953000"/>
            <a:ext cx="152400" cy="228600"/>
          </a:xfrm>
          <a:prstGeom prst="line">
            <a:avLst/>
          </a:prstGeom>
          <a:noFill/>
          <a:ln w="9525">
            <a:solidFill>
              <a:schemeClr val="tx1"/>
            </a:solidFill>
            <a:round/>
            <a:headEnd/>
            <a:tailEnd/>
          </a:ln>
        </p:spPr>
        <p:txBody>
          <a:bodyPr wrap="none" anchor="ctr"/>
          <a:lstStyle/>
          <a:p>
            <a:endParaRPr lang="en-US"/>
          </a:p>
        </p:txBody>
      </p:sp>
      <p:sp>
        <p:nvSpPr>
          <p:cNvPr id="35015" name="Line 297"/>
          <p:cNvSpPr>
            <a:spLocks noChangeShapeType="1"/>
          </p:cNvSpPr>
          <p:nvPr/>
        </p:nvSpPr>
        <p:spPr bwMode="auto">
          <a:xfrm flipH="1">
            <a:off x="9220200" y="4953000"/>
            <a:ext cx="76200" cy="76200"/>
          </a:xfrm>
          <a:prstGeom prst="line">
            <a:avLst/>
          </a:prstGeom>
          <a:noFill/>
          <a:ln w="9525">
            <a:solidFill>
              <a:schemeClr val="tx1"/>
            </a:solidFill>
            <a:round/>
            <a:headEnd/>
            <a:tailEnd/>
          </a:ln>
        </p:spPr>
        <p:txBody>
          <a:bodyPr wrap="none" anchor="ctr"/>
          <a:lstStyle/>
          <a:p>
            <a:endParaRPr lang="en-US"/>
          </a:p>
        </p:txBody>
      </p:sp>
      <p:sp>
        <p:nvSpPr>
          <p:cNvPr id="35016" name="Line 298"/>
          <p:cNvSpPr>
            <a:spLocks noChangeShapeType="1"/>
          </p:cNvSpPr>
          <p:nvPr/>
        </p:nvSpPr>
        <p:spPr bwMode="auto">
          <a:xfrm>
            <a:off x="9601200" y="5334000"/>
            <a:ext cx="76200" cy="228600"/>
          </a:xfrm>
          <a:prstGeom prst="line">
            <a:avLst/>
          </a:prstGeom>
          <a:noFill/>
          <a:ln w="9525">
            <a:solidFill>
              <a:schemeClr val="tx1"/>
            </a:solidFill>
            <a:round/>
            <a:headEnd/>
            <a:tailEnd/>
          </a:ln>
        </p:spPr>
        <p:txBody>
          <a:bodyPr wrap="none" anchor="ctr"/>
          <a:lstStyle/>
          <a:p>
            <a:endParaRPr lang="en-US"/>
          </a:p>
        </p:txBody>
      </p:sp>
      <p:sp>
        <p:nvSpPr>
          <p:cNvPr id="35017" name="Line 299"/>
          <p:cNvSpPr>
            <a:spLocks noChangeShapeType="1"/>
          </p:cNvSpPr>
          <p:nvPr/>
        </p:nvSpPr>
        <p:spPr bwMode="auto">
          <a:xfrm>
            <a:off x="9677400" y="5562600"/>
            <a:ext cx="228600" cy="0"/>
          </a:xfrm>
          <a:prstGeom prst="line">
            <a:avLst/>
          </a:prstGeom>
          <a:noFill/>
          <a:ln w="9525">
            <a:solidFill>
              <a:schemeClr val="tx1"/>
            </a:solidFill>
            <a:round/>
            <a:headEnd/>
            <a:tailEnd/>
          </a:ln>
        </p:spPr>
        <p:txBody>
          <a:bodyPr wrap="none" anchor="ctr"/>
          <a:lstStyle/>
          <a:p>
            <a:endParaRPr lang="en-US"/>
          </a:p>
        </p:txBody>
      </p:sp>
      <p:sp>
        <p:nvSpPr>
          <p:cNvPr id="35018" name="Line 300"/>
          <p:cNvSpPr>
            <a:spLocks noChangeShapeType="1"/>
          </p:cNvSpPr>
          <p:nvPr/>
        </p:nvSpPr>
        <p:spPr bwMode="auto">
          <a:xfrm flipV="1">
            <a:off x="9906000" y="5486400"/>
            <a:ext cx="152400" cy="76200"/>
          </a:xfrm>
          <a:prstGeom prst="line">
            <a:avLst/>
          </a:prstGeom>
          <a:noFill/>
          <a:ln w="9525">
            <a:solidFill>
              <a:schemeClr val="tx1"/>
            </a:solidFill>
            <a:round/>
            <a:headEnd/>
            <a:tailEnd/>
          </a:ln>
        </p:spPr>
        <p:txBody>
          <a:bodyPr wrap="none" anchor="ctr"/>
          <a:lstStyle/>
          <a:p>
            <a:endParaRPr lang="en-US"/>
          </a:p>
        </p:txBody>
      </p:sp>
      <p:sp>
        <p:nvSpPr>
          <p:cNvPr id="35019" name="Line 301"/>
          <p:cNvSpPr>
            <a:spLocks noChangeShapeType="1"/>
          </p:cNvSpPr>
          <p:nvPr/>
        </p:nvSpPr>
        <p:spPr bwMode="auto">
          <a:xfrm flipV="1">
            <a:off x="10058400" y="5257800"/>
            <a:ext cx="228600" cy="228600"/>
          </a:xfrm>
          <a:prstGeom prst="line">
            <a:avLst/>
          </a:prstGeom>
          <a:noFill/>
          <a:ln w="9525">
            <a:solidFill>
              <a:schemeClr val="tx1"/>
            </a:solidFill>
            <a:round/>
            <a:headEnd/>
            <a:tailEnd/>
          </a:ln>
        </p:spPr>
        <p:txBody>
          <a:bodyPr wrap="none" anchor="ctr"/>
          <a:lstStyle/>
          <a:p>
            <a:endParaRPr lang="en-US"/>
          </a:p>
        </p:txBody>
      </p:sp>
      <p:sp>
        <p:nvSpPr>
          <p:cNvPr id="35020" name="Line 302"/>
          <p:cNvSpPr>
            <a:spLocks noChangeShapeType="1"/>
          </p:cNvSpPr>
          <p:nvPr/>
        </p:nvSpPr>
        <p:spPr bwMode="auto">
          <a:xfrm flipV="1">
            <a:off x="10287000" y="5105400"/>
            <a:ext cx="228600" cy="152400"/>
          </a:xfrm>
          <a:prstGeom prst="line">
            <a:avLst/>
          </a:prstGeom>
          <a:noFill/>
          <a:ln w="9525">
            <a:solidFill>
              <a:schemeClr val="tx1"/>
            </a:solidFill>
            <a:round/>
            <a:headEnd/>
            <a:tailEnd/>
          </a:ln>
        </p:spPr>
        <p:txBody>
          <a:bodyPr wrap="none" anchor="ctr"/>
          <a:lstStyle/>
          <a:p>
            <a:endParaRPr lang="en-US"/>
          </a:p>
        </p:txBody>
      </p:sp>
      <p:sp>
        <p:nvSpPr>
          <p:cNvPr id="35021" name="Line 303"/>
          <p:cNvSpPr>
            <a:spLocks noChangeShapeType="1"/>
          </p:cNvSpPr>
          <p:nvPr/>
        </p:nvSpPr>
        <p:spPr bwMode="auto">
          <a:xfrm flipV="1">
            <a:off x="7543800" y="4572000"/>
            <a:ext cx="152400" cy="76200"/>
          </a:xfrm>
          <a:prstGeom prst="line">
            <a:avLst/>
          </a:prstGeom>
          <a:noFill/>
          <a:ln w="9525">
            <a:solidFill>
              <a:schemeClr val="tx1"/>
            </a:solidFill>
            <a:round/>
            <a:headEnd/>
            <a:tailEnd/>
          </a:ln>
        </p:spPr>
        <p:txBody>
          <a:bodyPr wrap="none" anchor="ctr"/>
          <a:lstStyle/>
          <a:p>
            <a:endParaRPr lang="en-US"/>
          </a:p>
        </p:txBody>
      </p:sp>
      <p:sp>
        <p:nvSpPr>
          <p:cNvPr id="35022" name="Line 304"/>
          <p:cNvSpPr>
            <a:spLocks noChangeShapeType="1"/>
          </p:cNvSpPr>
          <p:nvPr/>
        </p:nvSpPr>
        <p:spPr bwMode="auto">
          <a:xfrm flipH="1" flipV="1">
            <a:off x="7696200" y="4572000"/>
            <a:ext cx="76200" cy="152400"/>
          </a:xfrm>
          <a:prstGeom prst="line">
            <a:avLst/>
          </a:prstGeom>
          <a:noFill/>
          <a:ln w="9525">
            <a:solidFill>
              <a:schemeClr val="tx1"/>
            </a:solidFill>
            <a:round/>
            <a:headEnd/>
            <a:tailEnd/>
          </a:ln>
        </p:spPr>
        <p:txBody>
          <a:bodyPr wrap="none" anchor="ctr"/>
          <a:lstStyle/>
          <a:p>
            <a:endParaRPr lang="en-US"/>
          </a:p>
        </p:txBody>
      </p:sp>
      <p:sp>
        <p:nvSpPr>
          <p:cNvPr id="35023" name="Text Box 306"/>
          <p:cNvSpPr txBox="1">
            <a:spLocks noChangeArrowheads="1"/>
          </p:cNvSpPr>
          <p:nvPr/>
        </p:nvSpPr>
        <p:spPr bwMode="auto">
          <a:xfrm>
            <a:off x="8839200" y="1371601"/>
            <a:ext cx="5334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Xining</a:t>
            </a:r>
          </a:p>
        </p:txBody>
      </p:sp>
      <p:sp>
        <p:nvSpPr>
          <p:cNvPr id="35024" name="Line 307"/>
          <p:cNvSpPr>
            <a:spLocks noChangeShapeType="1"/>
          </p:cNvSpPr>
          <p:nvPr/>
        </p:nvSpPr>
        <p:spPr bwMode="auto">
          <a:xfrm>
            <a:off x="9525000" y="1600200"/>
            <a:ext cx="152400" cy="152400"/>
          </a:xfrm>
          <a:prstGeom prst="line">
            <a:avLst/>
          </a:prstGeom>
          <a:noFill/>
          <a:ln w="9525">
            <a:solidFill>
              <a:schemeClr val="tx1"/>
            </a:solidFill>
            <a:round/>
            <a:headEnd/>
            <a:tailEnd/>
          </a:ln>
        </p:spPr>
        <p:txBody>
          <a:bodyPr wrap="none" anchor="ctr"/>
          <a:lstStyle/>
          <a:p>
            <a:endParaRPr lang="en-US"/>
          </a:p>
        </p:txBody>
      </p:sp>
      <p:sp>
        <p:nvSpPr>
          <p:cNvPr id="35025" name="Line 308"/>
          <p:cNvSpPr>
            <a:spLocks noChangeShapeType="1"/>
          </p:cNvSpPr>
          <p:nvPr/>
        </p:nvSpPr>
        <p:spPr bwMode="auto">
          <a:xfrm flipH="1">
            <a:off x="9601200" y="1752600"/>
            <a:ext cx="76200" cy="76200"/>
          </a:xfrm>
          <a:prstGeom prst="line">
            <a:avLst/>
          </a:prstGeom>
          <a:noFill/>
          <a:ln w="9525">
            <a:solidFill>
              <a:schemeClr val="tx1"/>
            </a:solidFill>
            <a:round/>
            <a:headEnd/>
            <a:tailEnd/>
          </a:ln>
        </p:spPr>
        <p:txBody>
          <a:bodyPr wrap="none" anchor="ctr"/>
          <a:lstStyle/>
          <a:p>
            <a:endParaRPr lang="en-US"/>
          </a:p>
        </p:txBody>
      </p:sp>
      <p:sp>
        <p:nvSpPr>
          <p:cNvPr id="35026" name="Line 309"/>
          <p:cNvSpPr>
            <a:spLocks noChangeShapeType="1"/>
          </p:cNvSpPr>
          <p:nvPr/>
        </p:nvSpPr>
        <p:spPr bwMode="auto">
          <a:xfrm>
            <a:off x="8610600" y="3962400"/>
            <a:ext cx="0" cy="152400"/>
          </a:xfrm>
          <a:prstGeom prst="line">
            <a:avLst/>
          </a:prstGeom>
          <a:noFill/>
          <a:ln w="9525">
            <a:solidFill>
              <a:schemeClr val="tx1"/>
            </a:solidFill>
            <a:round/>
            <a:headEnd/>
            <a:tailEnd/>
          </a:ln>
        </p:spPr>
        <p:txBody>
          <a:bodyPr wrap="none" anchor="ctr"/>
          <a:lstStyle/>
          <a:p>
            <a:endParaRPr lang="en-US"/>
          </a:p>
        </p:txBody>
      </p:sp>
      <p:sp>
        <p:nvSpPr>
          <p:cNvPr id="35027" name="Text Box 311"/>
          <p:cNvSpPr txBox="1">
            <a:spLocks noChangeArrowheads="1"/>
          </p:cNvSpPr>
          <p:nvPr/>
        </p:nvSpPr>
        <p:spPr bwMode="auto">
          <a:xfrm>
            <a:off x="6096000" y="4419601"/>
            <a:ext cx="8382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LHASA</a:t>
            </a:r>
          </a:p>
        </p:txBody>
      </p:sp>
      <p:sp>
        <p:nvSpPr>
          <p:cNvPr id="35028" name="Line 314"/>
          <p:cNvSpPr>
            <a:spLocks noChangeShapeType="1"/>
          </p:cNvSpPr>
          <p:nvPr/>
        </p:nvSpPr>
        <p:spPr bwMode="auto">
          <a:xfrm>
            <a:off x="3810000" y="4572000"/>
            <a:ext cx="76200" cy="0"/>
          </a:xfrm>
          <a:prstGeom prst="line">
            <a:avLst/>
          </a:prstGeom>
          <a:noFill/>
          <a:ln w="9525">
            <a:solidFill>
              <a:schemeClr val="tx1"/>
            </a:solidFill>
            <a:round/>
            <a:headEnd/>
            <a:tailEnd/>
          </a:ln>
        </p:spPr>
        <p:txBody>
          <a:bodyPr/>
          <a:lstStyle/>
          <a:p>
            <a:endParaRPr lang="en-US"/>
          </a:p>
        </p:txBody>
      </p:sp>
      <p:sp>
        <p:nvSpPr>
          <p:cNvPr id="35029" name="Line 315"/>
          <p:cNvSpPr>
            <a:spLocks noChangeShapeType="1"/>
          </p:cNvSpPr>
          <p:nvPr/>
        </p:nvSpPr>
        <p:spPr bwMode="auto">
          <a:xfrm>
            <a:off x="3124200" y="4038600"/>
            <a:ext cx="76200" cy="76200"/>
          </a:xfrm>
          <a:prstGeom prst="line">
            <a:avLst/>
          </a:prstGeom>
          <a:noFill/>
          <a:ln w="9525">
            <a:solidFill>
              <a:schemeClr val="tx1"/>
            </a:solidFill>
            <a:round/>
            <a:headEnd/>
            <a:tailEnd/>
          </a:ln>
        </p:spPr>
        <p:txBody>
          <a:bodyPr/>
          <a:lstStyle/>
          <a:p>
            <a:endParaRPr lang="en-US"/>
          </a:p>
        </p:txBody>
      </p:sp>
      <p:sp>
        <p:nvSpPr>
          <p:cNvPr id="35030" name="Line 316"/>
          <p:cNvSpPr>
            <a:spLocks noChangeShapeType="1"/>
          </p:cNvSpPr>
          <p:nvPr/>
        </p:nvSpPr>
        <p:spPr bwMode="auto">
          <a:xfrm>
            <a:off x="3200400" y="4114800"/>
            <a:ext cx="0" cy="76200"/>
          </a:xfrm>
          <a:prstGeom prst="line">
            <a:avLst/>
          </a:prstGeom>
          <a:noFill/>
          <a:ln w="9525">
            <a:solidFill>
              <a:schemeClr val="tx1"/>
            </a:solidFill>
            <a:round/>
            <a:headEnd/>
            <a:tailEnd/>
          </a:ln>
        </p:spPr>
        <p:txBody>
          <a:bodyPr/>
          <a:lstStyle/>
          <a:p>
            <a:endParaRPr lang="en-US"/>
          </a:p>
        </p:txBody>
      </p:sp>
      <p:sp>
        <p:nvSpPr>
          <p:cNvPr id="35031" name="Line 317"/>
          <p:cNvSpPr>
            <a:spLocks noChangeShapeType="1"/>
          </p:cNvSpPr>
          <p:nvPr/>
        </p:nvSpPr>
        <p:spPr bwMode="auto">
          <a:xfrm flipH="1" flipV="1">
            <a:off x="4343400" y="4953000"/>
            <a:ext cx="152400" cy="76200"/>
          </a:xfrm>
          <a:prstGeom prst="line">
            <a:avLst/>
          </a:prstGeom>
          <a:noFill/>
          <a:ln w="9525">
            <a:solidFill>
              <a:schemeClr val="tx1"/>
            </a:solidFill>
            <a:round/>
            <a:headEnd/>
            <a:tailEnd/>
          </a:ln>
        </p:spPr>
        <p:txBody>
          <a:bodyPr/>
          <a:lstStyle/>
          <a:p>
            <a:endParaRPr lang="en-US"/>
          </a:p>
        </p:txBody>
      </p:sp>
      <p:sp>
        <p:nvSpPr>
          <p:cNvPr id="35032" name="Line 318"/>
          <p:cNvSpPr>
            <a:spLocks noChangeShapeType="1"/>
          </p:cNvSpPr>
          <p:nvPr/>
        </p:nvSpPr>
        <p:spPr bwMode="auto">
          <a:xfrm flipV="1">
            <a:off x="4343400" y="4876800"/>
            <a:ext cx="0" cy="76200"/>
          </a:xfrm>
          <a:prstGeom prst="line">
            <a:avLst/>
          </a:prstGeom>
          <a:noFill/>
          <a:ln w="9525">
            <a:solidFill>
              <a:schemeClr val="tx1"/>
            </a:solidFill>
            <a:round/>
            <a:headEnd/>
            <a:tailEnd/>
          </a:ln>
        </p:spPr>
        <p:txBody>
          <a:bodyPr/>
          <a:lstStyle/>
          <a:p>
            <a:endParaRPr lang="en-US"/>
          </a:p>
        </p:txBody>
      </p:sp>
      <p:sp>
        <p:nvSpPr>
          <p:cNvPr id="35033" name="Line 319"/>
          <p:cNvSpPr>
            <a:spLocks noChangeShapeType="1"/>
          </p:cNvSpPr>
          <p:nvPr/>
        </p:nvSpPr>
        <p:spPr bwMode="auto">
          <a:xfrm flipH="1">
            <a:off x="4267200" y="4876800"/>
            <a:ext cx="76200" cy="0"/>
          </a:xfrm>
          <a:prstGeom prst="line">
            <a:avLst/>
          </a:prstGeom>
          <a:noFill/>
          <a:ln w="9525">
            <a:solidFill>
              <a:schemeClr val="tx1"/>
            </a:solidFill>
            <a:round/>
            <a:headEnd/>
            <a:tailEnd/>
          </a:ln>
        </p:spPr>
        <p:txBody>
          <a:bodyPr/>
          <a:lstStyle/>
          <a:p>
            <a:endParaRPr lang="en-US"/>
          </a:p>
        </p:txBody>
      </p:sp>
      <p:sp>
        <p:nvSpPr>
          <p:cNvPr id="35034" name="Line 320"/>
          <p:cNvSpPr>
            <a:spLocks noChangeShapeType="1"/>
          </p:cNvSpPr>
          <p:nvPr/>
        </p:nvSpPr>
        <p:spPr bwMode="auto">
          <a:xfrm flipH="1">
            <a:off x="4191000" y="4876800"/>
            <a:ext cx="76200" cy="0"/>
          </a:xfrm>
          <a:prstGeom prst="line">
            <a:avLst/>
          </a:prstGeom>
          <a:noFill/>
          <a:ln w="9525">
            <a:solidFill>
              <a:schemeClr val="tx1"/>
            </a:solidFill>
            <a:round/>
            <a:headEnd/>
            <a:tailEnd/>
          </a:ln>
        </p:spPr>
        <p:txBody>
          <a:bodyPr/>
          <a:lstStyle/>
          <a:p>
            <a:endParaRPr lang="en-US"/>
          </a:p>
        </p:txBody>
      </p:sp>
      <p:sp>
        <p:nvSpPr>
          <p:cNvPr id="35035" name="Line 321"/>
          <p:cNvSpPr>
            <a:spLocks noChangeShapeType="1"/>
          </p:cNvSpPr>
          <p:nvPr/>
        </p:nvSpPr>
        <p:spPr bwMode="auto">
          <a:xfrm>
            <a:off x="3886200" y="4648200"/>
            <a:ext cx="76200" cy="76200"/>
          </a:xfrm>
          <a:prstGeom prst="line">
            <a:avLst/>
          </a:prstGeom>
          <a:noFill/>
          <a:ln w="9525">
            <a:solidFill>
              <a:schemeClr val="tx1"/>
            </a:solidFill>
            <a:round/>
            <a:headEnd/>
            <a:tailEnd/>
          </a:ln>
        </p:spPr>
        <p:txBody>
          <a:bodyPr/>
          <a:lstStyle/>
          <a:p>
            <a:endParaRPr lang="en-US"/>
          </a:p>
        </p:txBody>
      </p:sp>
      <p:sp>
        <p:nvSpPr>
          <p:cNvPr id="35036" name="Line 322"/>
          <p:cNvSpPr>
            <a:spLocks noChangeShapeType="1"/>
          </p:cNvSpPr>
          <p:nvPr/>
        </p:nvSpPr>
        <p:spPr bwMode="auto">
          <a:xfrm>
            <a:off x="3962400" y="4724400"/>
            <a:ext cx="76200" cy="76200"/>
          </a:xfrm>
          <a:prstGeom prst="line">
            <a:avLst/>
          </a:prstGeom>
          <a:noFill/>
          <a:ln w="9525">
            <a:solidFill>
              <a:schemeClr val="tx1"/>
            </a:solidFill>
            <a:round/>
            <a:headEnd/>
            <a:tailEnd/>
          </a:ln>
        </p:spPr>
        <p:txBody>
          <a:bodyPr/>
          <a:lstStyle/>
          <a:p>
            <a:endParaRPr lang="en-US"/>
          </a:p>
        </p:txBody>
      </p:sp>
      <p:sp>
        <p:nvSpPr>
          <p:cNvPr id="35037" name="Line 323"/>
          <p:cNvSpPr>
            <a:spLocks noChangeShapeType="1"/>
          </p:cNvSpPr>
          <p:nvPr/>
        </p:nvSpPr>
        <p:spPr bwMode="auto">
          <a:xfrm>
            <a:off x="4038600" y="4800600"/>
            <a:ext cx="152400" cy="76200"/>
          </a:xfrm>
          <a:prstGeom prst="line">
            <a:avLst/>
          </a:prstGeom>
          <a:noFill/>
          <a:ln w="9525">
            <a:solidFill>
              <a:schemeClr val="tx1"/>
            </a:solidFill>
            <a:round/>
            <a:headEnd/>
            <a:tailEnd/>
          </a:ln>
        </p:spPr>
        <p:txBody>
          <a:bodyPr/>
          <a:lstStyle/>
          <a:p>
            <a:endParaRPr lang="en-US"/>
          </a:p>
        </p:txBody>
      </p:sp>
      <p:sp>
        <p:nvSpPr>
          <p:cNvPr id="35038" name="Line 324"/>
          <p:cNvSpPr>
            <a:spLocks noChangeShapeType="1"/>
          </p:cNvSpPr>
          <p:nvPr/>
        </p:nvSpPr>
        <p:spPr bwMode="auto">
          <a:xfrm>
            <a:off x="10363200" y="1600200"/>
            <a:ext cx="152400" cy="76200"/>
          </a:xfrm>
          <a:prstGeom prst="line">
            <a:avLst/>
          </a:prstGeom>
          <a:noFill/>
          <a:ln w="9525">
            <a:solidFill>
              <a:schemeClr val="tx1"/>
            </a:solidFill>
            <a:round/>
            <a:headEnd/>
            <a:tailEnd/>
          </a:ln>
        </p:spPr>
        <p:txBody>
          <a:bodyPr/>
          <a:lstStyle/>
          <a:p>
            <a:endParaRPr lang="en-US"/>
          </a:p>
        </p:txBody>
      </p:sp>
      <p:sp>
        <p:nvSpPr>
          <p:cNvPr id="35039" name="Line 325"/>
          <p:cNvSpPr>
            <a:spLocks noChangeShapeType="1"/>
          </p:cNvSpPr>
          <p:nvPr/>
        </p:nvSpPr>
        <p:spPr bwMode="auto">
          <a:xfrm>
            <a:off x="3657600" y="4419600"/>
            <a:ext cx="0" cy="76200"/>
          </a:xfrm>
          <a:prstGeom prst="line">
            <a:avLst/>
          </a:prstGeom>
          <a:noFill/>
          <a:ln w="9525">
            <a:solidFill>
              <a:schemeClr val="tx1"/>
            </a:solidFill>
            <a:round/>
            <a:headEnd/>
            <a:tailEnd/>
          </a:ln>
        </p:spPr>
        <p:txBody>
          <a:bodyPr/>
          <a:lstStyle/>
          <a:p>
            <a:endParaRPr lang="en-US"/>
          </a:p>
        </p:txBody>
      </p:sp>
      <p:sp>
        <p:nvSpPr>
          <p:cNvPr id="35040" name="Text Box 326"/>
          <p:cNvSpPr txBox="1">
            <a:spLocks noChangeArrowheads="1"/>
          </p:cNvSpPr>
          <p:nvPr/>
        </p:nvSpPr>
        <p:spPr bwMode="auto">
          <a:xfrm>
            <a:off x="3581400" y="2811463"/>
            <a:ext cx="1752600" cy="457200"/>
          </a:xfrm>
          <a:prstGeom prst="rect">
            <a:avLst/>
          </a:prstGeom>
          <a:noFill/>
          <a:ln w="9525">
            <a:noFill/>
            <a:miter lim="800000"/>
            <a:headEnd/>
            <a:tailEnd/>
          </a:ln>
        </p:spPr>
        <p:txBody>
          <a:bodyPr>
            <a:spAutoFit/>
          </a:bodyPr>
          <a:lstStyle/>
          <a:p>
            <a:pPr>
              <a:spcBef>
                <a:spcPct val="50000"/>
              </a:spcBef>
            </a:pPr>
            <a:r>
              <a:rPr lang="en-US" sz="1200" i="1">
                <a:latin typeface="Calibri" pitchFamily="34" charset="0"/>
              </a:rPr>
              <a:t>          </a:t>
            </a:r>
            <a:r>
              <a:rPr lang="en-US" sz="1200" b="1" i="1" u="sng">
                <a:latin typeface="Calibri" pitchFamily="34" charset="0"/>
              </a:rPr>
              <a:t>Tibetan  Autonomous Region</a:t>
            </a:r>
          </a:p>
        </p:txBody>
      </p:sp>
      <p:sp>
        <p:nvSpPr>
          <p:cNvPr id="35041" name="Text Box 327"/>
          <p:cNvSpPr txBox="1">
            <a:spLocks noChangeArrowheads="1"/>
          </p:cNvSpPr>
          <p:nvPr/>
        </p:nvSpPr>
        <p:spPr bwMode="auto">
          <a:xfrm>
            <a:off x="6858000" y="1668463"/>
            <a:ext cx="1143000" cy="457200"/>
          </a:xfrm>
          <a:prstGeom prst="rect">
            <a:avLst/>
          </a:prstGeom>
          <a:noFill/>
          <a:ln w="9525">
            <a:noFill/>
            <a:miter lim="800000"/>
            <a:headEnd/>
            <a:tailEnd/>
          </a:ln>
        </p:spPr>
        <p:txBody>
          <a:bodyPr>
            <a:spAutoFit/>
          </a:bodyPr>
          <a:lstStyle/>
          <a:p>
            <a:pPr>
              <a:spcBef>
                <a:spcPct val="50000"/>
              </a:spcBef>
            </a:pPr>
            <a:r>
              <a:rPr lang="en-US" sz="1200" b="1" i="1" u="sng">
                <a:latin typeface="Calibri" pitchFamily="34" charset="0"/>
              </a:rPr>
              <a:t>Qinghai    Province</a:t>
            </a:r>
          </a:p>
        </p:txBody>
      </p:sp>
      <p:sp>
        <p:nvSpPr>
          <p:cNvPr id="35042" name="Text Box 329"/>
          <p:cNvSpPr txBox="1">
            <a:spLocks noChangeArrowheads="1"/>
          </p:cNvSpPr>
          <p:nvPr/>
        </p:nvSpPr>
        <p:spPr bwMode="auto">
          <a:xfrm>
            <a:off x="9601200" y="4487863"/>
            <a:ext cx="838200" cy="457200"/>
          </a:xfrm>
          <a:prstGeom prst="rect">
            <a:avLst/>
          </a:prstGeom>
          <a:noFill/>
          <a:ln w="9525">
            <a:noFill/>
            <a:miter lim="800000"/>
            <a:headEnd/>
            <a:tailEnd/>
          </a:ln>
        </p:spPr>
        <p:txBody>
          <a:bodyPr>
            <a:spAutoFit/>
          </a:bodyPr>
          <a:lstStyle/>
          <a:p>
            <a:pPr>
              <a:spcBef>
                <a:spcPct val="50000"/>
              </a:spcBef>
            </a:pPr>
            <a:r>
              <a:rPr lang="en-US" sz="1200" b="1" i="1" u="sng" dirty="0">
                <a:latin typeface="Calibri" pitchFamily="34" charset="0"/>
              </a:rPr>
              <a:t>Sichuan Province</a:t>
            </a:r>
          </a:p>
        </p:txBody>
      </p:sp>
      <p:sp>
        <p:nvSpPr>
          <p:cNvPr id="35043" name="Line 331"/>
          <p:cNvSpPr>
            <a:spLocks noChangeShapeType="1"/>
          </p:cNvSpPr>
          <p:nvPr/>
        </p:nvSpPr>
        <p:spPr bwMode="auto">
          <a:xfrm flipH="1" flipV="1">
            <a:off x="2514600" y="2057400"/>
            <a:ext cx="381000" cy="152400"/>
          </a:xfrm>
          <a:prstGeom prst="line">
            <a:avLst/>
          </a:prstGeom>
          <a:noFill/>
          <a:ln w="9525">
            <a:solidFill>
              <a:schemeClr val="tx1"/>
            </a:solidFill>
            <a:round/>
            <a:headEnd/>
            <a:tailEnd/>
          </a:ln>
        </p:spPr>
        <p:txBody>
          <a:bodyPr/>
          <a:lstStyle/>
          <a:p>
            <a:endParaRPr lang="en-US"/>
          </a:p>
        </p:txBody>
      </p:sp>
      <p:sp>
        <p:nvSpPr>
          <p:cNvPr id="35044" name="Line 332"/>
          <p:cNvSpPr>
            <a:spLocks noChangeShapeType="1"/>
          </p:cNvSpPr>
          <p:nvPr/>
        </p:nvSpPr>
        <p:spPr bwMode="auto">
          <a:xfrm flipH="1">
            <a:off x="2133600" y="2057400"/>
            <a:ext cx="381000" cy="0"/>
          </a:xfrm>
          <a:prstGeom prst="line">
            <a:avLst/>
          </a:prstGeom>
          <a:noFill/>
          <a:ln w="9525">
            <a:solidFill>
              <a:schemeClr val="tx1"/>
            </a:solidFill>
            <a:round/>
            <a:headEnd/>
            <a:tailEnd/>
          </a:ln>
        </p:spPr>
        <p:txBody>
          <a:bodyPr/>
          <a:lstStyle/>
          <a:p>
            <a:endParaRPr lang="en-US"/>
          </a:p>
        </p:txBody>
      </p:sp>
      <p:sp>
        <p:nvSpPr>
          <p:cNvPr id="35045" name="Line 333"/>
          <p:cNvSpPr>
            <a:spLocks noChangeShapeType="1"/>
          </p:cNvSpPr>
          <p:nvPr/>
        </p:nvSpPr>
        <p:spPr bwMode="auto">
          <a:xfrm flipH="1">
            <a:off x="1828800" y="2057400"/>
            <a:ext cx="304800" cy="76200"/>
          </a:xfrm>
          <a:prstGeom prst="line">
            <a:avLst/>
          </a:prstGeom>
          <a:noFill/>
          <a:ln w="9525">
            <a:solidFill>
              <a:schemeClr val="tx1"/>
            </a:solidFill>
            <a:round/>
            <a:headEnd/>
            <a:tailEnd/>
          </a:ln>
        </p:spPr>
        <p:txBody>
          <a:bodyPr/>
          <a:lstStyle/>
          <a:p>
            <a:endParaRPr lang="en-US"/>
          </a:p>
        </p:txBody>
      </p:sp>
      <p:sp>
        <p:nvSpPr>
          <p:cNvPr id="35046" name="Line 334"/>
          <p:cNvSpPr>
            <a:spLocks noChangeShapeType="1"/>
          </p:cNvSpPr>
          <p:nvPr/>
        </p:nvSpPr>
        <p:spPr bwMode="auto">
          <a:xfrm flipH="1">
            <a:off x="2895600" y="4114800"/>
            <a:ext cx="76200" cy="76200"/>
          </a:xfrm>
          <a:prstGeom prst="line">
            <a:avLst/>
          </a:prstGeom>
          <a:noFill/>
          <a:ln w="9525">
            <a:solidFill>
              <a:schemeClr val="tx1"/>
            </a:solidFill>
            <a:round/>
            <a:headEnd/>
            <a:tailEnd/>
          </a:ln>
        </p:spPr>
        <p:txBody>
          <a:bodyPr/>
          <a:lstStyle/>
          <a:p>
            <a:endParaRPr lang="en-US"/>
          </a:p>
        </p:txBody>
      </p:sp>
      <p:sp>
        <p:nvSpPr>
          <p:cNvPr id="35047" name="Text Box 335"/>
          <p:cNvSpPr txBox="1">
            <a:spLocks noChangeArrowheads="1"/>
          </p:cNvSpPr>
          <p:nvPr/>
        </p:nvSpPr>
        <p:spPr bwMode="auto">
          <a:xfrm>
            <a:off x="4114800" y="1295400"/>
            <a:ext cx="838200" cy="274638"/>
          </a:xfrm>
          <a:prstGeom prst="rect">
            <a:avLst/>
          </a:prstGeom>
          <a:noFill/>
          <a:ln w="9525">
            <a:noFill/>
            <a:miter lim="800000"/>
            <a:headEnd/>
            <a:tailEnd/>
          </a:ln>
        </p:spPr>
        <p:txBody>
          <a:bodyPr>
            <a:spAutoFit/>
          </a:bodyPr>
          <a:lstStyle/>
          <a:p>
            <a:pPr>
              <a:spcBef>
                <a:spcPct val="50000"/>
              </a:spcBef>
            </a:pPr>
            <a:r>
              <a:rPr lang="en-US" sz="1200" b="1" i="1" u="sng">
                <a:latin typeface="Calibri" pitchFamily="34" charset="0"/>
              </a:rPr>
              <a:t>Xinjiang</a:t>
            </a:r>
          </a:p>
        </p:txBody>
      </p:sp>
      <p:pic>
        <p:nvPicPr>
          <p:cNvPr id="35048" name="Picture 336" descr="LocationmapChina"/>
          <p:cNvPicPr>
            <a:picLocks noChangeAspect="1" noChangeArrowheads="1"/>
          </p:cNvPicPr>
          <p:nvPr/>
        </p:nvPicPr>
        <p:blipFill>
          <a:blip r:embed="rId3" cstate="print"/>
          <a:srcRect/>
          <a:stretch>
            <a:fillRect/>
          </a:stretch>
        </p:blipFill>
        <p:spPr bwMode="auto">
          <a:xfrm>
            <a:off x="2057400" y="4519613"/>
            <a:ext cx="1905000" cy="1327150"/>
          </a:xfrm>
          <a:prstGeom prst="rect">
            <a:avLst/>
          </a:prstGeom>
          <a:noFill/>
          <a:ln w="9525">
            <a:noFill/>
            <a:miter lim="800000"/>
            <a:headEnd/>
            <a:tailEnd/>
          </a:ln>
        </p:spPr>
      </p:pic>
      <p:sp>
        <p:nvSpPr>
          <p:cNvPr id="35049" name="Text Box 114"/>
          <p:cNvSpPr txBox="1">
            <a:spLocks noChangeArrowheads="1"/>
          </p:cNvSpPr>
          <p:nvPr/>
        </p:nvSpPr>
        <p:spPr bwMode="auto">
          <a:xfrm>
            <a:off x="9296400" y="3733800"/>
            <a:ext cx="533400" cy="261938"/>
          </a:xfrm>
          <a:prstGeom prst="rect">
            <a:avLst/>
          </a:prstGeom>
          <a:noFill/>
          <a:ln w="9525">
            <a:noFill/>
            <a:miter lim="800000"/>
            <a:headEnd/>
            <a:tailEnd/>
          </a:ln>
        </p:spPr>
        <p:txBody>
          <a:bodyPr>
            <a:spAutoFit/>
          </a:bodyPr>
          <a:lstStyle/>
          <a:p>
            <a:pPr>
              <a:spcBef>
                <a:spcPct val="50000"/>
              </a:spcBef>
            </a:pPr>
            <a:r>
              <a:rPr lang="en-US" sz="1100" b="1">
                <a:latin typeface="Calibri" pitchFamily="34" charset="0"/>
              </a:rPr>
              <a:t>Tawu</a:t>
            </a:r>
            <a:endParaRPr lang="en-US" sz="800" b="1">
              <a:latin typeface="Calibri" pitchFamily="34" charset="0"/>
            </a:endParaRPr>
          </a:p>
        </p:txBody>
      </p:sp>
      <p:sp>
        <p:nvSpPr>
          <p:cNvPr id="35050" name="Text Box 113"/>
          <p:cNvSpPr txBox="1">
            <a:spLocks noChangeArrowheads="1"/>
          </p:cNvSpPr>
          <p:nvPr/>
        </p:nvSpPr>
        <p:spPr bwMode="auto">
          <a:xfrm>
            <a:off x="8480426" y="2117726"/>
            <a:ext cx="282575"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5051" name="Text Box 68"/>
          <p:cNvSpPr txBox="1">
            <a:spLocks noChangeArrowheads="1"/>
          </p:cNvSpPr>
          <p:nvPr/>
        </p:nvSpPr>
        <p:spPr bwMode="auto">
          <a:xfrm>
            <a:off x="8153400" y="2514601"/>
            <a:ext cx="533400" cy="246063"/>
          </a:xfrm>
          <a:prstGeom prst="rect">
            <a:avLst/>
          </a:prstGeom>
          <a:noFill/>
          <a:ln w="9525">
            <a:noFill/>
            <a:miter lim="800000"/>
            <a:headEnd/>
            <a:tailEnd/>
          </a:ln>
        </p:spPr>
        <p:txBody>
          <a:bodyPr>
            <a:spAutoFit/>
          </a:bodyPr>
          <a:lstStyle/>
          <a:p>
            <a:pPr>
              <a:spcBef>
                <a:spcPct val="50000"/>
              </a:spcBef>
            </a:pPr>
            <a:r>
              <a:rPr lang="en-US" sz="1000" b="1">
                <a:latin typeface="Calibri" pitchFamily="34" charset="0"/>
              </a:rPr>
              <a:t>Darlag</a:t>
            </a:r>
          </a:p>
        </p:txBody>
      </p:sp>
      <p:sp>
        <p:nvSpPr>
          <p:cNvPr id="35052" name="Line 214"/>
          <p:cNvSpPr>
            <a:spLocks noChangeShapeType="1"/>
          </p:cNvSpPr>
          <p:nvPr/>
        </p:nvSpPr>
        <p:spPr bwMode="auto">
          <a:xfrm flipH="1">
            <a:off x="8077200" y="2971800"/>
            <a:ext cx="76200" cy="152400"/>
          </a:xfrm>
          <a:prstGeom prst="line">
            <a:avLst/>
          </a:prstGeom>
          <a:noFill/>
          <a:ln w="9525">
            <a:solidFill>
              <a:schemeClr val="tx1"/>
            </a:solidFill>
            <a:round/>
            <a:headEnd/>
            <a:tailEnd/>
          </a:ln>
        </p:spPr>
        <p:txBody>
          <a:bodyPr wrap="none" anchor="ctr"/>
          <a:lstStyle/>
          <a:p>
            <a:endParaRPr lang="en-US"/>
          </a:p>
        </p:txBody>
      </p:sp>
      <p:sp>
        <p:nvSpPr>
          <p:cNvPr id="35053" name="Line 226"/>
          <p:cNvSpPr>
            <a:spLocks noChangeShapeType="1"/>
          </p:cNvSpPr>
          <p:nvPr/>
        </p:nvSpPr>
        <p:spPr bwMode="auto">
          <a:xfrm flipH="1" flipV="1">
            <a:off x="8991600" y="3200400"/>
            <a:ext cx="76200" cy="76200"/>
          </a:xfrm>
          <a:prstGeom prst="line">
            <a:avLst/>
          </a:prstGeom>
          <a:noFill/>
          <a:ln w="9525">
            <a:solidFill>
              <a:schemeClr val="tx1"/>
            </a:solidFill>
            <a:round/>
            <a:headEnd/>
            <a:tailEnd/>
          </a:ln>
        </p:spPr>
        <p:txBody>
          <a:bodyPr wrap="none" anchor="ctr"/>
          <a:lstStyle/>
          <a:p>
            <a:endParaRPr lang="en-US"/>
          </a:p>
        </p:txBody>
      </p:sp>
      <p:sp>
        <p:nvSpPr>
          <p:cNvPr id="35054" name="Line 254"/>
          <p:cNvSpPr>
            <a:spLocks noChangeShapeType="1"/>
          </p:cNvSpPr>
          <p:nvPr/>
        </p:nvSpPr>
        <p:spPr bwMode="auto">
          <a:xfrm flipV="1">
            <a:off x="9829800" y="2590800"/>
            <a:ext cx="0" cy="76200"/>
          </a:xfrm>
          <a:prstGeom prst="line">
            <a:avLst/>
          </a:prstGeom>
          <a:noFill/>
          <a:ln w="9525">
            <a:solidFill>
              <a:schemeClr val="tx1"/>
            </a:solidFill>
            <a:round/>
            <a:headEnd/>
            <a:tailEnd/>
          </a:ln>
        </p:spPr>
        <p:txBody>
          <a:bodyPr wrap="none" anchor="ctr"/>
          <a:lstStyle/>
          <a:p>
            <a:endParaRPr lang="en-US"/>
          </a:p>
        </p:txBody>
      </p:sp>
      <p:sp>
        <p:nvSpPr>
          <p:cNvPr id="248" name="Oval 247"/>
          <p:cNvSpPr/>
          <p:nvPr/>
        </p:nvSpPr>
        <p:spPr>
          <a:xfrm>
            <a:off x="9372600" y="2895600"/>
            <a:ext cx="4572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9" name="Oval 248"/>
          <p:cNvSpPr/>
          <p:nvPr/>
        </p:nvSpPr>
        <p:spPr>
          <a:xfrm flipV="1">
            <a:off x="9220200" y="3505200"/>
            <a:ext cx="228600" cy="2286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057" name="Text Box 41"/>
          <p:cNvSpPr txBox="1">
            <a:spLocks noChangeArrowheads="1"/>
          </p:cNvSpPr>
          <p:nvPr/>
        </p:nvSpPr>
        <p:spPr bwMode="auto">
          <a:xfrm>
            <a:off x="9067800" y="3138489"/>
            <a:ext cx="1600200" cy="261937"/>
          </a:xfrm>
          <a:prstGeom prst="rect">
            <a:avLst/>
          </a:prstGeom>
          <a:noFill/>
          <a:ln w="9525">
            <a:noFill/>
            <a:miter lim="800000"/>
            <a:headEnd/>
            <a:tailEnd/>
          </a:ln>
        </p:spPr>
        <p:txBody>
          <a:bodyPr>
            <a:spAutoFit/>
          </a:bodyPr>
          <a:lstStyle/>
          <a:p>
            <a:pPr>
              <a:spcBef>
                <a:spcPct val="50000"/>
              </a:spcBef>
            </a:pPr>
            <a:r>
              <a:rPr lang="en-US" sz="1100" b="1" dirty="0">
                <a:latin typeface="Calibri" pitchFamily="34" charset="0"/>
              </a:rPr>
              <a:t>      </a:t>
            </a:r>
            <a:r>
              <a:rPr lang="en-US" sz="1100" b="1" u="sng" dirty="0" err="1">
                <a:latin typeface="Calibri" pitchFamily="34" charset="0"/>
              </a:rPr>
              <a:t>Ngaba</a:t>
            </a:r>
            <a:r>
              <a:rPr lang="en-US" sz="1100" b="1" dirty="0">
                <a:latin typeface="Calibri" pitchFamily="34" charset="0"/>
              </a:rPr>
              <a:t> (Aba)</a:t>
            </a:r>
          </a:p>
        </p:txBody>
      </p:sp>
      <p:sp>
        <p:nvSpPr>
          <p:cNvPr id="35058" name="TextBox 243"/>
          <p:cNvSpPr txBox="1">
            <a:spLocks noChangeArrowheads="1"/>
          </p:cNvSpPr>
          <p:nvPr/>
        </p:nvSpPr>
        <p:spPr bwMode="auto">
          <a:xfrm>
            <a:off x="9372600" y="2822647"/>
            <a:ext cx="457200" cy="369888"/>
          </a:xfrm>
          <a:prstGeom prst="rect">
            <a:avLst/>
          </a:prstGeom>
          <a:noFill/>
          <a:ln w="9525">
            <a:noFill/>
            <a:miter lim="800000"/>
            <a:headEnd/>
            <a:tailEnd/>
          </a:ln>
        </p:spPr>
        <p:txBody>
          <a:bodyPr>
            <a:spAutoFit/>
          </a:bodyPr>
          <a:lstStyle/>
          <a:p>
            <a:r>
              <a:rPr lang="en-US" dirty="0"/>
              <a:t>51</a:t>
            </a:r>
          </a:p>
        </p:txBody>
      </p:sp>
      <p:sp>
        <p:nvSpPr>
          <p:cNvPr id="35059" name="Text Box 89"/>
          <p:cNvSpPr txBox="1">
            <a:spLocks noChangeArrowheads="1"/>
          </p:cNvSpPr>
          <p:nvPr/>
        </p:nvSpPr>
        <p:spPr bwMode="auto">
          <a:xfrm>
            <a:off x="8229600" y="3336926"/>
            <a:ext cx="3810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5060" name="Text Box 89"/>
          <p:cNvSpPr txBox="1">
            <a:spLocks noChangeArrowheads="1"/>
          </p:cNvSpPr>
          <p:nvPr/>
        </p:nvSpPr>
        <p:spPr bwMode="auto">
          <a:xfrm>
            <a:off x="8001000" y="762001"/>
            <a:ext cx="3810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35062" name="Text Box 89"/>
          <p:cNvSpPr txBox="1">
            <a:spLocks noChangeArrowheads="1"/>
          </p:cNvSpPr>
          <p:nvPr/>
        </p:nvSpPr>
        <p:spPr bwMode="auto">
          <a:xfrm>
            <a:off x="5818496" y="3032126"/>
            <a:ext cx="381000" cy="854075"/>
          </a:xfrm>
          <a:prstGeom prst="rect">
            <a:avLst/>
          </a:prstGeom>
          <a:noFill/>
          <a:ln w="9525">
            <a:noFill/>
            <a:miter lim="800000"/>
            <a:headEnd/>
            <a:tailEnd/>
          </a:ln>
        </p:spPr>
        <p:txBody>
          <a:bodyPr>
            <a:spAutoFit/>
          </a:bodyPr>
          <a:lstStyle/>
          <a:p>
            <a:pPr>
              <a:spcBef>
                <a:spcPct val="50000"/>
              </a:spcBef>
            </a:pPr>
            <a:r>
              <a:rPr lang="en-US" sz="5000" b="1" dirty="0">
                <a:solidFill>
                  <a:srgbClr val="FF0000"/>
                </a:solidFill>
                <a:latin typeface="Calibri" pitchFamily="34" charset="0"/>
              </a:rPr>
              <a:t>.</a:t>
            </a:r>
          </a:p>
        </p:txBody>
      </p:sp>
      <p:sp>
        <p:nvSpPr>
          <p:cNvPr id="35063" name="Text Box 89"/>
          <p:cNvSpPr txBox="1">
            <a:spLocks noChangeArrowheads="1"/>
          </p:cNvSpPr>
          <p:nvPr/>
        </p:nvSpPr>
        <p:spPr bwMode="auto">
          <a:xfrm>
            <a:off x="9525000" y="2209801"/>
            <a:ext cx="381000" cy="854075"/>
          </a:xfrm>
          <a:prstGeom prst="rect">
            <a:avLst/>
          </a:prstGeom>
          <a:noFill/>
          <a:ln w="9525">
            <a:noFill/>
            <a:miter lim="800000"/>
            <a:headEnd/>
            <a:tailEnd/>
          </a:ln>
        </p:spPr>
        <p:txBody>
          <a:bodyPr>
            <a:spAutoFit/>
          </a:bodyPr>
          <a:lstStyle/>
          <a:p>
            <a:pPr>
              <a:spcBef>
                <a:spcPct val="50000"/>
              </a:spcBef>
            </a:pPr>
            <a:r>
              <a:rPr lang="en-US" sz="5000" b="1" dirty="0">
                <a:solidFill>
                  <a:srgbClr val="FF0000"/>
                </a:solidFill>
                <a:latin typeface="Calibri" pitchFamily="34" charset="0"/>
              </a:rPr>
              <a:t>.</a:t>
            </a:r>
          </a:p>
        </p:txBody>
      </p:sp>
      <p:sp>
        <p:nvSpPr>
          <p:cNvPr id="35064" name="Text Box 5"/>
          <p:cNvSpPr txBox="1">
            <a:spLocks noChangeArrowheads="1"/>
          </p:cNvSpPr>
          <p:nvPr/>
        </p:nvSpPr>
        <p:spPr bwMode="auto">
          <a:xfrm>
            <a:off x="7315200" y="1338264"/>
            <a:ext cx="1447800" cy="261937"/>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r>
              <a:rPr lang="en-US" sz="800" b="1">
                <a:latin typeface="Calibri" pitchFamily="34" charset="0"/>
              </a:rPr>
              <a:t>                    </a:t>
            </a:r>
            <a:r>
              <a:rPr lang="en-US" sz="1100" b="1">
                <a:latin typeface="Calibri" pitchFamily="34" charset="0"/>
              </a:rPr>
              <a:t>Sengge</a:t>
            </a:r>
            <a:endParaRPr lang="en-US" sz="800" b="1">
              <a:latin typeface="Calibri" pitchFamily="34" charset="0"/>
            </a:endParaRPr>
          </a:p>
        </p:txBody>
      </p:sp>
      <p:sp>
        <p:nvSpPr>
          <p:cNvPr id="35067" name="Text Box 5"/>
          <p:cNvSpPr txBox="1">
            <a:spLocks noChangeArrowheads="1"/>
          </p:cNvSpPr>
          <p:nvPr/>
        </p:nvSpPr>
        <p:spPr bwMode="auto">
          <a:xfrm>
            <a:off x="6781800" y="2862264"/>
            <a:ext cx="1447800" cy="261937"/>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r>
              <a:rPr lang="en-US" sz="800" b="1">
                <a:latin typeface="Calibri" pitchFamily="34" charset="0"/>
              </a:rPr>
              <a:t>                    </a:t>
            </a:r>
            <a:r>
              <a:rPr lang="en-US" sz="1100" b="1">
                <a:latin typeface="Calibri" pitchFamily="34" charset="0"/>
              </a:rPr>
              <a:t>Thrindu</a:t>
            </a:r>
            <a:endParaRPr lang="en-US" sz="800" b="1">
              <a:latin typeface="Calibri" pitchFamily="34" charset="0"/>
            </a:endParaRPr>
          </a:p>
        </p:txBody>
      </p:sp>
      <p:sp>
        <p:nvSpPr>
          <p:cNvPr id="35069" name="Text Box 5"/>
          <p:cNvSpPr txBox="1">
            <a:spLocks noChangeArrowheads="1"/>
          </p:cNvSpPr>
          <p:nvPr/>
        </p:nvSpPr>
        <p:spPr bwMode="auto">
          <a:xfrm>
            <a:off x="8305800" y="3048001"/>
            <a:ext cx="990600" cy="569913"/>
          </a:xfrm>
          <a:prstGeom prst="rect">
            <a:avLst/>
          </a:prstGeom>
          <a:noFill/>
          <a:ln w="9525">
            <a:noFill/>
            <a:miter lim="800000"/>
            <a:headEnd/>
            <a:tailEnd/>
          </a:ln>
        </p:spPr>
        <p:txBody>
          <a:bodyPr>
            <a:spAutoFit/>
          </a:bodyPr>
          <a:lstStyle/>
          <a:p>
            <a:pPr>
              <a:spcBef>
                <a:spcPct val="50000"/>
              </a:spcBef>
            </a:pPr>
            <a:r>
              <a:rPr lang="en-US" sz="800" b="1" dirty="0">
                <a:latin typeface="Times New Roman" pitchFamily="18" charset="0"/>
              </a:rPr>
              <a:t>            </a:t>
            </a:r>
            <a:r>
              <a:rPr lang="en-US" sz="800" b="1" dirty="0">
                <a:latin typeface="Calibri" pitchFamily="34" charset="0"/>
              </a:rPr>
              <a:t>                    </a:t>
            </a:r>
            <a:r>
              <a:rPr lang="en-US" sz="1100" b="1" dirty="0" err="1">
                <a:latin typeface="Calibri" pitchFamily="34" charset="0"/>
              </a:rPr>
              <a:t>Dzamthang</a:t>
            </a:r>
            <a:endParaRPr lang="en-US" sz="1100" b="1" dirty="0">
              <a:latin typeface="Calibri" pitchFamily="34" charset="0"/>
            </a:endParaRPr>
          </a:p>
          <a:p>
            <a:pPr>
              <a:spcBef>
                <a:spcPct val="50000"/>
              </a:spcBef>
            </a:pPr>
            <a:endParaRPr lang="en-US" sz="800" b="1" dirty="0">
              <a:latin typeface="Calibri" pitchFamily="34" charset="0"/>
            </a:endParaRPr>
          </a:p>
        </p:txBody>
      </p:sp>
      <p:sp>
        <p:nvSpPr>
          <p:cNvPr id="35070" name="Text Box 328"/>
          <p:cNvSpPr txBox="1">
            <a:spLocks noChangeArrowheads="1"/>
          </p:cNvSpPr>
          <p:nvPr/>
        </p:nvSpPr>
        <p:spPr bwMode="auto">
          <a:xfrm>
            <a:off x="9753600" y="1524001"/>
            <a:ext cx="1066800" cy="461963"/>
          </a:xfrm>
          <a:prstGeom prst="rect">
            <a:avLst/>
          </a:prstGeom>
          <a:noFill/>
          <a:ln w="9525">
            <a:noFill/>
            <a:miter lim="800000"/>
            <a:headEnd/>
            <a:tailEnd/>
          </a:ln>
        </p:spPr>
        <p:txBody>
          <a:bodyPr>
            <a:spAutoFit/>
          </a:bodyPr>
          <a:lstStyle/>
          <a:p>
            <a:pPr>
              <a:spcBef>
                <a:spcPct val="50000"/>
              </a:spcBef>
            </a:pPr>
            <a:r>
              <a:rPr lang="en-US" sz="1200" b="1" i="1">
                <a:latin typeface="Calibri" pitchFamily="34" charset="0"/>
              </a:rPr>
              <a:t>   </a:t>
            </a:r>
            <a:r>
              <a:rPr lang="en-US" sz="1200" b="1" i="1" u="sng">
                <a:latin typeface="Calibri" pitchFamily="34" charset="0"/>
              </a:rPr>
              <a:t>Gansu province</a:t>
            </a:r>
          </a:p>
        </p:txBody>
      </p:sp>
      <p:sp>
        <p:nvSpPr>
          <p:cNvPr id="259" name="Oval 258"/>
          <p:cNvSpPr/>
          <p:nvPr/>
        </p:nvSpPr>
        <p:spPr>
          <a:xfrm flipV="1">
            <a:off x="9067800" y="1658936"/>
            <a:ext cx="228600" cy="32226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073" name="TextBox 244"/>
          <p:cNvSpPr txBox="1">
            <a:spLocks noChangeArrowheads="1"/>
          </p:cNvSpPr>
          <p:nvPr/>
        </p:nvSpPr>
        <p:spPr bwMode="auto">
          <a:xfrm>
            <a:off x="8991600" y="1676401"/>
            <a:ext cx="609600" cy="307777"/>
          </a:xfrm>
          <a:prstGeom prst="rect">
            <a:avLst/>
          </a:prstGeom>
          <a:noFill/>
          <a:ln w="9525">
            <a:noFill/>
            <a:miter lim="800000"/>
            <a:headEnd/>
            <a:tailEnd/>
          </a:ln>
        </p:spPr>
        <p:txBody>
          <a:bodyPr wrap="square">
            <a:spAutoFit/>
          </a:bodyPr>
          <a:lstStyle/>
          <a:p>
            <a:r>
              <a:rPr lang="en-US" sz="1400" dirty="0"/>
              <a:t>18</a:t>
            </a:r>
            <a:endParaRPr lang="en-US" sz="2800" dirty="0"/>
          </a:p>
        </p:txBody>
      </p:sp>
      <p:sp>
        <p:nvSpPr>
          <p:cNvPr id="258" name="TextBox 257"/>
          <p:cNvSpPr txBox="1"/>
          <p:nvPr/>
        </p:nvSpPr>
        <p:spPr>
          <a:xfrm>
            <a:off x="8343900" y="3962400"/>
            <a:ext cx="723900" cy="338554"/>
          </a:xfrm>
          <a:prstGeom prst="rect">
            <a:avLst/>
          </a:prstGeom>
          <a:noFill/>
        </p:spPr>
        <p:txBody>
          <a:bodyPr wrap="square" rtlCol="0">
            <a:spAutoFit/>
          </a:bodyPr>
          <a:lstStyle/>
          <a:p>
            <a:r>
              <a:rPr lang="en-US" sz="1600" dirty="0"/>
              <a:t>Kham</a:t>
            </a:r>
            <a:endParaRPr lang="en-US" dirty="0"/>
          </a:p>
        </p:txBody>
      </p:sp>
      <p:sp>
        <p:nvSpPr>
          <p:cNvPr id="260" name="TextBox 259"/>
          <p:cNvSpPr txBox="1"/>
          <p:nvPr/>
        </p:nvSpPr>
        <p:spPr>
          <a:xfrm>
            <a:off x="7543800" y="2404646"/>
            <a:ext cx="723900" cy="338554"/>
          </a:xfrm>
          <a:prstGeom prst="rect">
            <a:avLst/>
          </a:prstGeom>
          <a:noFill/>
        </p:spPr>
        <p:txBody>
          <a:bodyPr wrap="square" rtlCol="0">
            <a:spAutoFit/>
          </a:bodyPr>
          <a:lstStyle/>
          <a:p>
            <a:r>
              <a:rPr lang="en-US" sz="1600" dirty="0" err="1"/>
              <a:t>Amdo</a:t>
            </a:r>
            <a:endParaRPr lang="en-US" dirty="0"/>
          </a:p>
        </p:txBody>
      </p:sp>
      <p:sp>
        <p:nvSpPr>
          <p:cNvPr id="261" name="TextBox 260"/>
          <p:cNvSpPr txBox="1"/>
          <p:nvPr/>
        </p:nvSpPr>
        <p:spPr>
          <a:xfrm>
            <a:off x="5029200" y="3623846"/>
            <a:ext cx="838200" cy="338554"/>
          </a:xfrm>
          <a:prstGeom prst="rect">
            <a:avLst/>
          </a:prstGeom>
          <a:noFill/>
        </p:spPr>
        <p:txBody>
          <a:bodyPr wrap="square" rtlCol="0">
            <a:spAutoFit/>
          </a:bodyPr>
          <a:lstStyle/>
          <a:p>
            <a:r>
              <a:rPr lang="en-US" sz="1600" dirty="0"/>
              <a:t>U-</a:t>
            </a:r>
            <a:r>
              <a:rPr lang="en-US" sz="1600" dirty="0" err="1"/>
              <a:t>tsang</a:t>
            </a:r>
            <a:endParaRPr lang="en-US" dirty="0"/>
          </a:p>
        </p:txBody>
      </p:sp>
      <p:sp>
        <p:nvSpPr>
          <p:cNvPr id="270" name="Text Box 89"/>
          <p:cNvSpPr txBox="1">
            <a:spLocks noChangeArrowheads="1"/>
          </p:cNvSpPr>
          <p:nvPr/>
        </p:nvSpPr>
        <p:spPr bwMode="auto">
          <a:xfrm>
            <a:off x="7848600" y="2667001"/>
            <a:ext cx="381000" cy="854075"/>
          </a:xfrm>
          <a:prstGeom prst="rect">
            <a:avLst/>
          </a:prstGeom>
          <a:noFill/>
          <a:ln w="9525">
            <a:noFill/>
            <a:miter lim="800000"/>
            <a:headEnd/>
            <a:tailEnd/>
          </a:ln>
        </p:spPr>
        <p:txBody>
          <a:bodyPr>
            <a:spAutoFit/>
          </a:bodyPr>
          <a:lstStyle/>
          <a:p>
            <a:pPr>
              <a:spcBef>
                <a:spcPct val="50000"/>
              </a:spcBef>
            </a:pPr>
            <a:r>
              <a:rPr lang="en-US" sz="5000" b="1" dirty="0">
                <a:solidFill>
                  <a:srgbClr val="FF0000"/>
                </a:solidFill>
                <a:latin typeface="Calibri" pitchFamily="34" charset="0"/>
              </a:rPr>
              <a:t>.</a:t>
            </a:r>
          </a:p>
        </p:txBody>
      </p:sp>
      <p:sp>
        <p:nvSpPr>
          <p:cNvPr id="271" name="Text Box 89"/>
          <p:cNvSpPr txBox="1">
            <a:spLocks noChangeArrowheads="1"/>
          </p:cNvSpPr>
          <p:nvPr/>
        </p:nvSpPr>
        <p:spPr bwMode="auto">
          <a:xfrm>
            <a:off x="6210300" y="3794126"/>
            <a:ext cx="381000" cy="854075"/>
          </a:xfrm>
          <a:prstGeom prst="rect">
            <a:avLst/>
          </a:prstGeom>
          <a:noFill/>
          <a:ln w="9525">
            <a:noFill/>
            <a:miter lim="800000"/>
            <a:headEnd/>
            <a:tailEnd/>
          </a:ln>
        </p:spPr>
        <p:txBody>
          <a:bodyPr>
            <a:spAutoFit/>
          </a:bodyPr>
          <a:lstStyle/>
          <a:p>
            <a:pPr>
              <a:spcBef>
                <a:spcPct val="50000"/>
              </a:spcBef>
            </a:pPr>
            <a:r>
              <a:rPr lang="en-US" sz="5000" b="1" dirty="0">
                <a:solidFill>
                  <a:srgbClr val="FF0000"/>
                </a:solidFill>
                <a:latin typeface="Calibri" pitchFamily="34" charset="0"/>
              </a:rPr>
              <a:t>.</a:t>
            </a:r>
          </a:p>
        </p:txBody>
      </p:sp>
      <p:sp>
        <p:nvSpPr>
          <p:cNvPr id="275" name="TextBox 244"/>
          <p:cNvSpPr txBox="1">
            <a:spLocks noChangeArrowheads="1"/>
          </p:cNvSpPr>
          <p:nvPr/>
        </p:nvSpPr>
        <p:spPr bwMode="auto">
          <a:xfrm>
            <a:off x="6248400" y="4267201"/>
            <a:ext cx="533400" cy="230187"/>
          </a:xfrm>
          <a:prstGeom prst="rect">
            <a:avLst/>
          </a:prstGeom>
          <a:noFill/>
          <a:ln w="9525">
            <a:noFill/>
            <a:miter lim="800000"/>
            <a:headEnd/>
            <a:tailEnd/>
          </a:ln>
        </p:spPr>
        <p:txBody>
          <a:bodyPr>
            <a:spAutoFit/>
          </a:bodyPr>
          <a:lstStyle/>
          <a:p>
            <a:r>
              <a:rPr lang="en-US" sz="900"/>
              <a:t>2</a:t>
            </a:r>
            <a:endParaRPr lang="en-US"/>
          </a:p>
        </p:txBody>
      </p:sp>
      <p:sp>
        <p:nvSpPr>
          <p:cNvPr id="276" name="Text Box 89"/>
          <p:cNvSpPr txBox="1">
            <a:spLocks noChangeArrowheads="1"/>
          </p:cNvSpPr>
          <p:nvPr/>
        </p:nvSpPr>
        <p:spPr bwMode="auto">
          <a:xfrm>
            <a:off x="5898676" y="3473972"/>
            <a:ext cx="381000" cy="854075"/>
          </a:xfrm>
          <a:prstGeom prst="rect">
            <a:avLst/>
          </a:prstGeom>
          <a:noFill/>
          <a:ln w="9525">
            <a:noFill/>
            <a:miter lim="800000"/>
            <a:headEnd/>
            <a:tailEnd/>
          </a:ln>
        </p:spPr>
        <p:txBody>
          <a:bodyPr>
            <a:spAutoFit/>
          </a:bodyPr>
          <a:lstStyle/>
          <a:p>
            <a:pPr>
              <a:spcBef>
                <a:spcPct val="50000"/>
              </a:spcBef>
            </a:pPr>
            <a:r>
              <a:rPr lang="en-US" sz="5000" b="1" dirty="0">
                <a:solidFill>
                  <a:srgbClr val="FF0000"/>
                </a:solidFill>
                <a:latin typeface="Calibri" pitchFamily="34" charset="0"/>
              </a:rPr>
              <a:t>.</a:t>
            </a:r>
          </a:p>
        </p:txBody>
      </p:sp>
      <p:sp>
        <p:nvSpPr>
          <p:cNvPr id="277" name="Text Box 89"/>
          <p:cNvSpPr txBox="1">
            <a:spLocks noChangeArrowheads="1"/>
          </p:cNvSpPr>
          <p:nvPr/>
        </p:nvSpPr>
        <p:spPr bwMode="auto">
          <a:xfrm>
            <a:off x="6288206" y="3139389"/>
            <a:ext cx="381000" cy="854075"/>
          </a:xfrm>
          <a:prstGeom prst="rect">
            <a:avLst/>
          </a:prstGeom>
          <a:noFill/>
          <a:ln w="9525">
            <a:noFill/>
            <a:miter lim="800000"/>
            <a:headEnd/>
            <a:tailEnd/>
          </a:ln>
        </p:spPr>
        <p:txBody>
          <a:bodyPr>
            <a:spAutoFit/>
          </a:bodyPr>
          <a:lstStyle/>
          <a:p>
            <a:pPr>
              <a:spcBef>
                <a:spcPct val="50000"/>
              </a:spcBef>
            </a:pPr>
            <a:r>
              <a:rPr lang="en-US" sz="5000" b="1" dirty="0">
                <a:solidFill>
                  <a:srgbClr val="FF0000"/>
                </a:solidFill>
                <a:latin typeface="Calibri" pitchFamily="34" charset="0"/>
              </a:rPr>
              <a:t>.</a:t>
            </a:r>
          </a:p>
        </p:txBody>
      </p:sp>
      <p:sp>
        <p:nvSpPr>
          <p:cNvPr id="278" name="Text Box 89"/>
          <p:cNvSpPr txBox="1">
            <a:spLocks noChangeArrowheads="1"/>
          </p:cNvSpPr>
          <p:nvPr/>
        </p:nvSpPr>
        <p:spPr bwMode="auto">
          <a:xfrm>
            <a:off x="7467600" y="2819401"/>
            <a:ext cx="381000" cy="854075"/>
          </a:xfrm>
          <a:prstGeom prst="rect">
            <a:avLst/>
          </a:prstGeom>
          <a:noFill/>
          <a:ln w="9525">
            <a:noFill/>
            <a:miter lim="800000"/>
            <a:headEnd/>
            <a:tailEnd/>
          </a:ln>
        </p:spPr>
        <p:txBody>
          <a:bodyPr>
            <a:spAutoFit/>
          </a:bodyPr>
          <a:lstStyle/>
          <a:p>
            <a:pPr>
              <a:spcBef>
                <a:spcPct val="50000"/>
              </a:spcBef>
            </a:pPr>
            <a:r>
              <a:rPr lang="en-US" sz="5000" b="1" dirty="0">
                <a:solidFill>
                  <a:srgbClr val="FF0000"/>
                </a:solidFill>
                <a:latin typeface="Calibri" pitchFamily="34" charset="0"/>
              </a:rPr>
              <a:t>.</a:t>
            </a:r>
          </a:p>
        </p:txBody>
      </p:sp>
      <p:sp>
        <p:nvSpPr>
          <p:cNvPr id="279" name="Text Box 89"/>
          <p:cNvSpPr txBox="1">
            <a:spLocks noChangeArrowheads="1"/>
          </p:cNvSpPr>
          <p:nvPr/>
        </p:nvSpPr>
        <p:spPr bwMode="auto">
          <a:xfrm>
            <a:off x="7620000" y="2536826"/>
            <a:ext cx="381000" cy="854075"/>
          </a:xfrm>
          <a:prstGeom prst="rect">
            <a:avLst/>
          </a:prstGeom>
          <a:noFill/>
          <a:ln w="9525">
            <a:noFill/>
            <a:miter lim="800000"/>
            <a:headEnd/>
            <a:tailEnd/>
          </a:ln>
        </p:spPr>
        <p:txBody>
          <a:bodyPr>
            <a:spAutoFit/>
          </a:bodyPr>
          <a:lstStyle/>
          <a:p>
            <a:pPr>
              <a:spcBef>
                <a:spcPct val="50000"/>
              </a:spcBef>
            </a:pPr>
            <a:r>
              <a:rPr lang="en-US" sz="5000" b="1" dirty="0">
                <a:solidFill>
                  <a:srgbClr val="FF0000"/>
                </a:solidFill>
                <a:latin typeface="Calibri" pitchFamily="34" charset="0"/>
              </a:rPr>
              <a:t>.</a:t>
            </a:r>
          </a:p>
        </p:txBody>
      </p:sp>
      <p:sp>
        <p:nvSpPr>
          <p:cNvPr id="280" name="Text Box 89"/>
          <p:cNvSpPr txBox="1">
            <a:spLocks noChangeArrowheads="1"/>
          </p:cNvSpPr>
          <p:nvPr/>
        </p:nvSpPr>
        <p:spPr bwMode="auto">
          <a:xfrm>
            <a:off x="7277100" y="2384426"/>
            <a:ext cx="381000" cy="854075"/>
          </a:xfrm>
          <a:prstGeom prst="rect">
            <a:avLst/>
          </a:prstGeom>
          <a:noFill/>
          <a:ln w="9525">
            <a:noFill/>
            <a:miter lim="800000"/>
            <a:headEnd/>
            <a:tailEnd/>
          </a:ln>
        </p:spPr>
        <p:txBody>
          <a:bodyPr>
            <a:spAutoFit/>
          </a:bodyPr>
          <a:lstStyle/>
          <a:p>
            <a:pPr>
              <a:spcBef>
                <a:spcPct val="50000"/>
              </a:spcBef>
            </a:pPr>
            <a:r>
              <a:rPr lang="en-US" sz="5000" b="1" dirty="0">
                <a:solidFill>
                  <a:srgbClr val="FF0000"/>
                </a:solidFill>
                <a:latin typeface="Calibri" pitchFamily="34" charset="0"/>
              </a:rPr>
              <a:t>.</a:t>
            </a:r>
          </a:p>
        </p:txBody>
      </p:sp>
      <p:sp>
        <p:nvSpPr>
          <p:cNvPr id="283" name="Oval 282"/>
          <p:cNvSpPr/>
          <p:nvPr/>
        </p:nvSpPr>
        <p:spPr>
          <a:xfrm flipV="1">
            <a:off x="9715500" y="1939131"/>
            <a:ext cx="266700" cy="346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4" name="TextBox 244"/>
          <p:cNvSpPr txBox="1">
            <a:spLocks noChangeArrowheads="1"/>
          </p:cNvSpPr>
          <p:nvPr/>
        </p:nvSpPr>
        <p:spPr bwMode="auto">
          <a:xfrm>
            <a:off x="9220200" y="3503612"/>
            <a:ext cx="304800" cy="230188"/>
          </a:xfrm>
          <a:prstGeom prst="rect">
            <a:avLst/>
          </a:prstGeom>
          <a:noFill/>
          <a:ln w="9525">
            <a:noFill/>
            <a:miter lim="800000"/>
            <a:headEnd/>
            <a:tailEnd/>
          </a:ln>
        </p:spPr>
        <p:txBody>
          <a:bodyPr>
            <a:spAutoFit/>
          </a:bodyPr>
          <a:lstStyle/>
          <a:p>
            <a:r>
              <a:rPr lang="en-US" sz="900" dirty="0"/>
              <a:t>3</a:t>
            </a:r>
            <a:endParaRPr lang="en-US" dirty="0"/>
          </a:p>
        </p:txBody>
      </p:sp>
      <p:sp>
        <p:nvSpPr>
          <p:cNvPr id="285" name="TextBox 244"/>
          <p:cNvSpPr txBox="1">
            <a:spLocks noChangeArrowheads="1"/>
          </p:cNvSpPr>
          <p:nvPr/>
        </p:nvSpPr>
        <p:spPr bwMode="auto">
          <a:xfrm>
            <a:off x="9677400" y="1963579"/>
            <a:ext cx="571500" cy="307777"/>
          </a:xfrm>
          <a:prstGeom prst="rect">
            <a:avLst/>
          </a:prstGeom>
          <a:noFill/>
          <a:ln w="9525">
            <a:noFill/>
            <a:miter lim="800000"/>
            <a:headEnd/>
            <a:tailEnd/>
          </a:ln>
        </p:spPr>
        <p:txBody>
          <a:bodyPr wrap="square">
            <a:spAutoFit/>
          </a:bodyPr>
          <a:lstStyle/>
          <a:p>
            <a:r>
              <a:rPr lang="en-US" sz="1400" dirty="0"/>
              <a:t>25</a:t>
            </a:r>
            <a:endParaRPr lang="en-US" sz="2400" dirty="0"/>
          </a:p>
        </p:txBody>
      </p:sp>
      <p:sp>
        <p:nvSpPr>
          <p:cNvPr id="287" name="Text Box 89"/>
          <p:cNvSpPr txBox="1">
            <a:spLocks noChangeArrowheads="1"/>
          </p:cNvSpPr>
          <p:nvPr/>
        </p:nvSpPr>
        <p:spPr bwMode="auto">
          <a:xfrm>
            <a:off x="9372600" y="2041526"/>
            <a:ext cx="381000" cy="854075"/>
          </a:xfrm>
          <a:prstGeom prst="rect">
            <a:avLst/>
          </a:prstGeom>
          <a:noFill/>
          <a:ln w="9525">
            <a:noFill/>
            <a:miter lim="800000"/>
            <a:headEnd/>
            <a:tailEnd/>
          </a:ln>
        </p:spPr>
        <p:txBody>
          <a:bodyPr>
            <a:spAutoFit/>
          </a:bodyPr>
          <a:lstStyle/>
          <a:p>
            <a:pPr>
              <a:spcBef>
                <a:spcPct val="50000"/>
              </a:spcBef>
            </a:pPr>
            <a:r>
              <a:rPr lang="en-US" sz="5000" b="1">
                <a:solidFill>
                  <a:srgbClr val="FF0000"/>
                </a:solidFill>
                <a:latin typeface="Calibri" pitchFamily="34" charset="0"/>
              </a:rPr>
              <a:t>.</a:t>
            </a:r>
          </a:p>
        </p:txBody>
      </p:sp>
      <p:sp>
        <p:nvSpPr>
          <p:cNvPr id="288" name="Text Box 5"/>
          <p:cNvSpPr txBox="1">
            <a:spLocks noChangeArrowheads="1"/>
          </p:cNvSpPr>
          <p:nvPr/>
        </p:nvSpPr>
        <p:spPr bwMode="auto">
          <a:xfrm>
            <a:off x="8610600" y="2362200"/>
            <a:ext cx="1447800" cy="261938"/>
          </a:xfrm>
          <a:prstGeom prst="rect">
            <a:avLst/>
          </a:prstGeom>
          <a:noFill/>
          <a:ln w="9525">
            <a:noFill/>
            <a:miter lim="800000"/>
            <a:headEnd/>
            <a:tailEnd/>
          </a:ln>
        </p:spPr>
        <p:txBody>
          <a:bodyPr>
            <a:spAutoFit/>
          </a:bodyPr>
          <a:lstStyle/>
          <a:p>
            <a:pPr>
              <a:spcBef>
                <a:spcPct val="50000"/>
              </a:spcBef>
            </a:pPr>
            <a:r>
              <a:rPr lang="en-US" sz="800" b="1" dirty="0">
                <a:latin typeface="Times New Roman" pitchFamily="18" charset="0"/>
              </a:rPr>
              <a:t>            </a:t>
            </a:r>
            <a:r>
              <a:rPr lang="en-US" sz="800" b="1" dirty="0">
                <a:latin typeface="Calibri" pitchFamily="34" charset="0"/>
              </a:rPr>
              <a:t>                    </a:t>
            </a:r>
            <a:r>
              <a:rPr lang="en-US" sz="1100" b="1" dirty="0">
                <a:latin typeface="Calibri" pitchFamily="34" charset="0"/>
              </a:rPr>
              <a:t>Machu</a:t>
            </a:r>
            <a:endParaRPr lang="en-US" sz="800" b="1" dirty="0">
              <a:latin typeface="Calibri" pitchFamily="34" charset="0"/>
            </a:endParaRPr>
          </a:p>
        </p:txBody>
      </p:sp>
      <p:sp>
        <p:nvSpPr>
          <p:cNvPr id="289" name="Text Box 31"/>
          <p:cNvSpPr txBox="1">
            <a:spLocks noChangeArrowheads="1"/>
          </p:cNvSpPr>
          <p:nvPr/>
        </p:nvSpPr>
        <p:spPr bwMode="auto">
          <a:xfrm>
            <a:off x="8915400" y="2727326"/>
            <a:ext cx="609600" cy="854075"/>
          </a:xfrm>
          <a:prstGeom prst="rect">
            <a:avLst/>
          </a:prstGeom>
          <a:noFill/>
          <a:ln w="9525">
            <a:noFill/>
            <a:miter lim="800000"/>
            <a:headEnd/>
            <a:tailEnd/>
          </a:ln>
        </p:spPr>
        <p:txBody>
          <a:bodyPr>
            <a:spAutoFit/>
          </a:bodyPr>
          <a:lstStyle/>
          <a:p>
            <a:pPr>
              <a:spcBef>
                <a:spcPct val="50000"/>
              </a:spcBef>
            </a:pPr>
            <a:r>
              <a:rPr lang="en-US" sz="2800" b="1" dirty="0">
                <a:solidFill>
                  <a:srgbClr val="FF0000"/>
                </a:solidFill>
                <a:latin typeface="Calibri" pitchFamily="34" charset="0"/>
              </a:rPr>
              <a:t> </a:t>
            </a:r>
            <a:r>
              <a:rPr lang="en-US" sz="5000" b="1" dirty="0">
                <a:solidFill>
                  <a:srgbClr val="FF0000"/>
                </a:solidFill>
                <a:latin typeface="Calibri" pitchFamily="34" charset="0"/>
              </a:rPr>
              <a:t>.</a:t>
            </a:r>
            <a:endParaRPr lang="en-US" sz="2800" b="1" dirty="0">
              <a:solidFill>
                <a:srgbClr val="FF0000"/>
              </a:solidFill>
              <a:latin typeface="Calibri" pitchFamily="34" charset="0"/>
            </a:endParaRPr>
          </a:p>
        </p:txBody>
      </p:sp>
      <p:sp>
        <p:nvSpPr>
          <p:cNvPr id="290" name="Text Box 5"/>
          <p:cNvSpPr txBox="1">
            <a:spLocks noChangeArrowheads="1"/>
          </p:cNvSpPr>
          <p:nvPr/>
        </p:nvSpPr>
        <p:spPr bwMode="auto">
          <a:xfrm>
            <a:off x="8915400" y="2667001"/>
            <a:ext cx="1447800" cy="261937"/>
          </a:xfrm>
          <a:prstGeom prst="rect">
            <a:avLst/>
          </a:prstGeom>
          <a:noFill/>
          <a:ln w="9525">
            <a:noFill/>
            <a:miter lim="800000"/>
            <a:headEnd/>
            <a:tailEnd/>
          </a:ln>
        </p:spPr>
        <p:txBody>
          <a:bodyPr>
            <a:spAutoFit/>
          </a:bodyPr>
          <a:lstStyle/>
          <a:p>
            <a:pPr>
              <a:spcBef>
                <a:spcPct val="50000"/>
              </a:spcBef>
            </a:pPr>
            <a:r>
              <a:rPr lang="en-US" sz="800" b="1" dirty="0">
                <a:latin typeface="Times New Roman" pitchFamily="18" charset="0"/>
              </a:rPr>
              <a:t>            </a:t>
            </a:r>
            <a:r>
              <a:rPr lang="en-US" sz="800" b="1" dirty="0">
                <a:latin typeface="Calibri" pitchFamily="34" charset="0"/>
              </a:rPr>
              <a:t>                    </a:t>
            </a:r>
            <a:r>
              <a:rPr lang="en-US" sz="1100" b="1" dirty="0" err="1">
                <a:latin typeface="Calibri" pitchFamily="34" charset="0"/>
              </a:rPr>
              <a:t>Charu</a:t>
            </a:r>
            <a:endParaRPr lang="en-US" sz="800" b="1" dirty="0">
              <a:latin typeface="Calibri" pitchFamily="34" charset="0"/>
            </a:endParaRPr>
          </a:p>
        </p:txBody>
      </p:sp>
    </p:spTree>
    <p:extLst>
      <p:ext uri="{BB962C8B-B14F-4D97-AF65-F5344CB8AC3E}">
        <p14:creationId xmlns:p14="http://schemas.microsoft.com/office/powerpoint/2010/main" val="390820178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143000"/>
            <a:ext cx="6858000" cy="3970318"/>
          </a:xfrm>
          <a:prstGeom prst="rect">
            <a:avLst/>
          </a:prstGeom>
        </p:spPr>
        <p:txBody>
          <a:bodyPr wrap="square">
            <a:spAutoFit/>
          </a:bodyPr>
          <a:lstStyle/>
          <a:p>
            <a:pPr algn="ctr"/>
            <a:r>
              <a:rPr lang="en-US" sz="2800" u="sng" dirty="0">
                <a:latin typeface="Times New Roman" pitchFamily="18" charset="0"/>
                <a:cs typeface="Times New Roman" pitchFamily="18" charset="0"/>
              </a:rPr>
              <a:t>The perspective from Beijing: </a:t>
            </a:r>
          </a:p>
          <a:p>
            <a:endParaRPr lang="en-US" sz="2800" u="sng" dirty="0">
              <a:latin typeface="Times New Roman" pitchFamily="18" charset="0"/>
              <a:cs typeface="Times New Roman" pitchFamily="18" charset="0"/>
            </a:endParaRPr>
          </a:p>
          <a:p>
            <a:endParaRPr lang="en-US" sz="2800" u="sng" dirty="0">
              <a:latin typeface="Times New Roman" pitchFamily="18" charset="0"/>
              <a:cs typeface="Times New Roman" pitchFamily="18" charset="0"/>
            </a:endParaRPr>
          </a:p>
          <a:p>
            <a:r>
              <a:rPr lang="en-US" sz="2800" dirty="0">
                <a:latin typeface="Times New Roman" pitchFamily="18" charset="0"/>
                <a:cs typeface="Times New Roman" pitchFamily="18" charset="0"/>
              </a:rPr>
              <a:t>The </a:t>
            </a:r>
            <a:r>
              <a:rPr lang="en-US" sz="2800" dirty="0" smtClean="0">
                <a:latin typeface="Times New Roman" pitchFamily="18" charset="0"/>
                <a:cs typeface="Times New Roman" pitchFamily="18" charset="0"/>
              </a:rPr>
              <a:t>geographic range of unrest has spread inland, further from the borders.</a:t>
            </a:r>
          </a:p>
          <a:p>
            <a:endParaRPr lang="en-US" sz="2800" dirty="0">
              <a:latin typeface="Times New Roman" pitchFamily="18" charset="0"/>
              <a:cs typeface="Times New Roman" pitchFamily="18" charset="0"/>
            </a:endParaRPr>
          </a:p>
          <a:p>
            <a:r>
              <a:rPr lang="en-US" sz="2800" dirty="0" smtClean="0">
                <a:latin typeface="Times New Roman" pitchFamily="18" charset="0"/>
                <a:cs typeface="Times New Roman" pitchFamily="18" charset="0"/>
              </a:rPr>
              <a:t>The social </a:t>
            </a:r>
            <a:r>
              <a:rPr lang="en-US" sz="2800" dirty="0">
                <a:latin typeface="Times New Roman" pitchFamily="18" charset="0"/>
                <a:cs typeface="Times New Roman" pitchFamily="18" charset="0"/>
              </a:rPr>
              <a:t>class of protestors has widened to include all areas of society.</a:t>
            </a:r>
          </a:p>
          <a:p>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244839423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1"/>
          </p:nvPr>
        </p:nvSpPr>
        <p:spPr>
          <a:xfrm>
            <a:off x="1795817" y="477599"/>
            <a:ext cx="8382001" cy="5628019"/>
          </a:xfrm>
          <a:solidFill>
            <a:schemeClr val="bg1">
              <a:lumMod val="95000"/>
            </a:schemeClr>
          </a:solidFill>
        </p:spPr>
        <p:txBody>
          <a:bodyPr>
            <a:noAutofit/>
          </a:bodyPr>
          <a:lstStyle/>
          <a:p>
            <a:pPr>
              <a:spcBef>
                <a:spcPts val="638"/>
              </a:spcBef>
              <a:buClr>
                <a:srgbClr val="000000"/>
              </a:buClr>
              <a:buNone/>
            </a:pPr>
            <a:r>
              <a:rPr lang="en-US" altLang="en-US" sz="2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200" b="1" dirty="0" smtClean="0">
                <a:solidFill>
                  <a:schemeClr val="tx1">
                    <a:lumMod val="95000"/>
                    <a:lumOff val="5000"/>
                  </a:schemeClr>
                </a:solidFill>
                <a:latin typeface="Times New Roman" panose="02020603050405020304" pitchFamily="18" charset="0"/>
                <a:cs typeface="Times New Roman" panose="02020603050405020304" pitchFamily="18" charset="0"/>
              </a:rPr>
              <a:t>1990</a:t>
            </a:r>
            <a:endParaRPr lang="en-US" altLang="en-US" sz="2200" b="1" dirty="0">
              <a:solidFill>
                <a:schemeClr val="tx1">
                  <a:lumMod val="95000"/>
                  <a:lumOff val="5000"/>
                </a:schemeClr>
              </a:solidFill>
              <a:latin typeface="Times New Roman" panose="02020603050405020304" pitchFamily="18" charset="0"/>
              <a:cs typeface="Times New Roman" panose="02020603050405020304" pitchFamily="18" charset="0"/>
            </a:endParaRPr>
          </a:p>
          <a:p>
            <a:pPr>
              <a:spcBef>
                <a:spcPts val="638"/>
              </a:spcBef>
              <a:buClr>
                <a:srgbClr val="000000"/>
              </a:buClr>
              <a:buNone/>
            </a:pPr>
            <a:endParaRPr lang="en-US" altLang="en-US" sz="2200" dirty="0">
              <a:latin typeface="Times New Roman" panose="02020603050405020304" pitchFamily="18" charset="0"/>
              <a:cs typeface="Times New Roman" panose="02020603050405020304" pitchFamily="18" charset="0"/>
            </a:endParaRPr>
          </a:p>
          <a:p>
            <a:pPr>
              <a:spcBef>
                <a:spcPts val="638"/>
              </a:spcBef>
              <a:buClr>
                <a:srgbClr val="000000"/>
              </a:buClr>
              <a:buNone/>
            </a:pPr>
            <a:r>
              <a:rPr lang="en-US" altLang="en-US" sz="2200" dirty="0" smtClean="0">
                <a:latin typeface="Times New Roman" panose="02020603050405020304" pitchFamily="18" charset="0"/>
                <a:cs typeface="Times New Roman" panose="02020603050405020304" pitchFamily="18" charset="0"/>
              </a:rPr>
              <a:t>	“</a:t>
            </a:r>
            <a:r>
              <a:rPr lang="en-US" altLang="en-US" sz="2200" dirty="0">
                <a:latin typeface="Times New Roman" panose="02020603050405020304" pitchFamily="18" charset="0"/>
                <a:cs typeface="Times New Roman" panose="02020603050405020304" pitchFamily="18" charset="0"/>
              </a:rPr>
              <a:t>Tibet's stability affects the state's stability; …Tibet's security concerns national security.”</a:t>
            </a:r>
          </a:p>
          <a:p>
            <a:pPr algn="r">
              <a:spcBef>
                <a:spcPts val="638"/>
              </a:spcBef>
              <a:buClr>
                <a:srgbClr val="000000"/>
              </a:buClr>
              <a:buNone/>
            </a:pPr>
            <a:endParaRPr lang="en-US" altLang="en-US" sz="2200" dirty="0">
              <a:latin typeface="Times New Roman" panose="02020603050405020304" pitchFamily="18" charset="0"/>
              <a:cs typeface="Times New Roman" panose="02020603050405020304" pitchFamily="18" charset="0"/>
            </a:endParaRPr>
          </a:p>
          <a:p>
            <a:pPr algn="r">
              <a:spcBef>
                <a:spcPts val="638"/>
              </a:spcBef>
              <a:buClr>
                <a:srgbClr val="000000"/>
              </a:buClr>
              <a:buNone/>
            </a:pPr>
            <a:r>
              <a:rPr lang="en-US" altLang="en-US" sz="2200" i="1" dirty="0">
                <a:latin typeface="Times New Roman" panose="02020603050405020304" pitchFamily="18" charset="0"/>
                <a:cs typeface="Times New Roman" panose="02020603050405020304" pitchFamily="18" charset="0"/>
              </a:rPr>
              <a:t>				</a:t>
            </a:r>
            <a:endParaRPr lang="en-US" altLang="en-US" sz="2200" dirty="0">
              <a:latin typeface="Times New Roman" panose="02020603050405020304" pitchFamily="18" charset="0"/>
              <a:cs typeface="Times New Roman" panose="02020603050405020304" pitchFamily="18" charset="0"/>
            </a:endParaRPr>
          </a:p>
          <a:p>
            <a:pPr>
              <a:spcBef>
                <a:spcPts val="638"/>
              </a:spcBef>
              <a:buClr>
                <a:srgbClr val="000000"/>
              </a:buClr>
              <a:buNone/>
            </a:pPr>
            <a:r>
              <a:rPr lang="en-US" altLang="en-US" sz="2200" b="1" dirty="0">
                <a:latin typeface="Times New Roman" panose="02020603050405020304" pitchFamily="18" charset="0"/>
                <a:cs typeface="Times New Roman" panose="02020603050405020304" pitchFamily="18" charset="0"/>
              </a:rPr>
              <a:t>	</a:t>
            </a:r>
            <a:r>
              <a:rPr lang="en-US" altLang="en-US" sz="2200" b="1" dirty="0" smtClean="0">
                <a:latin typeface="Times New Roman" panose="02020603050405020304" pitchFamily="18" charset="0"/>
                <a:cs typeface="Times New Roman" panose="02020603050405020304" pitchFamily="18" charset="0"/>
              </a:rPr>
              <a:t>				2006</a:t>
            </a:r>
          </a:p>
          <a:p>
            <a:pPr>
              <a:spcBef>
                <a:spcPts val="638"/>
              </a:spcBef>
              <a:buClr>
                <a:srgbClr val="000000"/>
              </a:buClr>
              <a:buNone/>
            </a:pPr>
            <a:endParaRPr lang="en-US" altLang="en-US" sz="2200" b="1" dirty="0">
              <a:latin typeface="Times New Roman" panose="02020603050405020304" pitchFamily="18" charset="0"/>
              <a:cs typeface="Times New Roman" panose="02020603050405020304" pitchFamily="18" charset="0"/>
            </a:endParaRPr>
          </a:p>
          <a:p>
            <a:pPr>
              <a:spcBef>
                <a:spcPts val="638"/>
              </a:spcBef>
              <a:buClr>
                <a:srgbClr val="000000"/>
              </a:buClr>
              <a:buNone/>
            </a:pPr>
            <a:r>
              <a:rPr lang="en-US" altLang="en-US" sz="2200" dirty="0" smtClean="0">
                <a:latin typeface="Times New Roman" panose="02020603050405020304" pitchFamily="18" charset="0"/>
                <a:cs typeface="Times New Roman" panose="02020603050405020304" pitchFamily="18" charset="0"/>
              </a:rPr>
              <a:t>	Tibet </a:t>
            </a:r>
            <a:r>
              <a:rPr lang="en-US" altLang="en-US" sz="2200" dirty="0">
                <a:latin typeface="Times New Roman" panose="02020603050405020304" pitchFamily="18" charset="0"/>
                <a:cs typeface="Times New Roman" panose="02020603050405020304" pitchFamily="18" charset="0"/>
              </a:rPr>
              <a:t>is a “core interest” of China. </a:t>
            </a:r>
          </a:p>
          <a:p>
            <a:pPr>
              <a:spcBef>
                <a:spcPts val="638"/>
              </a:spcBef>
              <a:buClr>
                <a:srgbClr val="000000"/>
              </a:buClr>
              <a:buNone/>
            </a:pPr>
            <a:endParaRPr lang="en-US" sz="2200" dirty="0">
              <a:latin typeface="Times New Roman" panose="02020603050405020304" pitchFamily="18" charset="0"/>
              <a:cs typeface="Times New Roman" panose="02020603050405020304" pitchFamily="18" charset="0"/>
            </a:endParaRPr>
          </a:p>
          <a:p>
            <a:pPr>
              <a:spcBef>
                <a:spcPts val="638"/>
              </a:spcBef>
              <a:buClr>
                <a:srgbClr val="000000"/>
              </a:buClr>
              <a:buNone/>
            </a:pPr>
            <a:r>
              <a:rPr lang="en-US" sz="2200" b="1" dirty="0" smtClean="0">
                <a:latin typeface="Times New Roman" panose="02020603050405020304" pitchFamily="18" charset="0"/>
                <a:cs typeface="Times New Roman" panose="02020603050405020304" pitchFamily="18" charset="0"/>
              </a:rPr>
              <a:t>					2013</a:t>
            </a:r>
            <a:endParaRPr lang="en-US" sz="2200" b="1" dirty="0">
              <a:latin typeface="Times New Roman" panose="02020603050405020304" pitchFamily="18" charset="0"/>
              <a:cs typeface="Times New Roman" panose="02020603050405020304" pitchFamily="18" charset="0"/>
            </a:endParaRPr>
          </a:p>
          <a:p>
            <a:pPr>
              <a:spcBef>
                <a:spcPts val="638"/>
              </a:spcBef>
              <a:buClr>
                <a:srgbClr val="000000"/>
              </a:buClr>
              <a:buNone/>
            </a:pPr>
            <a:endParaRPr lang="en-US" sz="2200" dirty="0">
              <a:latin typeface="Times New Roman" panose="02020603050405020304" pitchFamily="18" charset="0"/>
              <a:cs typeface="Times New Roman" panose="02020603050405020304" pitchFamily="18" charset="0"/>
            </a:endParaRPr>
          </a:p>
          <a:p>
            <a:pPr>
              <a:spcBef>
                <a:spcPts val="638"/>
              </a:spcBef>
              <a:buClr>
                <a:srgbClr val="000000"/>
              </a:buClr>
              <a:buNone/>
            </a:pPr>
            <a:r>
              <a:rPr lang="en-US" sz="2200" dirty="0" smtClean="0">
                <a:latin typeface="Times New Roman" panose="02020603050405020304" pitchFamily="18" charset="0"/>
                <a:cs typeface="Times New Roman" panose="02020603050405020304" pitchFamily="18" charset="0"/>
              </a:rPr>
              <a:t>	“Bringing </a:t>
            </a:r>
            <a:r>
              <a:rPr lang="en-US" sz="2200" dirty="0">
                <a:latin typeface="Times New Roman" panose="02020603050405020304" pitchFamily="18" charset="0"/>
                <a:cs typeface="Times New Roman" panose="02020603050405020304" pitchFamily="18" charset="0"/>
              </a:rPr>
              <a:t>order to the border region first before bringing order to the nation, and bringing stability to Tibet first before bringing order to the border </a:t>
            </a:r>
            <a:r>
              <a:rPr lang="en-US" sz="2200" dirty="0" smtClean="0">
                <a:latin typeface="Times New Roman" panose="02020603050405020304" pitchFamily="18" charset="0"/>
                <a:cs typeface="Times New Roman" panose="02020603050405020304" pitchFamily="18" charset="0"/>
              </a:rPr>
              <a:t>region.”</a:t>
            </a:r>
            <a:endParaRPr lang="en-US" altLang="en-US" sz="2200" dirty="0">
              <a:latin typeface="Times New Roman" panose="02020603050405020304" pitchFamily="18" charset="0"/>
              <a:cs typeface="Times New Roman" panose="02020603050405020304" pitchFamily="18" charset="0"/>
            </a:endParaRPr>
          </a:p>
          <a:p>
            <a:pPr>
              <a:spcBef>
                <a:spcPts val="638"/>
              </a:spcBef>
              <a:buClr>
                <a:srgbClr val="000000"/>
              </a:buClr>
              <a:buNone/>
            </a:pPr>
            <a:endParaRPr lang="en-US" altLang="en-US" sz="2000" dirty="0">
              <a:latin typeface="Times New Roman" panose="02020603050405020304" pitchFamily="18" charset="0"/>
              <a:cs typeface="Times New Roman" panose="02020603050405020304" pitchFamily="18" charset="0"/>
            </a:endParaRPr>
          </a:p>
          <a:p>
            <a:pPr>
              <a:spcBef>
                <a:spcPts val="638"/>
              </a:spcBef>
              <a:buClr>
                <a:srgbClr val="000000"/>
              </a:buClr>
              <a:buNone/>
            </a:pPr>
            <a:endParaRPr lang="en-US" altLang="en-US" sz="2000" dirty="0">
              <a:latin typeface="Times New Roman" panose="02020603050405020304" pitchFamily="18" charset="0"/>
              <a:cs typeface="Times New Roman" panose="02020603050405020304" pitchFamily="18" charset="0"/>
            </a:endParaRPr>
          </a:p>
        </p:txBody>
      </p:sp>
      <p:sp>
        <p:nvSpPr>
          <p:cNvPr id="3" name="Rectangle 2"/>
          <p:cNvSpPr/>
          <p:nvPr/>
        </p:nvSpPr>
        <p:spPr>
          <a:xfrm>
            <a:off x="5986818" y="6231241"/>
            <a:ext cx="6096000" cy="584775"/>
          </a:xfrm>
          <a:prstGeom prst="rect">
            <a:avLst/>
          </a:prstGeom>
        </p:spPr>
        <p:txBody>
          <a:bodyPr>
            <a:spAutoFit/>
          </a:bodyPr>
          <a:lstStyle/>
          <a:p>
            <a:pPr algn="r">
              <a:spcBef>
                <a:spcPts val="638"/>
              </a:spcBef>
              <a:buClr>
                <a:srgbClr val="000000"/>
              </a:buClr>
              <a:buNone/>
            </a:pPr>
            <a:r>
              <a:rPr lang="en-US" altLang="en-US" sz="1600" dirty="0" smtClean="0">
                <a:latin typeface="Times New Roman" panose="02020603050405020304" pitchFamily="18" charset="0"/>
                <a:cs typeface="Times New Roman" panose="02020603050405020304" pitchFamily="18" charset="0"/>
              </a:rPr>
              <a:t>Line 1: </a:t>
            </a:r>
            <a:r>
              <a:rPr lang="en-US" altLang="en-US" sz="1600" i="1" dirty="0" smtClean="0">
                <a:latin typeface="Times New Roman" panose="02020603050405020304" pitchFamily="18" charset="0"/>
                <a:cs typeface="Times New Roman" panose="02020603050405020304" pitchFamily="18" charset="0"/>
              </a:rPr>
              <a:t>People's Daily</a:t>
            </a:r>
            <a:r>
              <a:rPr lang="en-US" altLang="en-US" sz="1600" dirty="0" smtClean="0">
                <a:latin typeface="Times New Roman" panose="02020603050405020304" pitchFamily="18" charset="0"/>
                <a:cs typeface="Times New Roman" panose="02020603050405020304" pitchFamily="18" charset="0"/>
              </a:rPr>
              <a:t>, ‘Milestone in Tibet's Reform, Development, </a:t>
            </a:r>
            <a:br>
              <a:rPr lang="en-US" altLang="en-US" sz="1600" dirty="0" smtClean="0">
                <a:latin typeface="Times New Roman" panose="02020603050405020304" pitchFamily="18" charset="0"/>
                <a:cs typeface="Times New Roman" panose="02020603050405020304" pitchFamily="18" charset="0"/>
              </a:rPr>
            </a:br>
            <a:r>
              <a:rPr lang="en-US" altLang="en-US" sz="1600" dirty="0" smtClean="0">
                <a:latin typeface="Times New Roman" panose="02020603050405020304" pitchFamily="18" charset="0"/>
                <a:cs typeface="Times New Roman" panose="02020603050405020304" pitchFamily="18" charset="0"/>
              </a:rPr>
              <a:t>and Stability’, Government White Paper, 19 July 2001</a:t>
            </a:r>
            <a:endParaRPr lang="en-US"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261653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7" name="Content Placeholder 6"/>
          <p:cNvSpPr>
            <a:spLocks noGrp="1"/>
          </p:cNvSpPr>
          <p:nvPr>
            <p:ph idx="1"/>
          </p:nvPr>
        </p:nvSpPr>
        <p:spPr>
          <a:xfrm>
            <a:off x="1069848" y="484632"/>
            <a:ext cx="10326187" cy="6112111"/>
          </a:xfrm>
          <a:prstGeom prst="borderCallout1">
            <a:avLst>
              <a:gd name="adj1" fmla="val 67791"/>
              <a:gd name="adj2" fmla="val 227819"/>
              <a:gd name="adj3" fmla="val 14419"/>
              <a:gd name="adj4" fmla="val 354524"/>
            </a:avLst>
          </a:prstGeom>
          <a:solidFill>
            <a:srgbClr val="FF0000">
              <a:alpha val="5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4400" dirty="0" smtClean="0"/>
              <a:t>China 2012:   160,000 protests</a:t>
            </a:r>
            <a:endParaRPr lang="en-US" sz="4400" dirty="0"/>
          </a:p>
        </p:txBody>
      </p:sp>
      <p:sp>
        <p:nvSpPr>
          <p:cNvPr id="4" name="Line Callout 1 3"/>
          <p:cNvSpPr/>
          <p:nvPr/>
        </p:nvSpPr>
        <p:spPr>
          <a:xfrm>
            <a:off x="4401529" y="484632"/>
            <a:ext cx="3395037" cy="561703"/>
          </a:xfrm>
          <a:prstGeom prst="borderCallout1">
            <a:avLst>
              <a:gd name="adj1" fmla="val 39680"/>
              <a:gd name="adj2" fmla="val -2946"/>
              <a:gd name="adj3" fmla="val 45057"/>
              <a:gd name="adj4" fmla="val -2231"/>
            </a:avLst>
          </a:prstGeom>
          <a:solidFill>
            <a:srgbClr val="00B0F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solidFill>
                  <a:schemeClr val="bg1"/>
                </a:solidFill>
              </a:rPr>
              <a:t>Tibet AR 2012:       28 protests</a:t>
            </a:r>
            <a:endParaRPr lang="en-US" dirty="0">
              <a:solidFill>
                <a:schemeClr val="bg1"/>
              </a:solidFill>
            </a:endParaRPr>
          </a:p>
        </p:txBody>
      </p:sp>
      <p:sp>
        <p:nvSpPr>
          <p:cNvPr id="8" name="TextBox 7"/>
          <p:cNvSpPr txBox="1"/>
          <p:nvPr/>
        </p:nvSpPr>
        <p:spPr>
          <a:xfrm rot="20236974">
            <a:off x="3278123" y="500458"/>
            <a:ext cx="2246812" cy="369332"/>
          </a:xfrm>
          <a:prstGeom prst="rect">
            <a:avLst/>
          </a:prstGeom>
          <a:solidFill>
            <a:schemeClr val="bg1"/>
          </a:solidFill>
          <a:ln>
            <a:solidFill>
              <a:srgbClr val="00B0F0"/>
            </a:solidFill>
          </a:ln>
        </p:spPr>
        <p:txBody>
          <a:bodyPr wrap="square" rtlCol="0">
            <a:spAutoFit/>
          </a:bodyPr>
          <a:lstStyle/>
          <a:p>
            <a:pPr algn="ctr"/>
            <a:r>
              <a:rPr lang="en-US" dirty="0" smtClean="0"/>
              <a:t>BORDER</a:t>
            </a:r>
            <a:endParaRPr lang="en-US" dirty="0"/>
          </a:p>
        </p:txBody>
      </p:sp>
      <p:sp>
        <p:nvSpPr>
          <p:cNvPr id="6" name="Content Placeholder 2"/>
          <p:cNvSpPr txBox="1">
            <a:spLocks/>
          </p:cNvSpPr>
          <p:nvPr/>
        </p:nvSpPr>
        <p:spPr>
          <a:xfrm>
            <a:off x="2538486" y="5459104"/>
            <a:ext cx="7641609" cy="627797"/>
          </a:xfrm>
          <a:prstGeom prst="rect">
            <a:avLst/>
          </a:prstGeom>
          <a:solidFill>
            <a:srgbClr val="00B0F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i="1" dirty="0" smtClean="0">
                <a:latin typeface="Times New Roman" pitchFamily="18" charset="0"/>
                <a:cs typeface="Times New Roman" pitchFamily="18" charset="0"/>
              </a:rPr>
              <a:t>Only the Tibetan protests led to major military mobilization and only Tibet is closed off to individual foreigners</a:t>
            </a:r>
            <a:endParaRPr lang="en-US" sz="1800" i="1" dirty="0">
              <a:latin typeface="Times New Roman" pitchFamily="18" charset="0"/>
              <a:cs typeface="Times New Roman" pitchFamily="18" charset="0"/>
            </a:endParaRPr>
          </a:p>
        </p:txBody>
      </p:sp>
    </p:spTree>
    <p:extLst>
      <p:ext uri="{BB962C8B-B14F-4D97-AF65-F5344CB8AC3E}">
        <p14:creationId xmlns:p14="http://schemas.microsoft.com/office/powerpoint/2010/main" val="202764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 calcmode="lin" valueType="num">
                                      <p:cBhvr>
                                        <p:cTn id="12" dur="1000" fill="hold"/>
                                        <p:tgtEl>
                                          <p:spTgt spid="7">
                                            <p:bg/>
                                          </p:spTgt>
                                        </p:tgtEl>
                                        <p:attrNameLst>
                                          <p:attrName>ppt_w</p:attrName>
                                        </p:attrNameLst>
                                      </p:cBhvr>
                                      <p:tavLst>
                                        <p:tav tm="0">
                                          <p:val>
                                            <p:strVal val="#ppt_w*0.70"/>
                                          </p:val>
                                        </p:tav>
                                        <p:tav tm="100000">
                                          <p:val>
                                            <p:strVal val="#ppt_w"/>
                                          </p:val>
                                        </p:tav>
                                      </p:tavLst>
                                    </p:anim>
                                    <p:anim calcmode="lin" valueType="num">
                                      <p:cBhvr>
                                        <p:cTn id="13" dur="1000" fill="hold"/>
                                        <p:tgtEl>
                                          <p:spTgt spid="7">
                                            <p:bg/>
                                          </p:spTgt>
                                        </p:tgtEl>
                                        <p:attrNameLst>
                                          <p:attrName>ppt_h</p:attrName>
                                        </p:attrNameLst>
                                      </p:cBhvr>
                                      <p:tavLst>
                                        <p:tav tm="0">
                                          <p:val>
                                            <p:strVal val="#ppt_h"/>
                                          </p:val>
                                        </p:tav>
                                        <p:tav tm="100000">
                                          <p:val>
                                            <p:strVal val="#ppt_h"/>
                                          </p:val>
                                        </p:tav>
                                      </p:tavLst>
                                    </p:anim>
                                    <p:animEffect transition="in" filter="fade">
                                      <p:cBhvr>
                                        <p:cTn id="14" dur="1000"/>
                                        <p:tgtEl>
                                          <p:spTgt spid="7">
                                            <p:bg/>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p:cTn id="19"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4" grpId="0" animBg="1"/>
      <p:bldP spid="8"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a:bodyPr>
          <a:lstStyle/>
          <a:p>
            <a:pPr algn="ctr" eaLnBrk="1" hangingPunct="1">
              <a:buClr>
                <a:srgbClr val="000000"/>
              </a:buClr>
            </a:pPr>
            <a:endParaRPr lang="en-US" altLang="en-US">
              <a:latin typeface="Arial" charset="0"/>
              <a:cs typeface="Arial" charset="0"/>
            </a:endParaRPr>
          </a:p>
        </p:txBody>
      </p:sp>
      <p:pic>
        <p:nvPicPr>
          <p:cNvPr id="10243" name="Picture 3" descr="asia_ref802643_99-v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1219201" y="-3048000"/>
            <a:ext cx="10238445" cy="12801326"/>
          </a:xfrm>
        </p:spPr>
      </p:pic>
      <p:sp>
        <p:nvSpPr>
          <p:cNvPr id="10244" name="Text Box 4"/>
          <p:cNvSpPr txBox="1">
            <a:spLocks noChangeArrowheads="1"/>
          </p:cNvSpPr>
          <p:nvPr/>
        </p:nvSpPr>
        <p:spPr bwMode="auto">
          <a:xfrm>
            <a:off x="1676400" y="5943600"/>
            <a:ext cx="8915400" cy="523220"/>
          </a:xfrm>
          <a:prstGeom prst="rect">
            <a:avLst/>
          </a:prstGeom>
          <a:solidFill>
            <a:srgbClr val="00CCFF"/>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dirty="0">
                <a:latin typeface="Calibri" pitchFamily="34" charset="0"/>
              </a:rPr>
              <a:t>The Tibetan Buddhist cultural : the areas where Tibetan Buddhism has traditionally been a major influence, and where people saw Lhasa as their spiritual or cultural </a:t>
            </a:r>
            <a:r>
              <a:rPr lang="en-US" altLang="en-US" dirty="0" err="1">
                <a:latin typeface="Calibri" pitchFamily="34" charset="0"/>
              </a:rPr>
              <a:t>centre</a:t>
            </a:r>
            <a:r>
              <a:rPr lang="en-US" altLang="en-US" dirty="0">
                <a:latin typeface="Calibri" pitchFamily="34" charset="0"/>
              </a:rPr>
              <a:t>.</a:t>
            </a:r>
          </a:p>
        </p:txBody>
      </p:sp>
    </p:spTree>
    <p:extLst>
      <p:ext uri="{BB962C8B-B14F-4D97-AF65-F5344CB8AC3E}">
        <p14:creationId xmlns:p14="http://schemas.microsoft.com/office/powerpoint/2010/main" val="2080454582"/>
      </p:ext>
    </p:extLst>
  </p:cSld>
  <p:clrMapOvr>
    <a:masterClrMapping/>
  </p:clrMapOvr>
  <p:transition advClick="0"/>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buClr>
                <a:srgbClr val="000000"/>
              </a:buClr>
            </a:pPr>
            <a:endParaRPr lang="en-US" altLang="en-US" cap="none" smtClean="0">
              <a:latin typeface="Arial" charset="0"/>
              <a:cs typeface="Arial" charset="0"/>
            </a:endParaRPr>
          </a:p>
        </p:txBody>
      </p:sp>
      <p:sp>
        <p:nvSpPr>
          <p:cNvPr id="32771" name="Text Placeholder 2"/>
          <p:cNvSpPr>
            <a:spLocks noGrp="1"/>
          </p:cNvSpPr>
          <p:nvPr>
            <p:ph type="body" idx="1"/>
          </p:nvPr>
        </p:nvSpPr>
        <p:spPr/>
        <p:txBody>
          <a:bodyPr/>
          <a:lstStyle/>
          <a:p>
            <a:pPr>
              <a:spcBef>
                <a:spcPts val="638"/>
              </a:spcBef>
            </a:pPr>
            <a:endParaRPr lang="en-US" altLang="en-US" smtClean="0">
              <a:latin typeface="Arial" charset="0"/>
              <a:cs typeface="Arial" charset="0"/>
            </a:endParaRPr>
          </a:p>
        </p:txBody>
      </p:sp>
      <p:pic>
        <p:nvPicPr>
          <p:cNvPr id="32772" name="Picture 2" descr="C:\Users\Robbie\Documents\DOCS2\march 2008\2013\Twitter photo of sniper on roo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5" y="323850"/>
            <a:ext cx="8286750" cy="6210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2773" name="Text Box 1033"/>
          <p:cNvSpPr txBox="1">
            <a:spLocks noChangeArrowheads="1"/>
          </p:cNvSpPr>
          <p:nvPr/>
        </p:nvSpPr>
        <p:spPr bwMode="auto">
          <a:xfrm>
            <a:off x="2397125" y="6397626"/>
            <a:ext cx="7772400" cy="307975"/>
          </a:xfrm>
          <a:prstGeom prst="rect">
            <a:avLst/>
          </a:prstGeom>
          <a:solidFill>
            <a:srgbClr val="00CCFF"/>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a:solidFill>
                  <a:schemeClr val="tx1"/>
                </a:solidFill>
                <a:latin typeface="Calibri" pitchFamily="34" charset="0"/>
              </a:rPr>
              <a:t>Since 2008, PAP snipers have been on posted on rooftops in some Tibetan areas of Lhasa .</a:t>
            </a:r>
          </a:p>
        </p:txBody>
      </p:sp>
    </p:spTree>
    <p:extLst>
      <p:ext uri="{BB962C8B-B14F-4D97-AF65-F5344CB8AC3E}">
        <p14:creationId xmlns:p14="http://schemas.microsoft.com/office/powerpoint/2010/main" val="360687734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buClr>
                <a:srgbClr val="000000"/>
              </a:buClr>
            </a:pPr>
            <a:endParaRPr lang="en-US" altLang="en-US" cap="none" smtClean="0">
              <a:latin typeface="Arial" charset="0"/>
              <a:cs typeface="Arial" charset="0"/>
            </a:endParaRPr>
          </a:p>
        </p:txBody>
      </p:sp>
      <p:sp>
        <p:nvSpPr>
          <p:cNvPr id="33795" name="Text Placeholder 2"/>
          <p:cNvSpPr>
            <a:spLocks noGrp="1"/>
          </p:cNvSpPr>
          <p:nvPr>
            <p:ph type="body" idx="1"/>
          </p:nvPr>
        </p:nvSpPr>
        <p:spPr/>
        <p:txBody>
          <a:bodyPr/>
          <a:lstStyle/>
          <a:p>
            <a:pPr>
              <a:spcBef>
                <a:spcPts val="638"/>
              </a:spcBef>
            </a:pPr>
            <a:endParaRPr lang="en-US" altLang="en-US" smtClean="0">
              <a:latin typeface="Arial" charset="0"/>
              <a:cs typeface="Arial" charset="0"/>
            </a:endParaRPr>
          </a:p>
        </p:txBody>
      </p:sp>
      <p:pic>
        <p:nvPicPr>
          <p:cNvPr id="33796" name="Picture 2" descr="C:\Users\Robbie\Documents\DOCS2\march 2008\2012\551706_2226656644154_286763179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1000"/>
            <a:ext cx="9144000" cy="609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3797" name="Text Box 1033"/>
          <p:cNvSpPr txBox="1">
            <a:spLocks noChangeArrowheads="1"/>
          </p:cNvSpPr>
          <p:nvPr/>
        </p:nvSpPr>
        <p:spPr bwMode="auto">
          <a:xfrm>
            <a:off x="2397125" y="6473826"/>
            <a:ext cx="7772400" cy="307975"/>
          </a:xfrm>
          <a:prstGeom prst="rect">
            <a:avLst/>
          </a:prstGeom>
          <a:solidFill>
            <a:srgbClr val="00CCFF"/>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a:solidFill>
                  <a:schemeClr val="tx1"/>
                </a:solidFill>
                <a:latin typeface="Calibri" pitchFamily="34" charset="0"/>
              </a:rPr>
              <a:t>Armed Special Police on duty in Kardze (Ganzi) outside a police post in 2012.</a:t>
            </a:r>
          </a:p>
        </p:txBody>
      </p:sp>
    </p:spTree>
    <p:extLst>
      <p:ext uri="{BB962C8B-B14F-4D97-AF65-F5344CB8AC3E}">
        <p14:creationId xmlns:p14="http://schemas.microsoft.com/office/powerpoint/2010/main" val="244970263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buClr>
                <a:srgbClr val="000000"/>
              </a:buClr>
            </a:pPr>
            <a:endParaRPr lang="en-US" altLang="en-US" cap="none" smtClean="0">
              <a:latin typeface="Arial" charset="0"/>
              <a:cs typeface="Arial" charset="0"/>
            </a:endParaRPr>
          </a:p>
        </p:txBody>
      </p:sp>
      <p:sp>
        <p:nvSpPr>
          <p:cNvPr id="34819" name="Text Placeholder 2"/>
          <p:cNvSpPr>
            <a:spLocks noGrp="1"/>
          </p:cNvSpPr>
          <p:nvPr>
            <p:ph type="body" idx="1"/>
          </p:nvPr>
        </p:nvSpPr>
        <p:spPr/>
        <p:txBody>
          <a:bodyPr/>
          <a:lstStyle/>
          <a:p>
            <a:pPr>
              <a:spcBef>
                <a:spcPts val="638"/>
              </a:spcBef>
            </a:pPr>
            <a:endParaRPr lang="en-US" altLang="en-US" smtClean="0">
              <a:latin typeface="Arial" charset="0"/>
              <a:cs typeface="Arial" charset="0"/>
            </a:endParaRPr>
          </a:p>
        </p:txBody>
      </p:sp>
      <p:pic>
        <p:nvPicPr>
          <p:cNvPr id="34820" name="Picture 2" descr="C:\Users\Robbie\Documents\DOCS2\march 2008\2012\Majiamajia2012\Woeser Jun 12 Tibetans having documents checked by Special Police in Lhas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16" y="121410"/>
            <a:ext cx="4719710" cy="63127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4821" name="Text Box 1033"/>
          <p:cNvSpPr txBox="1">
            <a:spLocks noChangeArrowheads="1"/>
          </p:cNvSpPr>
          <p:nvPr/>
        </p:nvSpPr>
        <p:spPr bwMode="auto">
          <a:xfrm>
            <a:off x="1676400" y="6019800"/>
            <a:ext cx="8839200" cy="738188"/>
          </a:xfrm>
          <a:prstGeom prst="rect">
            <a:avLst/>
          </a:prstGeom>
          <a:solidFill>
            <a:srgbClr val="00CCFF"/>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a:solidFill>
                  <a:schemeClr val="tx1"/>
                </a:solidFill>
                <a:latin typeface="Calibri" pitchFamily="34" charset="0"/>
              </a:rPr>
              <a:t>Since 2 immolations in Lhasa in May 2012, Tibetans from eastern area have been banned from Lhasa unless they have special guarantee letters from the police.  Ethnic Chinese people and foreigners are rarely checked by police and do not need these special letters to ender Lhasa. Photo: Lhasa, June 12, 2012</a:t>
            </a:r>
          </a:p>
        </p:txBody>
      </p:sp>
    </p:spTree>
    <p:extLst>
      <p:ext uri="{BB962C8B-B14F-4D97-AF65-F5344CB8AC3E}">
        <p14:creationId xmlns:p14="http://schemas.microsoft.com/office/powerpoint/2010/main" val="87039300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buClr>
                <a:srgbClr val="000000"/>
              </a:buClr>
            </a:pPr>
            <a:endParaRPr lang="en-US" altLang="en-US" cap="none" smtClean="0">
              <a:latin typeface="Arial" charset="0"/>
              <a:cs typeface="Arial" charset="0"/>
            </a:endParaRPr>
          </a:p>
        </p:txBody>
      </p:sp>
      <p:sp>
        <p:nvSpPr>
          <p:cNvPr id="35843" name="Text Placeholder 2"/>
          <p:cNvSpPr>
            <a:spLocks noGrp="1"/>
          </p:cNvSpPr>
          <p:nvPr>
            <p:ph type="body" idx="1"/>
          </p:nvPr>
        </p:nvSpPr>
        <p:spPr/>
        <p:txBody>
          <a:bodyPr/>
          <a:lstStyle/>
          <a:p>
            <a:pPr>
              <a:spcBef>
                <a:spcPts val="638"/>
              </a:spcBef>
            </a:pPr>
            <a:endParaRPr lang="en-US" altLang="en-US" smtClean="0">
              <a:latin typeface="Arial" charset="0"/>
              <a:cs typeface="Arial" charset="0"/>
            </a:endParaRPr>
          </a:p>
        </p:txBody>
      </p:sp>
      <p:pic>
        <p:nvPicPr>
          <p:cNvPr id="35844" name="Picture 2" descr="C:\Users\Robbie\Documents\DOCS2\march 2008\2012\July 2012 photos from Lhasa by Txx\P10803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0687" y="139887"/>
            <a:ext cx="8757312" cy="65679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5845" name="Text Box 1033"/>
          <p:cNvSpPr txBox="1">
            <a:spLocks noChangeArrowheads="1"/>
          </p:cNvSpPr>
          <p:nvPr/>
        </p:nvSpPr>
        <p:spPr bwMode="auto">
          <a:xfrm>
            <a:off x="1908410" y="6321426"/>
            <a:ext cx="8839200" cy="307975"/>
          </a:xfrm>
          <a:prstGeom prst="rect">
            <a:avLst/>
          </a:prstGeom>
          <a:solidFill>
            <a:srgbClr val="00CCFF"/>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a:solidFill>
                  <a:schemeClr val="tx1"/>
                </a:solidFill>
                <a:latin typeface="Calibri" pitchFamily="34" charset="0"/>
              </a:rPr>
              <a:t>Since 2008, 670 new “convenience police posts” and X-ray checkpoints have been set up on street corners in the TAR</a:t>
            </a:r>
          </a:p>
        </p:txBody>
      </p:sp>
    </p:spTree>
    <p:extLst>
      <p:ext uri="{BB962C8B-B14F-4D97-AF65-F5344CB8AC3E}">
        <p14:creationId xmlns:p14="http://schemas.microsoft.com/office/powerpoint/2010/main" val="249286163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buClr>
                <a:srgbClr val="000000"/>
              </a:buClr>
            </a:pPr>
            <a:endParaRPr lang="en-US" altLang="en-US" cap="none" dirty="0" smtClean="0">
              <a:latin typeface="Arial" charset="0"/>
              <a:cs typeface="Arial" charset="0"/>
            </a:endParaRPr>
          </a:p>
        </p:txBody>
      </p:sp>
      <p:sp>
        <p:nvSpPr>
          <p:cNvPr id="36867" name="Text Placeholder 2"/>
          <p:cNvSpPr>
            <a:spLocks noGrp="1"/>
          </p:cNvSpPr>
          <p:nvPr>
            <p:ph type="body" idx="1"/>
          </p:nvPr>
        </p:nvSpPr>
        <p:spPr/>
        <p:txBody>
          <a:bodyPr/>
          <a:lstStyle/>
          <a:p>
            <a:pPr>
              <a:spcBef>
                <a:spcPts val="638"/>
              </a:spcBef>
            </a:pPr>
            <a:endParaRPr lang="en-US" altLang="en-US" smtClean="0">
              <a:latin typeface="Arial" charset="0"/>
              <a:cs typeface="Arial" charset="0"/>
            </a:endParaRPr>
          </a:p>
        </p:txBody>
      </p:sp>
      <p:pic>
        <p:nvPicPr>
          <p:cNvPr id="36868" name="Picture 2" descr="C:\Users\Robbie\Documents\DOCS2\hr project docs\TIRP\gt\public P st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0517" y="150124"/>
            <a:ext cx="5321723" cy="65986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6869" name="Text Box 1033"/>
          <p:cNvSpPr txBox="1">
            <a:spLocks noChangeArrowheads="1"/>
          </p:cNvSpPr>
          <p:nvPr/>
        </p:nvSpPr>
        <p:spPr bwMode="auto">
          <a:xfrm>
            <a:off x="1676400" y="6196014"/>
            <a:ext cx="8839200" cy="522287"/>
          </a:xfrm>
          <a:prstGeom prst="rect">
            <a:avLst/>
          </a:prstGeom>
          <a:solidFill>
            <a:srgbClr val="00CCFF"/>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a:solidFill>
                  <a:schemeClr val="tx1"/>
                </a:solidFill>
                <a:latin typeface="Calibri" pitchFamily="34" charset="0"/>
              </a:rPr>
              <a:t>The new police posts are part of a complex new integrated digital  system to integrate data management concerning local population, traffic and other issues as part of “stability maintenance” (December 8 2011)</a:t>
            </a:r>
          </a:p>
        </p:txBody>
      </p:sp>
    </p:spTree>
    <p:extLst>
      <p:ext uri="{BB962C8B-B14F-4D97-AF65-F5344CB8AC3E}">
        <p14:creationId xmlns:p14="http://schemas.microsoft.com/office/powerpoint/2010/main" val="10550261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buClr>
                <a:srgbClr val="000000"/>
              </a:buClr>
            </a:pPr>
            <a:endParaRPr lang="en-US" altLang="en-US" cap="none" smtClean="0">
              <a:latin typeface="Arial" charset="0"/>
              <a:cs typeface="Arial" charset="0"/>
            </a:endParaRPr>
          </a:p>
        </p:txBody>
      </p:sp>
      <p:sp>
        <p:nvSpPr>
          <p:cNvPr id="37891" name="Text Placeholder 2"/>
          <p:cNvSpPr>
            <a:spLocks noGrp="1"/>
          </p:cNvSpPr>
          <p:nvPr>
            <p:ph type="body" idx="1"/>
          </p:nvPr>
        </p:nvSpPr>
        <p:spPr/>
        <p:txBody>
          <a:bodyPr/>
          <a:lstStyle/>
          <a:p>
            <a:pPr>
              <a:spcBef>
                <a:spcPts val="638"/>
              </a:spcBef>
            </a:pPr>
            <a:endParaRPr lang="en-US" altLang="en-US" smtClean="0">
              <a:latin typeface="Arial" charset="0"/>
              <a:cs typeface="Arial" charset="0"/>
            </a:endParaRPr>
          </a:p>
        </p:txBody>
      </p:sp>
      <p:pic>
        <p:nvPicPr>
          <p:cNvPr id="37892" name="Picture 2" descr="C:\Users\Robbie\Documents\DOCS2\march 2008\2012\July 2012 photos from Lhasa by Txx\P10801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7893" name="Text Box 1033"/>
          <p:cNvSpPr txBox="1">
            <a:spLocks noChangeArrowheads="1"/>
          </p:cNvSpPr>
          <p:nvPr/>
        </p:nvSpPr>
        <p:spPr bwMode="auto">
          <a:xfrm>
            <a:off x="1676400" y="6196014"/>
            <a:ext cx="8839200" cy="307975"/>
          </a:xfrm>
          <a:prstGeom prst="rect">
            <a:avLst/>
          </a:prstGeom>
          <a:solidFill>
            <a:srgbClr val="00CCFF"/>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a:solidFill>
                  <a:schemeClr val="tx1"/>
                </a:solidFill>
                <a:latin typeface="Calibri" pitchFamily="34" charset="0"/>
              </a:rPr>
              <a:t>The new police post in front of the Potala Palace has  fire-fighting equipment outside in case of a self-immolation. </a:t>
            </a:r>
          </a:p>
        </p:txBody>
      </p:sp>
    </p:spTree>
    <p:extLst>
      <p:ext uri="{BB962C8B-B14F-4D97-AF65-F5344CB8AC3E}">
        <p14:creationId xmlns:p14="http://schemas.microsoft.com/office/powerpoint/2010/main" val="141914401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buClr>
                <a:srgbClr val="000000"/>
              </a:buClr>
            </a:pPr>
            <a:endParaRPr lang="en-US" altLang="en-US" cap="none" smtClean="0">
              <a:latin typeface="Arial" charset="0"/>
              <a:cs typeface="Arial" charset="0"/>
            </a:endParaRPr>
          </a:p>
        </p:txBody>
      </p:sp>
      <p:sp>
        <p:nvSpPr>
          <p:cNvPr id="38915" name="Text Placeholder 2"/>
          <p:cNvSpPr>
            <a:spLocks noGrp="1"/>
          </p:cNvSpPr>
          <p:nvPr>
            <p:ph type="body" idx="1"/>
          </p:nvPr>
        </p:nvSpPr>
        <p:spPr/>
        <p:txBody>
          <a:bodyPr/>
          <a:lstStyle/>
          <a:p>
            <a:pPr>
              <a:spcBef>
                <a:spcPts val="638"/>
              </a:spcBef>
            </a:pPr>
            <a:endParaRPr lang="en-US" altLang="en-US" smtClean="0">
              <a:latin typeface="Arial" charset="0"/>
              <a:cs typeface="Arial" charset="0"/>
            </a:endParaRPr>
          </a:p>
        </p:txBody>
      </p:sp>
      <p:pic>
        <p:nvPicPr>
          <p:cNvPr id="38916" name="Picture 2" descr="C:\Users\Robbie\Documents\DOCS2\march 2008\2012\July 2012 photos from Lhasa by Txx\P10801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extBox 4"/>
          <p:cNvSpPr txBox="1"/>
          <p:nvPr/>
        </p:nvSpPr>
        <p:spPr>
          <a:xfrm>
            <a:off x="3352800" y="5791201"/>
            <a:ext cx="5638800" cy="523875"/>
          </a:xfrm>
          <a:prstGeom prst="rect">
            <a:avLst/>
          </a:prstGeom>
          <a:solidFill>
            <a:srgbClr val="FFC000"/>
          </a:solidFill>
          <a:ln>
            <a:solidFill>
              <a:schemeClr val="accent3">
                <a:lumMod val="75000"/>
              </a:schemeClr>
            </a:solidFill>
            <a:prstDash val="soli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defRPr/>
            </a:pPr>
            <a:r>
              <a:rPr lang="en-US"/>
              <a:t>‘“Patriotism! Unity! Harmony! Prosperity! Civilization!” From the Potala Palace Management Office’</a:t>
            </a:r>
          </a:p>
        </p:txBody>
      </p:sp>
      <p:cxnSp>
        <p:nvCxnSpPr>
          <p:cNvPr id="6" name="Straight Connector 5"/>
          <p:cNvCxnSpPr>
            <a:endCxn id="5" idx="0"/>
          </p:cNvCxnSpPr>
          <p:nvPr/>
        </p:nvCxnSpPr>
        <p:spPr>
          <a:xfrm>
            <a:off x="5029200" y="3581400"/>
            <a:ext cx="1143000" cy="2209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8919" name="Text Box 1033"/>
          <p:cNvSpPr txBox="1">
            <a:spLocks noChangeArrowheads="1"/>
          </p:cNvSpPr>
          <p:nvPr/>
        </p:nvSpPr>
        <p:spPr bwMode="auto">
          <a:xfrm>
            <a:off x="1676400" y="6473826"/>
            <a:ext cx="8839200" cy="307975"/>
          </a:xfrm>
          <a:prstGeom prst="rect">
            <a:avLst/>
          </a:prstGeom>
          <a:solidFill>
            <a:srgbClr val="00CCFF"/>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a:solidFill>
                  <a:schemeClr val="tx1"/>
                </a:solidFill>
                <a:latin typeface="Calibri" pitchFamily="34" charset="0"/>
              </a:rPr>
              <a:t>The traditional forms of CCP political education have been stepped up. </a:t>
            </a:r>
          </a:p>
        </p:txBody>
      </p:sp>
    </p:spTree>
    <p:extLst>
      <p:ext uri="{BB962C8B-B14F-4D97-AF65-F5344CB8AC3E}">
        <p14:creationId xmlns:p14="http://schemas.microsoft.com/office/powerpoint/2010/main" val="102360333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buClr>
                <a:srgbClr val="000000"/>
              </a:buClr>
            </a:pPr>
            <a:endParaRPr lang="en-US" altLang="en-US" cap="none" smtClean="0">
              <a:latin typeface="Arial" charset="0"/>
              <a:cs typeface="Arial" charset="0"/>
            </a:endParaRPr>
          </a:p>
        </p:txBody>
      </p:sp>
      <p:sp>
        <p:nvSpPr>
          <p:cNvPr id="39939" name="Text Placeholder 2"/>
          <p:cNvSpPr>
            <a:spLocks noGrp="1"/>
          </p:cNvSpPr>
          <p:nvPr>
            <p:ph type="body" idx="1"/>
          </p:nvPr>
        </p:nvSpPr>
        <p:spPr/>
        <p:txBody>
          <a:bodyPr/>
          <a:lstStyle/>
          <a:p>
            <a:pPr>
              <a:spcBef>
                <a:spcPts val="638"/>
              </a:spcBef>
            </a:pPr>
            <a:endParaRPr lang="en-US" altLang="en-US" smtClean="0">
              <a:latin typeface="Arial" charset="0"/>
              <a:cs typeface="Arial" charset="0"/>
            </a:endParaRPr>
          </a:p>
        </p:txBody>
      </p:sp>
      <p:pic>
        <p:nvPicPr>
          <p:cNvPr id="39940" name="Picture 2" descr="C:\Users\Robbie\Documents\DOCS2\march 2008\2012\July 2012 photos from Lhasa by Txx\P10801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9941" name="Text Box 1033"/>
          <p:cNvSpPr txBox="1">
            <a:spLocks noChangeArrowheads="1"/>
          </p:cNvSpPr>
          <p:nvPr/>
        </p:nvSpPr>
        <p:spPr bwMode="auto">
          <a:xfrm>
            <a:off x="1676400" y="6096000"/>
            <a:ext cx="8839200" cy="738188"/>
          </a:xfrm>
          <a:prstGeom prst="rect">
            <a:avLst/>
          </a:prstGeom>
          <a:solidFill>
            <a:srgbClr val="00CCFF"/>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a:solidFill>
                  <a:schemeClr val="tx1"/>
                </a:solidFill>
                <a:latin typeface="Calibri" pitchFamily="34" charset="0"/>
              </a:rPr>
              <a:t>To enter the area around the Potala or around the Jokhang Temple, the two most important religious sites for many Tibetans, they have to go through X-ray checks. Here they have to go through an underpass and a checkpoint to get into the Potala square. Photo: July 2012.</a:t>
            </a:r>
          </a:p>
        </p:txBody>
      </p:sp>
    </p:spTree>
    <p:extLst>
      <p:ext uri="{BB962C8B-B14F-4D97-AF65-F5344CB8AC3E}">
        <p14:creationId xmlns:p14="http://schemas.microsoft.com/office/powerpoint/2010/main" val="296827881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buClr>
                <a:srgbClr val="000000"/>
              </a:buClr>
            </a:pPr>
            <a:endParaRPr lang="en-US" altLang="en-US" cap="none" smtClean="0">
              <a:latin typeface="Arial" charset="0"/>
              <a:cs typeface="Arial" charset="0"/>
            </a:endParaRPr>
          </a:p>
        </p:txBody>
      </p:sp>
      <p:sp>
        <p:nvSpPr>
          <p:cNvPr id="40963" name="Text Placeholder 2"/>
          <p:cNvSpPr>
            <a:spLocks noGrp="1"/>
          </p:cNvSpPr>
          <p:nvPr>
            <p:ph type="body" idx="1"/>
          </p:nvPr>
        </p:nvSpPr>
        <p:spPr/>
        <p:txBody>
          <a:bodyPr/>
          <a:lstStyle/>
          <a:p>
            <a:pPr>
              <a:spcBef>
                <a:spcPts val="638"/>
              </a:spcBef>
            </a:pPr>
            <a:endParaRPr lang="en-US" altLang="en-US" smtClean="0">
              <a:latin typeface="Arial" charset="0"/>
              <a:cs typeface="Arial" charset="0"/>
            </a:endParaRPr>
          </a:p>
        </p:txBody>
      </p:sp>
      <p:pic>
        <p:nvPicPr>
          <p:cNvPr id="40964" name="Picture 2" descr="C:\Users\Robbie\Documents\DOCS2\march 2008\2012\Leaders portrait going u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626" y="533400"/>
            <a:ext cx="8969375" cy="5905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0965" name="Text Box 1033"/>
          <p:cNvSpPr txBox="1">
            <a:spLocks noChangeArrowheads="1"/>
          </p:cNvSpPr>
          <p:nvPr/>
        </p:nvSpPr>
        <p:spPr bwMode="auto">
          <a:xfrm>
            <a:off x="1676400" y="6196014"/>
            <a:ext cx="8839200" cy="522287"/>
          </a:xfrm>
          <a:prstGeom prst="rect">
            <a:avLst/>
          </a:prstGeom>
          <a:solidFill>
            <a:srgbClr val="00CCFF"/>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a:solidFill>
                  <a:schemeClr val="tx1"/>
                </a:solidFill>
                <a:latin typeface="Calibri" pitchFamily="34" charset="0"/>
              </a:rPr>
              <a:t>All monasteries and many villages have been forced to accept posters of Mao and the other 3 Chinese leaders, along with Chinese flags. Reports indicate that In most cases, they are required to display these. Photo: November 2011</a:t>
            </a:r>
          </a:p>
        </p:txBody>
      </p:sp>
    </p:spTree>
    <p:extLst>
      <p:ext uri="{BB962C8B-B14F-4D97-AF65-F5344CB8AC3E}">
        <p14:creationId xmlns:p14="http://schemas.microsoft.com/office/powerpoint/2010/main" val="390062650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buClr>
                <a:srgbClr val="000000"/>
              </a:buClr>
            </a:pPr>
            <a:endParaRPr lang="en-US" altLang="en-US" cap="none" smtClean="0">
              <a:latin typeface="Arial" charset="0"/>
              <a:cs typeface="Arial" charset="0"/>
            </a:endParaRPr>
          </a:p>
        </p:txBody>
      </p:sp>
      <p:sp>
        <p:nvSpPr>
          <p:cNvPr id="47107" name="Text Placeholder 2"/>
          <p:cNvSpPr>
            <a:spLocks noGrp="1"/>
          </p:cNvSpPr>
          <p:nvPr>
            <p:ph type="body" idx="1"/>
          </p:nvPr>
        </p:nvSpPr>
        <p:spPr/>
        <p:txBody>
          <a:bodyPr/>
          <a:lstStyle/>
          <a:p>
            <a:pPr>
              <a:spcBef>
                <a:spcPts val="638"/>
              </a:spcBef>
            </a:pPr>
            <a:endParaRPr lang="en-US" altLang="en-US" smtClean="0">
              <a:latin typeface="Arial" charset="0"/>
              <a:cs typeface="Arial" charset="0"/>
            </a:endParaRPr>
          </a:p>
        </p:txBody>
      </p:sp>
      <p:pic>
        <p:nvPicPr>
          <p:cNvPr id="47108" name="Picture 2" descr="C:\Users\Robbie\Documents\DOCS2\march 2008\2012\July 2012 photos from Lhasa by Txx\P10801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846" y="114018"/>
            <a:ext cx="8810001" cy="66075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7109" name="Text Box 1033"/>
          <p:cNvSpPr txBox="1">
            <a:spLocks noChangeArrowheads="1"/>
          </p:cNvSpPr>
          <p:nvPr/>
        </p:nvSpPr>
        <p:spPr bwMode="auto">
          <a:xfrm>
            <a:off x="1676400" y="6257926"/>
            <a:ext cx="8839200" cy="307975"/>
          </a:xfrm>
          <a:prstGeom prst="rect">
            <a:avLst/>
          </a:prstGeom>
          <a:solidFill>
            <a:srgbClr val="00CCFF"/>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a:solidFill>
                  <a:schemeClr val="tx1"/>
                </a:solidFill>
                <a:latin typeface="Calibri" pitchFamily="34" charset="0"/>
              </a:rPr>
              <a:t>New buildings at the restored monastery of Ganden, just outside Lhasa, a major religious and tourist site. </a:t>
            </a:r>
          </a:p>
        </p:txBody>
      </p:sp>
    </p:spTree>
    <p:extLst>
      <p:ext uri="{BB962C8B-B14F-4D97-AF65-F5344CB8AC3E}">
        <p14:creationId xmlns:p14="http://schemas.microsoft.com/office/powerpoint/2010/main" val="36188569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026"/>
          <p:cNvSpPr>
            <a:spLocks noGrp="1" noChangeArrowheads="1"/>
          </p:cNvSpPr>
          <p:nvPr>
            <p:ph type="title"/>
          </p:nvPr>
        </p:nvSpPr>
        <p:spPr/>
        <p:txBody>
          <a:bodyPr/>
          <a:lstStyle/>
          <a:p>
            <a:pPr eaLnBrk="1" hangingPunct="1">
              <a:spcBef>
                <a:spcPct val="0"/>
              </a:spcBef>
              <a:buClr>
                <a:srgbClr val="000000"/>
              </a:buClr>
            </a:pPr>
            <a:endParaRPr lang="en-US" altLang="en-US" smtClean="0">
              <a:solidFill>
                <a:srgbClr val="000000"/>
              </a:solidFill>
              <a:latin typeface="Arial" charset="0"/>
              <a:cs typeface="Arial" charset="0"/>
            </a:endParaRPr>
          </a:p>
        </p:txBody>
      </p:sp>
      <p:pic>
        <p:nvPicPr>
          <p:cNvPr id="11267" name="Picture 1027" descr="asia_ref802643_99"/>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0408" y="-2895600"/>
            <a:ext cx="10594985" cy="13249823"/>
          </a:xfrm>
        </p:spPr>
      </p:pic>
      <p:sp>
        <p:nvSpPr>
          <p:cNvPr id="11" name="Text Box 4"/>
          <p:cNvSpPr txBox="1">
            <a:spLocks noChangeArrowheads="1"/>
          </p:cNvSpPr>
          <p:nvPr/>
        </p:nvSpPr>
        <p:spPr bwMode="auto">
          <a:xfrm>
            <a:off x="2514600" y="4648201"/>
            <a:ext cx="1371600" cy="307975"/>
          </a:xfrm>
          <a:prstGeom prst="rect">
            <a:avLst/>
          </a:prstGeom>
          <a:solidFill>
            <a:srgbClr val="00B0F0"/>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dirty="0">
                <a:solidFill>
                  <a:schemeClr val="tx1"/>
                </a:solidFill>
                <a:latin typeface="Calibri" pitchFamily="34" charset="0"/>
              </a:rPr>
              <a:t>The Indus</a:t>
            </a:r>
          </a:p>
        </p:txBody>
      </p:sp>
      <p:sp>
        <p:nvSpPr>
          <p:cNvPr id="12" name="Text Box 4"/>
          <p:cNvSpPr txBox="1">
            <a:spLocks noChangeArrowheads="1"/>
          </p:cNvSpPr>
          <p:nvPr/>
        </p:nvSpPr>
        <p:spPr bwMode="auto">
          <a:xfrm>
            <a:off x="6816725" y="5791201"/>
            <a:ext cx="1143000" cy="307975"/>
          </a:xfrm>
          <a:prstGeom prst="rect">
            <a:avLst/>
          </a:prstGeom>
          <a:solidFill>
            <a:srgbClr val="00B0F0"/>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a:solidFill>
                  <a:schemeClr val="tx1"/>
                </a:solidFill>
                <a:latin typeface="Calibri" pitchFamily="34" charset="0"/>
              </a:rPr>
              <a:t>The Salween</a:t>
            </a:r>
          </a:p>
        </p:txBody>
      </p:sp>
      <p:sp>
        <p:nvSpPr>
          <p:cNvPr id="13" name="Text Box 4"/>
          <p:cNvSpPr txBox="1">
            <a:spLocks noChangeArrowheads="1"/>
          </p:cNvSpPr>
          <p:nvPr/>
        </p:nvSpPr>
        <p:spPr bwMode="auto">
          <a:xfrm>
            <a:off x="6629400" y="5562601"/>
            <a:ext cx="1143000" cy="307975"/>
          </a:xfrm>
          <a:prstGeom prst="rect">
            <a:avLst/>
          </a:prstGeom>
          <a:solidFill>
            <a:srgbClr val="00B0F0"/>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a:solidFill>
                  <a:schemeClr val="tx1"/>
                </a:solidFill>
                <a:latin typeface="Calibri" pitchFamily="34" charset="0"/>
              </a:rPr>
              <a:t>The Mekong</a:t>
            </a:r>
          </a:p>
        </p:txBody>
      </p:sp>
      <p:sp>
        <p:nvSpPr>
          <p:cNvPr id="15" name="Text Box 4"/>
          <p:cNvSpPr txBox="1">
            <a:spLocks noChangeArrowheads="1"/>
          </p:cNvSpPr>
          <p:nvPr/>
        </p:nvSpPr>
        <p:spPr bwMode="auto">
          <a:xfrm>
            <a:off x="5257800" y="5029201"/>
            <a:ext cx="1143000" cy="523875"/>
          </a:xfrm>
          <a:prstGeom prst="rect">
            <a:avLst/>
          </a:prstGeom>
          <a:solidFill>
            <a:srgbClr val="00B0F0"/>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a:solidFill>
                  <a:schemeClr val="tx1"/>
                </a:solidFill>
                <a:latin typeface="Calibri" pitchFamily="34" charset="0"/>
              </a:rPr>
              <a:t>The Brahmaputra</a:t>
            </a:r>
          </a:p>
        </p:txBody>
      </p:sp>
      <p:sp>
        <p:nvSpPr>
          <p:cNvPr id="17" name="Text Box 4"/>
          <p:cNvSpPr txBox="1">
            <a:spLocks noChangeArrowheads="1"/>
          </p:cNvSpPr>
          <p:nvPr/>
        </p:nvSpPr>
        <p:spPr bwMode="auto">
          <a:xfrm>
            <a:off x="7772400" y="3733801"/>
            <a:ext cx="1143000" cy="523875"/>
          </a:xfrm>
          <a:prstGeom prst="rect">
            <a:avLst/>
          </a:prstGeom>
          <a:solidFill>
            <a:srgbClr val="00B0F0"/>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a:solidFill>
                  <a:schemeClr val="tx1"/>
                </a:solidFill>
                <a:latin typeface="Calibri" pitchFamily="34" charset="0"/>
              </a:rPr>
              <a:t>The Yellow River</a:t>
            </a:r>
          </a:p>
        </p:txBody>
      </p:sp>
      <p:sp>
        <p:nvSpPr>
          <p:cNvPr id="18" name="Text Box 4"/>
          <p:cNvSpPr txBox="1">
            <a:spLocks noChangeArrowheads="1"/>
          </p:cNvSpPr>
          <p:nvPr/>
        </p:nvSpPr>
        <p:spPr bwMode="auto">
          <a:xfrm>
            <a:off x="5486400" y="5562601"/>
            <a:ext cx="1143000" cy="523875"/>
          </a:xfrm>
          <a:prstGeom prst="rect">
            <a:avLst/>
          </a:prstGeom>
          <a:solidFill>
            <a:srgbClr val="00B0F0"/>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a:solidFill>
                  <a:schemeClr val="tx1"/>
                </a:solidFill>
                <a:latin typeface="Calibri" pitchFamily="34" charset="0"/>
              </a:rPr>
              <a:t>The Irrawaddy</a:t>
            </a:r>
          </a:p>
        </p:txBody>
      </p:sp>
      <p:sp>
        <p:nvSpPr>
          <p:cNvPr id="19" name="Striped Right Arrow 18"/>
          <p:cNvSpPr/>
          <p:nvPr/>
        </p:nvSpPr>
        <p:spPr>
          <a:xfrm rot="9730822">
            <a:off x="4292600" y="4116388"/>
            <a:ext cx="381000" cy="228600"/>
          </a:xfrm>
          <a:prstGeom prst="striped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a:sym typeface="Arial"/>
            </a:endParaRPr>
          </a:p>
        </p:txBody>
      </p:sp>
      <p:sp>
        <p:nvSpPr>
          <p:cNvPr id="20" name="Striped Right Arrow 19"/>
          <p:cNvSpPr/>
          <p:nvPr/>
        </p:nvSpPr>
        <p:spPr>
          <a:xfrm rot="5186233">
            <a:off x="5817394" y="5176044"/>
            <a:ext cx="1243012" cy="152400"/>
          </a:xfrm>
          <a:prstGeom prst="striped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a:sym typeface="Arial"/>
            </a:endParaRPr>
          </a:p>
        </p:txBody>
      </p:sp>
      <p:sp>
        <p:nvSpPr>
          <p:cNvPr id="22" name="Striped Right Arrow 21"/>
          <p:cNvSpPr/>
          <p:nvPr/>
        </p:nvSpPr>
        <p:spPr>
          <a:xfrm rot="8864086">
            <a:off x="3497263" y="4251326"/>
            <a:ext cx="857250" cy="206375"/>
          </a:xfrm>
          <a:prstGeom prst="striped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a:sym typeface="Arial"/>
            </a:endParaRPr>
          </a:p>
        </p:txBody>
      </p:sp>
      <p:sp>
        <p:nvSpPr>
          <p:cNvPr id="23" name="Text Box 4"/>
          <p:cNvSpPr txBox="1">
            <a:spLocks noChangeArrowheads="1"/>
          </p:cNvSpPr>
          <p:nvPr/>
        </p:nvSpPr>
        <p:spPr bwMode="auto">
          <a:xfrm>
            <a:off x="3124200" y="4114801"/>
            <a:ext cx="1143000" cy="307975"/>
          </a:xfrm>
          <a:prstGeom prst="rect">
            <a:avLst/>
          </a:prstGeom>
          <a:solidFill>
            <a:srgbClr val="00B0F0"/>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dirty="0">
                <a:solidFill>
                  <a:schemeClr val="tx1"/>
                </a:solidFill>
                <a:latin typeface="Calibri" pitchFamily="34" charset="0"/>
              </a:rPr>
              <a:t>The Sutlej</a:t>
            </a:r>
          </a:p>
        </p:txBody>
      </p:sp>
      <p:sp>
        <p:nvSpPr>
          <p:cNvPr id="24" name="Bent Arrow 23"/>
          <p:cNvSpPr/>
          <p:nvPr/>
        </p:nvSpPr>
        <p:spPr>
          <a:xfrm rot="5400000">
            <a:off x="5590382" y="4307682"/>
            <a:ext cx="492125" cy="950912"/>
          </a:xfrm>
          <a:prstGeom prst="bentArrow">
            <a:avLst>
              <a:gd name="adj1" fmla="val 16812"/>
              <a:gd name="adj2" fmla="val 25000"/>
              <a:gd name="adj3" fmla="val 25000"/>
              <a:gd name="adj4" fmla="val 4375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a:solidFill>
                <a:schemeClr val="tx1"/>
              </a:solidFill>
              <a:sym typeface="Arial"/>
            </a:endParaRPr>
          </a:p>
        </p:txBody>
      </p:sp>
      <p:sp>
        <p:nvSpPr>
          <p:cNvPr id="25" name="Striped Right Arrow 24"/>
          <p:cNvSpPr/>
          <p:nvPr/>
        </p:nvSpPr>
        <p:spPr>
          <a:xfrm rot="5134733" flipV="1">
            <a:off x="6047581" y="5042694"/>
            <a:ext cx="1087438" cy="146050"/>
          </a:xfrm>
          <a:prstGeom prst="striped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a:sym typeface="Arial"/>
            </a:endParaRPr>
          </a:p>
        </p:txBody>
      </p:sp>
      <p:sp>
        <p:nvSpPr>
          <p:cNvPr id="26" name="Striped Right Arrow 25"/>
          <p:cNvSpPr/>
          <p:nvPr/>
        </p:nvSpPr>
        <p:spPr>
          <a:xfrm rot="5233568">
            <a:off x="6280151" y="5002213"/>
            <a:ext cx="1108075" cy="203200"/>
          </a:xfrm>
          <a:prstGeom prst="striped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a:sym typeface="Arial"/>
            </a:endParaRPr>
          </a:p>
        </p:txBody>
      </p:sp>
      <p:sp>
        <p:nvSpPr>
          <p:cNvPr id="27" name="Bent Arrow 26"/>
          <p:cNvSpPr/>
          <p:nvPr/>
        </p:nvSpPr>
        <p:spPr>
          <a:xfrm rot="5400000">
            <a:off x="6916897" y="3792697"/>
            <a:ext cx="491806" cy="1676400"/>
          </a:xfrm>
          <a:prstGeom prst="bentArrow">
            <a:avLst>
              <a:gd name="adj1" fmla="val 16812"/>
              <a:gd name="adj2" fmla="val 17563"/>
              <a:gd name="adj3" fmla="val 25000"/>
              <a:gd name="adj4" fmla="val 26397"/>
            </a:avLst>
          </a:prstGeom>
          <a:solidFill>
            <a:srgbClr val="00B0F0"/>
          </a:solidFill>
          <a:scene3d>
            <a:camera prst="orthographicFront">
              <a:rot lat="0" lon="0" rev="2154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a:solidFill>
                <a:schemeClr val="tx1"/>
              </a:solidFill>
              <a:sym typeface="Arial"/>
            </a:endParaRPr>
          </a:p>
        </p:txBody>
      </p:sp>
      <p:sp>
        <p:nvSpPr>
          <p:cNvPr id="28" name="Striped Right Arrow 27"/>
          <p:cNvSpPr/>
          <p:nvPr/>
        </p:nvSpPr>
        <p:spPr>
          <a:xfrm rot="21114561" flipV="1">
            <a:off x="5930901" y="4117976"/>
            <a:ext cx="1831975" cy="150813"/>
          </a:xfrm>
          <a:prstGeom prst="striped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a:sym typeface="Arial"/>
            </a:endParaRPr>
          </a:p>
        </p:txBody>
      </p:sp>
      <p:sp>
        <p:nvSpPr>
          <p:cNvPr id="29" name="Text Box 4"/>
          <p:cNvSpPr txBox="1">
            <a:spLocks noChangeArrowheads="1"/>
          </p:cNvSpPr>
          <p:nvPr/>
        </p:nvSpPr>
        <p:spPr bwMode="auto">
          <a:xfrm>
            <a:off x="7772400" y="4572001"/>
            <a:ext cx="1143000" cy="307975"/>
          </a:xfrm>
          <a:prstGeom prst="rect">
            <a:avLst/>
          </a:prstGeom>
          <a:solidFill>
            <a:srgbClr val="00B0F0"/>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a:solidFill>
                  <a:schemeClr val="tx1"/>
                </a:solidFill>
                <a:latin typeface="Calibri" pitchFamily="34" charset="0"/>
              </a:rPr>
              <a:t>The Yangtse</a:t>
            </a:r>
          </a:p>
        </p:txBody>
      </p:sp>
      <p:sp>
        <p:nvSpPr>
          <p:cNvPr id="31" name="Text Box 1033"/>
          <p:cNvSpPr txBox="1">
            <a:spLocks noChangeArrowheads="1"/>
          </p:cNvSpPr>
          <p:nvPr/>
        </p:nvSpPr>
        <p:spPr bwMode="auto">
          <a:xfrm>
            <a:off x="1714500" y="6096000"/>
            <a:ext cx="8686800" cy="523220"/>
          </a:xfrm>
          <a:prstGeom prst="rect">
            <a:avLst/>
          </a:prstGeom>
          <a:solidFill>
            <a:srgbClr val="00CCFF"/>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dirty="0">
                <a:solidFill>
                  <a:schemeClr val="tx1"/>
                </a:solidFill>
                <a:latin typeface="Calibri" pitchFamily="34" charset="0"/>
              </a:rPr>
              <a:t>Eight of the major rivers of Asia flow from the Tibetan Plateau, including two of China’s most important water sources, the Yellow and the </a:t>
            </a:r>
            <a:r>
              <a:rPr lang="en-US" altLang="en-US" dirty="0" err="1">
                <a:solidFill>
                  <a:schemeClr val="tx1"/>
                </a:solidFill>
                <a:latin typeface="Calibri" pitchFamily="34" charset="0"/>
              </a:rPr>
              <a:t>Yangtse</a:t>
            </a:r>
            <a:r>
              <a:rPr lang="en-US" altLang="en-US" dirty="0">
                <a:solidFill>
                  <a:schemeClr val="tx1"/>
                </a:solidFill>
                <a:latin typeface="Calibri" pitchFamily="34" charset="0"/>
              </a:rPr>
              <a:t>. Some say these rivers feeding a fifth of the world’s population. </a:t>
            </a:r>
          </a:p>
        </p:txBody>
      </p:sp>
    </p:spTree>
    <p:extLst>
      <p:ext uri="{BB962C8B-B14F-4D97-AF65-F5344CB8AC3E}">
        <p14:creationId xmlns:p14="http://schemas.microsoft.com/office/powerpoint/2010/main" val="1469747532"/>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checkerboard(across)">
                                      <p:cBhvr>
                                        <p:cTn id="15" dur="5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dissolve">
                                      <p:cBhvr>
                                        <p:cTn id="24" dur="500"/>
                                        <p:tgtEl>
                                          <p:spTgt spid="2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dissolve">
                                      <p:cBhvr>
                                        <p:cTn id="33" dur="500"/>
                                        <p:tgtEl>
                                          <p:spTgt spid="2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dissolve">
                                      <p:cBhvr>
                                        <p:cTn id="42" dur="500"/>
                                        <p:tgtEl>
                                          <p:spTgt spid="2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dissolve">
                                      <p:cBhvr>
                                        <p:cTn id="51" dur="500"/>
                                        <p:tgtEl>
                                          <p:spTgt spid="26"/>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9" presetClass="entr" presetSubtype="0"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dissolve">
                                      <p:cBhvr>
                                        <p:cTn id="60" dur="500"/>
                                        <p:tgtEl>
                                          <p:spTgt spid="27"/>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9" presetClass="entr" presetSubtype="0" fill="hold"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dissolve">
                                      <p:cBhvr>
                                        <p:cTn id="69" dur="500"/>
                                        <p:tgtEl>
                                          <p:spTgt spid="28"/>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17"/>
                                        </p:tgtEl>
                                        <p:attrNameLst>
                                          <p:attrName>style.visibility</p:attrName>
                                        </p:attrNameLst>
                                      </p:cBhvr>
                                      <p:to>
                                        <p:strVal val="visible"/>
                                      </p:to>
                                    </p:set>
                                  </p:childTnLst>
                                </p:cTn>
                              </p:par>
                            </p:childTnLst>
                          </p:cTn>
                        </p:par>
                      </p:childTnLst>
                    </p:cTn>
                  </p:par>
                  <p:par>
                    <p:cTn id="74" fill="hold" nodeType="clickPar">
                      <p:stCondLst>
                        <p:cond delay="indefinite"/>
                      </p:stCondLst>
                      <p:childTnLst>
                        <p:par>
                          <p:cTn id="75" fill="hold" nodeType="withGroup">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P spid="17" grpId="0" animBg="1"/>
      <p:bldP spid="18" grpId="0" animBg="1"/>
      <p:bldP spid="23" grpId="0" animBg="1"/>
      <p:bldP spid="29" grpId="0" animBg="1"/>
      <p:bldP spid="31"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buClr>
                <a:srgbClr val="000000"/>
              </a:buClr>
            </a:pPr>
            <a:endParaRPr lang="en-US" altLang="en-US" cap="none" smtClean="0">
              <a:latin typeface="Arial" charset="0"/>
              <a:cs typeface="Arial" charset="0"/>
            </a:endParaRPr>
          </a:p>
        </p:txBody>
      </p:sp>
      <p:sp>
        <p:nvSpPr>
          <p:cNvPr id="48131" name="Text Placeholder 2"/>
          <p:cNvSpPr>
            <a:spLocks noGrp="1"/>
          </p:cNvSpPr>
          <p:nvPr>
            <p:ph type="body" idx="1"/>
          </p:nvPr>
        </p:nvSpPr>
        <p:spPr/>
        <p:txBody>
          <a:bodyPr/>
          <a:lstStyle/>
          <a:p>
            <a:pPr>
              <a:spcBef>
                <a:spcPts val="638"/>
              </a:spcBef>
            </a:pPr>
            <a:endParaRPr lang="en-US" altLang="en-US" smtClean="0">
              <a:latin typeface="Arial" charset="0"/>
              <a:cs typeface="Arial" charset="0"/>
            </a:endParaRPr>
          </a:p>
        </p:txBody>
      </p:sp>
      <p:pic>
        <p:nvPicPr>
          <p:cNvPr id="48132" name="Picture 2" descr="C:\Users\Robbie\Documents\DOCS2\march 2008\2012\July 2012 photos from Lhasa by Txx\P10801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2624" y="103207"/>
            <a:ext cx="8860811" cy="66456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Rounded Rectangle 4"/>
          <p:cNvSpPr/>
          <p:nvPr/>
        </p:nvSpPr>
        <p:spPr>
          <a:xfrm>
            <a:off x="6629400" y="4191000"/>
            <a:ext cx="3733800" cy="1600200"/>
          </a:xfrm>
          <a:prstGeom prst="roundRect">
            <a:avLst/>
          </a:pr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48134" name="Text Box 1033"/>
          <p:cNvSpPr txBox="1">
            <a:spLocks noChangeArrowheads="1"/>
          </p:cNvSpPr>
          <p:nvPr/>
        </p:nvSpPr>
        <p:spPr bwMode="auto">
          <a:xfrm>
            <a:off x="1512624" y="5965208"/>
            <a:ext cx="8839200" cy="738188"/>
          </a:xfrm>
          <a:prstGeom prst="rect">
            <a:avLst/>
          </a:prstGeom>
          <a:solidFill>
            <a:srgbClr val="00CCFF"/>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dirty="0">
                <a:solidFill>
                  <a:schemeClr val="tx1"/>
                </a:solidFill>
                <a:latin typeface="Calibri" pitchFamily="34" charset="0"/>
              </a:rPr>
              <a:t>These new buildings are nothing to do with religion. They have been built within the 600 year old monastery to house the resident cadre team that now runs the monastery. Since October 2011, every monastery at township level or above in the TAR has a permanent cadre team living in the monastery , for the first time in Chinese history.  Photo: July 2012.</a:t>
            </a:r>
          </a:p>
        </p:txBody>
      </p:sp>
    </p:spTree>
    <p:extLst>
      <p:ext uri="{BB962C8B-B14F-4D97-AF65-F5344CB8AC3E}">
        <p14:creationId xmlns:p14="http://schemas.microsoft.com/office/powerpoint/2010/main" val="389190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8134"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eaLnBrk="1" hangingPunct="1">
              <a:spcBef>
                <a:spcPct val="0"/>
              </a:spcBef>
              <a:buClr>
                <a:srgbClr val="000000"/>
              </a:buClr>
            </a:pPr>
            <a:endParaRPr lang="en-US" altLang="en-US" smtClean="0">
              <a:solidFill>
                <a:srgbClr val="000000"/>
              </a:solidFill>
              <a:latin typeface="Arial" charset="0"/>
              <a:cs typeface="Arial" charset="0"/>
            </a:endParaRPr>
          </a:p>
        </p:txBody>
      </p:sp>
      <p:sp>
        <p:nvSpPr>
          <p:cNvPr id="65539" name="Text Placeholder 2"/>
          <p:cNvSpPr>
            <a:spLocks noGrp="1"/>
          </p:cNvSpPr>
          <p:nvPr>
            <p:ph idx="1"/>
          </p:nvPr>
        </p:nvSpPr>
        <p:spPr/>
        <p:txBody>
          <a:bodyPr/>
          <a:lstStyle/>
          <a:p>
            <a:pPr>
              <a:spcBef>
                <a:spcPts val="638"/>
              </a:spcBef>
              <a:buClr>
                <a:srgbClr val="000000"/>
              </a:buClr>
              <a:buFontTx/>
              <a:buChar char="•"/>
            </a:pPr>
            <a:endParaRPr lang="en-US" altLang="en-US" smtClean="0">
              <a:solidFill>
                <a:srgbClr val="000000"/>
              </a:solidFill>
              <a:latin typeface="Arial" charset="0"/>
              <a:cs typeface="Arial" charset="0"/>
            </a:endParaRPr>
          </a:p>
        </p:txBody>
      </p:sp>
      <p:pic>
        <p:nvPicPr>
          <p:cNvPr id="65540" name="Picture 2" descr="C:\Users\RB\Desktop\Dechen Pemba on blogs Mar 2012\Politiken 07 Lama Sobh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4338" y="365125"/>
            <a:ext cx="5563324" cy="6356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 Box 1033"/>
          <p:cNvSpPr txBox="1">
            <a:spLocks noChangeArrowheads="1"/>
          </p:cNvSpPr>
          <p:nvPr/>
        </p:nvSpPr>
        <p:spPr bwMode="auto">
          <a:xfrm>
            <a:off x="2743200" y="6019800"/>
            <a:ext cx="6858000" cy="738664"/>
          </a:xfrm>
          <a:prstGeom prst="rect">
            <a:avLst/>
          </a:prstGeom>
          <a:solidFill>
            <a:srgbClr val="00CCFF"/>
          </a:solidFill>
          <a:ln w="9525">
            <a:solidFill>
              <a:schemeClr val="tx1"/>
            </a:solidFill>
            <a:miter lim="800000"/>
            <a:headEnd/>
            <a:tailEnd/>
          </a:ln>
        </p:spPr>
        <p:txBody>
          <a:bodyPr wrap="squar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dirty="0">
                <a:solidFill>
                  <a:schemeClr val="tx1"/>
                </a:solidFill>
                <a:latin typeface="Calibri" pitchFamily="34" charset="0"/>
              </a:rPr>
              <a:t>Some of the self-immolators left statements describing their reasons for their protests. The most senior of them was a Lama called </a:t>
            </a:r>
            <a:r>
              <a:rPr lang="en-US" altLang="en-US" dirty="0" err="1">
                <a:solidFill>
                  <a:schemeClr val="tx1"/>
                </a:solidFill>
                <a:latin typeface="Calibri" pitchFamily="34" charset="0"/>
              </a:rPr>
              <a:t>Sobha</a:t>
            </a:r>
            <a:r>
              <a:rPr lang="en-US" altLang="en-US" dirty="0">
                <a:solidFill>
                  <a:schemeClr val="tx1"/>
                </a:solidFill>
                <a:latin typeface="Calibri" pitchFamily="34" charset="0"/>
              </a:rPr>
              <a:t> </a:t>
            </a:r>
            <a:r>
              <a:rPr lang="en-US" altLang="en-US" dirty="0" err="1">
                <a:solidFill>
                  <a:schemeClr val="tx1"/>
                </a:solidFill>
                <a:latin typeface="Calibri" pitchFamily="34" charset="0"/>
              </a:rPr>
              <a:t>Trulku</a:t>
            </a:r>
            <a:r>
              <a:rPr lang="en-US" altLang="en-US" dirty="0">
                <a:solidFill>
                  <a:schemeClr val="tx1"/>
                </a:solidFill>
                <a:latin typeface="Calibri" pitchFamily="34" charset="0"/>
              </a:rPr>
              <a:t>, who committed suicide in Qinghai in January 2012</a:t>
            </a:r>
          </a:p>
        </p:txBody>
      </p:sp>
    </p:spTree>
    <p:extLst>
      <p:ext uri="{BB962C8B-B14F-4D97-AF65-F5344CB8AC3E}">
        <p14:creationId xmlns:p14="http://schemas.microsoft.com/office/powerpoint/2010/main" val="280841853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ChangeArrowheads="1"/>
          </p:cNvSpPr>
          <p:nvPr/>
        </p:nvSpPr>
        <p:spPr bwMode="auto">
          <a:xfrm>
            <a:off x="1676400" y="1"/>
            <a:ext cx="9144000" cy="660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r>
              <a:rPr lang="en-US" altLang="en-US" sz="2600" dirty="0">
                <a:latin typeface="Times New Roman" pitchFamily="18" charset="0"/>
                <a:cs typeface="Times New Roman" pitchFamily="18" charset="0"/>
              </a:rPr>
              <a:t>The Last Message of Lama </a:t>
            </a:r>
            <a:r>
              <a:rPr lang="en-US" altLang="en-US" sz="2600" dirty="0" err="1">
                <a:latin typeface="Times New Roman" pitchFamily="18" charset="0"/>
                <a:cs typeface="Times New Roman" pitchFamily="18" charset="0"/>
              </a:rPr>
              <a:t>Sobha</a:t>
            </a:r>
            <a:r>
              <a:rPr lang="en-US" altLang="en-US" sz="2600" dirty="0">
                <a:latin typeface="Times New Roman" pitchFamily="18" charset="0"/>
                <a:cs typeface="Times New Roman" pitchFamily="18" charset="0"/>
              </a:rPr>
              <a:t>, </a:t>
            </a:r>
            <a:r>
              <a:rPr lang="en-US" altLang="en-US" sz="2600" dirty="0" err="1">
                <a:latin typeface="Times New Roman" pitchFamily="18" charset="0"/>
                <a:cs typeface="Times New Roman" pitchFamily="18" charset="0"/>
              </a:rPr>
              <a:t>Sonam</a:t>
            </a:r>
            <a:r>
              <a:rPr lang="en-US" altLang="en-US" sz="2600" dirty="0">
                <a:latin typeface="Times New Roman" pitchFamily="18" charset="0"/>
                <a:cs typeface="Times New Roman" pitchFamily="18" charset="0"/>
              </a:rPr>
              <a:t> </a:t>
            </a:r>
            <a:r>
              <a:rPr lang="en-US" altLang="en-US" sz="2600" dirty="0" err="1">
                <a:latin typeface="Times New Roman" pitchFamily="18" charset="0"/>
                <a:cs typeface="Times New Roman" pitchFamily="18" charset="0"/>
              </a:rPr>
              <a:t>Wangyal</a:t>
            </a:r>
            <a:endParaRPr lang="en-US" altLang="en-US" sz="2600" dirty="0">
              <a:latin typeface="Times New Roman" pitchFamily="18" charset="0"/>
              <a:cs typeface="Times New Roman" pitchFamily="18" charset="0"/>
            </a:endParaRPr>
          </a:p>
          <a:p>
            <a:pPr algn="ctr" eaLnBrk="1" hangingPunct="1"/>
            <a:r>
              <a:rPr lang="en-US" altLang="en-US" sz="2600" dirty="0" err="1">
                <a:latin typeface="Times New Roman" pitchFamily="18" charset="0"/>
                <a:cs typeface="Times New Roman" pitchFamily="18" charset="0"/>
              </a:rPr>
              <a:t>Golok</a:t>
            </a:r>
            <a:r>
              <a:rPr lang="en-US" altLang="en-US" sz="2600" dirty="0">
                <a:latin typeface="Times New Roman" pitchFamily="18" charset="0"/>
                <a:cs typeface="Times New Roman" pitchFamily="18" charset="0"/>
              </a:rPr>
              <a:t> (Qinghai), January 8, 2012 (extracts)</a:t>
            </a:r>
          </a:p>
          <a:p>
            <a:pPr eaLnBrk="1" hangingPunct="1"/>
            <a:endParaRPr lang="en-US" altLang="en-US" sz="2600" dirty="0">
              <a:latin typeface="Times New Roman" pitchFamily="18" charset="0"/>
              <a:cs typeface="Times New Roman" pitchFamily="18" charset="0"/>
            </a:endParaRPr>
          </a:p>
          <a:p>
            <a:pPr eaLnBrk="1" hangingPunct="1"/>
            <a:r>
              <a:rPr lang="en-US" altLang="en-US" sz="2300" dirty="0">
                <a:latin typeface="Times New Roman" pitchFamily="18" charset="0"/>
                <a:cs typeface="Times New Roman" pitchFamily="18" charset="0"/>
              </a:rPr>
              <a:t>Especially I pray that His Holiness the Dalai Lama will return to Tibet and remain as Tibet’s temporal and spiritual leader</a:t>
            </a:r>
            <a:r>
              <a:rPr lang="en-US" altLang="en-US" sz="2300" dirty="0"/>
              <a:t>. […]</a:t>
            </a:r>
          </a:p>
          <a:p>
            <a:pPr eaLnBrk="1" hangingPunct="1"/>
            <a:r>
              <a:rPr lang="en-US" altLang="en-US" sz="2300" dirty="0">
                <a:latin typeface="Times New Roman" pitchFamily="18" charset="0"/>
                <a:cs typeface="Times New Roman" pitchFamily="18" charset="0"/>
              </a:rPr>
              <a:t>To all my spiritual brothers and sisters, and the faithful ones living elsewhere: You must unite and work together to build a strong and prosperous Tibetan nation in the future. This is the sole wish of all the Tibetan heroes. </a:t>
            </a:r>
            <a:r>
              <a:rPr lang="en-US" altLang="en-US" sz="2300" dirty="0"/>
              <a:t>[…]</a:t>
            </a:r>
            <a:endParaRPr lang="en-US" altLang="en-US" sz="2300" dirty="0">
              <a:latin typeface="Times New Roman" pitchFamily="18" charset="0"/>
              <a:cs typeface="Times New Roman" pitchFamily="18" charset="0"/>
            </a:endParaRPr>
          </a:p>
          <a:p>
            <a:pPr eaLnBrk="1" hangingPunct="1"/>
            <a:r>
              <a:rPr lang="en-US" altLang="en-US" sz="2300" dirty="0">
                <a:latin typeface="Times New Roman" pitchFamily="18" charset="0"/>
                <a:cs typeface="Times New Roman" pitchFamily="18" charset="0"/>
              </a:rPr>
              <a:t>Therefore, you must avoid any quarreling amongst yourselves whether it is land disputes or water disputes. You must maintain unity and strength. Give love and education to the children, who should study hard to master all the traditional fields of studies. The elders should carry out spiritual practice as well as maintain and protect Tibetan language and culture by using all your resources and by involving your body, speech and mind. It is extremely important to genuinely practice Buddhist principles in order to benefit the Tibetan cause and also to lead all sentient beings towards the path of enlightenment. Tashi </a:t>
            </a:r>
            <a:r>
              <a:rPr lang="en-US" altLang="en-US" sz="2300" dirty="0" err="1">
                <a:latin typeface="Times New Roman" pitchFamily="18" charset="0"/>
                <a:cs typeface="Times New Roman" pitchFamily="18" charset="0"/>
              </a:rPr>
              <a:t>Delek</a:t>
            </a:r>
            <a:r>
              <a:rPr lang="en-US" altLang="en-US" sz="2300" dirty="0">
                <a:latin typeface="Times New Roman" pitchFamily="18" charset="0"/>
                <a:cs typeface="Times New Roman" pitchFamily="18" charset="0"/>
              </a:rPr>
              <a:t>.</a:t>
            </a:r>
          </a:p>
        </p:txBody>
      </p:sp>
      <p:pic>
        <p:nvPicPr>
          <p:cNvPr id="66563" name="Picture 3" descr="C:\Users\RB\Desktop\Dechen Pemba on blogs Mar 2012\Politiken 07 Lama Sobh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1" y="990600"/>
            <a:ext cx="5057775"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926323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ChangeArrowheads="1"/>
          </p:cNvSpPr>
          <p:nvPr/>
        </p:nvSpPr>
        <p:spPr bwMode="auto">
          <a:xfrm>
            <a:off x="1676400" y="103188"/>
            <a:ext cx="9144000" cy="660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r>
              <a:rPr lang="en-US" altLang="en-US" sz="2600" dirty="0">
                <a:latin typeface="Times New Roman" pitchFamily="18" charset="0"/>
                <a:cs typeface="Times New Roman" pitchFamily="18" charset="0"/>
              </a:rPr>
              <a:t>The Last Message of Lama </a:t>
            </a:r>
            <a:r>
              <a:rPr lang="en-US" altLang="en-US" sz="2600" dirty="0" err="1">
                <a:latin typeface="Times New Roman" pitchFamily="18" charset="0"/>
                <a:cs typeface="Times New Roman" pitchFamily="18" charset="0"/>
              </a:rPr>
              <a:t>Sobha</a:t>
            </a:r>
            <a:r>
              <a:rPr lang="en-US" altLang="en-US" sz="2600" dirty="0">
                <a:latin typeface="Times New Roman" pitchFamily="18" charset="0"/>
                <a:cs typeface="Times New Roman" pitchFamily="18" charset="0"/>
              </a:rPr>
              <a:t>, </a:t>
            </a:r>
            <a:r>
              <a:rPr lang="en-US" altLang="en-US" sz="2600" dirty="0" err="1">
                <a:latin typeface="Times New Roman" pitchFamily="18" charset="0"/>
                <a:cs typeface="Times New Roman" pitchFamily="18" charset="0"/>
              </a:rPr>
              <a:t>Sonam</a:t>
            </a:r>
            <a:r>
              <a:rPr lang="en-US" altLang="en-US" sz="2600" dirty="0">
                <a:latin typeface="Times New Roman" pitchFamily="18" charset="0"/>
                <a:cs typeface="Times New Roman" pitchFamily="18" charset="0"/>
              </a:rPr>
              <a:t> </a:t>
            </a:r>
            <a:r>
              <a:rPr lang="en-US" altLang="en-US" sz="2600" dirty="0" err="1">
                <a:latin typeface="Times New Roman" pitchFamily="18" charset="0"/>
                <a:cs typeface="Times New Roman" pitchFamily="18" charset="0"/>
              </a:rPr>
              <a:t>Wangyal</a:t>
            </a:r>
            <a:endParaRPr lang="en-US" altLang="en-US" sz="2600" dirty="0">
              <a:latin typeface="Times New Roman" pitchFamily="18" charset="0"/>
              <a:cs typeface="Times New Roman" pitchFamily="18" charset="0"/>
            </a:endParaRPr>
          </a:p>
          <a:p>
            <a:pPr algn="ctr" eaLnBrk="1" hangingPunct="1"/>
            <a:r>
              <a:rPr lang="en-US" altLang="en-US" sz="2600" dirty="0" err="1">
                <a:latin typeface="Times New Roman" pitchFamily="18" charset="0"/>
                <a:cs typeface="Times New Roman" pitchFamily="18" charset="0"/>
              </a:rPr>
              <a:t>Golok</a:t>
            </a:r>
            <a:r>
              <a:rPr lang="en-US" altLang="en-US" sz="2600" dirty="0">
                <a:latin typeface="Times New Roman" pitchFamily="18" charset="0"/>
                <a:cs typeface="Times New Roman" pitchFamily="18" charset="0"/>
              </a:rPr>
              <a:t> (Qinghai), January 8, 2012 (extracts)</a:t>
            </a:r>
          </a:p>
          <a:p>
            <a:pPr eaLnBrk="1" hangingPunct="1"/>
            <a:endParaRPr lang="en-US" altLang="en-US" sz="2600" dirty="0">
              <a:latin typeface="Times New Roman" pitchFamily="18" charset="0"/>
              <a:cs typeface="Times New Roman" pitchFamily="18" charset="0"/>
            </a:endParaRPr>
          </a:p>
          <a:p>
            <a:pPr eaLnBrk="1" hangingPunct="1"/>
            <a:r>
              <a:rPr lang="en-US" altLang="en-US" sz="2300" dirty="0">
                <a:latin typeface="Times New Roman" pitchFamily="18" charset="0"/>
                <a:cs typeface="Times New Roman" pitchFamily="18" charset="0"/>
              </a:rPr>
              <a:t>Especially I pray that His Holiness the Dalai Lama will return to Tibet and remain as Tibet’s temporal and spiritual leader</a:t>
            </a:r>
            <a:r>
              <a:rPr lang="en-US" altLang="en-US" sz="2300" dirty="0"/>
              <a:t>. […]</a:t>
            </a:r>
          </a:p>
          <a:p>
            <a:pPr eaLnBrk="1" hangingPunct="1"/>
            <a:r>
              <a:rPr lang="en-US" altLang="en-US" sz="2300" dirty="0">
                <a:latin typeface="Times New Roman" pitchFamily="18" charset="0"/>
                <a:cs typeface="Times New Roman" pitchFamily="18" charset="0"/>
              </a:rPr>
              <a:t>To all my spiritual brothers and sisters, and the faithful ones living elsewhere: You must unite and work together to build a strong and prosperous Tibetan nation in the future. This is the sole wish of all the Tibetan heroes. </a:t>
            </a:r>
            <a:r>
              <a:rPr lang="en-US" altLang="en-US" sz="2300" dirty="0"/>
              <a:t>[…]</a:t>
            </a:r>
            <a:endParaRPr lang="en-US" altLang="en-US" sz="2300" dirty="0">
              <a:latin typeface="Times New Roman" pitchFamily="18" charset="0"/>
              <a:cs typeface="Times New Roman" pitchFamily="18" charset="0"/>
            </a:endParaRPr>
          </a:p>
          <a:p>
            <a:pPr eaLnBrk="1" hangingPunct="1"/>
            <a:r>
              <a:rPr lang="en-US" altLang="en-US" sz="2300" dirty="0">
                <a:latin typeface="Times New Roman" pitchFamily="18" charset="0"/>
                <a:cs typeface="Times New Roman" pitchFamily="18" charset="0"/>
              </a:rPr>
              <a:t>Therefore, you must avoid any quarreling amongst yourselves whether it is land disputes or water disputes. You must maintain unity and strength. Give love and education to the children, who should study hard to master all the traditional fields of studies. The elders should carry out spiritual practice as well as maintain and protect Tibetan language and culture by using all your resources and by involving your body, speech and mind. It is extremely important to genuinely practice Buddhist principles in order to benefit the Tibetan cause and also to lead all sentient beings towards the path of enlightenment. Tashi </a:t>
            </a:r>
            <a:r>
              <a:rPr lang="en-US" altLang="en-US" sz="2300" dirty="0" err="1">
                <a:latin typeface="Times New Roman" pitchFamily="18" charset="0"/>
                <a:cs typeface="Times New Roman" pitchFamily="18" charset="0"/>
              </a:rPr>
              <a:t>Delek</a:t>
            </a:r>
            <a:r>
              <a:rPr lang="en-US" altLang="en-US" sz="2300" dirty="0">
                <a:latin typeface="Times New Roman" pitchFamily="18" charset="0"/>
                <a:cs typeface="Times New Roman" pitchFamily="18" charset="0"/>
              </a:rPr>
              <a:t>.</a:t>
            </a:r>
          </a:p>
        </p:txBody>
      </p:sp>
    </p:spTree>
    <p:extLst>
      <p:ext uri="{BB962C8B-B14F-4D97-AF65-F5344CB8AC3E}">
        <p14:creationId xmlns:p14="http://schemas.microsoft.com/office/powerpoint/2010/main" val="57112742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ChangeArrowheads="1"/>
          </p:cNvSpPr>
          <p:nvPr/>
        </p:nvSpPr>
        <p:spPr bwMode="auto">
          <a:xfrm>
            <a:off x="1676400" y="103188"/>
            <a:ext cx="9144000" cy="660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r>
              <a:rPr lang="en-US" altLang="en-US" sz="2600" dirty="0">
                <a:latin typeface="Times New Roman" pitchFamily="18" charset="0"/>
                <a:cs typeface="Times New Roman" pitchFamily="18" charset="0"/>
              </a:rPr>
              <a:t>The Last Message of Lama </a:t>
            </a:r>
            <a:r>
              <a:rPr lang="en-US" altLang="en-US" sz="2600" dirty="0" err="1">
                <a:latin typeface="Times New Roman" pitchFamily="18" charset="0"/>
                <a:cs typeface="Times New Roman" pitchFamily="18" charset="0"/>
              </a:rPr>
              <a:t>Sobha</a:t>
            </a:r>
            <a:r>
              <a:rPr lang="en-US" altLang="en-US" sz="2600" dirty="0">
                <a:latin typeface="Times New Roman" pitchFamily="18" charset="0"/>
                <a:cs typeface="Times New Roman" pitchFamily="18" charset="0"/>
              </a:rPr>
              <a:t>, </a:t>
            </a:r>
            <a:r>
              <a:rPr lang="en-US" altLang="en-US" sz="2600" dirty="0" err="1">
                <a:latin typeface="Times New Roman" pitchFamily="18" charset="0"/>
                <a:cs typeface="Times New Roman" pitchFamily="18" charset="0"/>
              </a:rPr>
              <a:t>Sonam</a:t>
            </a:r>
            <a:r>
              <a:rPr lang="en-US" altLang="en-US" sz="2600" dirty="0">
                <a:latin typeface="Times New Roman" pitchFamily="18" charset="0"/>
                <a:cs typeface="Times New Roman" pitchFamily="18" charset="0"/>
              </a:rPr>
              <a:t> </a:t>
            </a:r>
            <a:r>
              <a:rPr lang="en-US" altLang="en-US" sz="2600" dirty="0" err="1">
                <a:latin typeface="Times New Roman" pitchFamily="18" charset="0"/>
                <a:cs typeface="Times New Roman" pitchFamily="18" charset="0"/>
              </a:rPr>
              <a:t>Wangyal</a:t>
            </a:r>
            <a:endParaRPr lang="en-US" altLang="en-US" sz="2600" dirty="0">
              <a:latin typeface="Times New Roman" pitchFamily="18" charset="0"/>
              <a:cs typeface="Times New Roman" pitchFamily="18" charset="0"/>
            </a:endParaRPr>
          </a:p>
          <a:p>
            <a:pPr algn="ctr" eaLnBrk="1" hangingPunct="1"/>
            <a:r>
              <a:rPr lang="en-US" altLang="en-US" sz="2600" dirty="0" err="1">
                <a:latin typeface="Times New Roman" pitchFamily="18" charset="0"/>
                <a:cs typeface="Times New Roman" pitchFamily="18" charset="0"/>
              </a:rPr>
              <a:t>Golok</a:t>
            </a:r>
            <a:r>
              <a:rPr lang="en-US" altLang="en-US" sz="2600" dirty="0">
                <a:latin typeface="Times New Roman" pitchFamily="18" charset="0"/>
                <a:cs typeface="Times New Roman" pitchFamily="18" charset="0"/>
              </a:rPr>
              <a:t> (Qinghai), January 8, 2012 (extracts)</a:t>
            </a:r>
          </a:p>
          <a:p>
            <a:pPr eaLnBrk="1" hangingPunct="1"/>
            <a:endParaRPr lang="en-US" altLang="en-US" sz="2600" dirty="0">
              <a:latin typeface="Times New Roman" pitchFamily="18" charset="0"/>
              <a:cs typeface="Times New Roman" pitchFamily="18" charset="0"/>
            </a:endParaRPr>
          </a:p>
          <a:p>
            <a:pPr eaLnBrk="1" hangingPunct="1"/>
            <a:r>
              <a:rPr lang="en-US" altLang="en-US" sz="2300" dirty="0">
                <a:latin typeface="Times New Roman" pitchFamily="18" charset="0"/>
                <a:cs typeface="Times New Roman" pitchFamily="18" charset="0"/>
              </a:rPr>
              <a:t>Especially I pray that His Holiness </a:t>
            </a:r>
            <a:r>
              <a:rPr lang="en-US" altLang="en-US" sz="2300" b="1" u="sng" dirty="0">
                <a:solidFill>
                  <a:srgbClr val="FF0000"/>
                </a:solidFill>
                <a:latin typeface="Times New Roman" pitchFamily="18" charset="0"/>
                <a:cs typeface="Times New Roman" pitchFamily="18" charset="0"/>
              </a:rPr>
              <a:t>the Dalai Lama will return </a:t>
            </a:r>
            <a:r>
              <a:rPr lang="en-US" altLang="en-US" sz="2300" dirty="0">
                <a:latin typeface="Times New Roman" pitchFamily="18" charset="0"/>
                <a:cs typeface="Times New Roman" pitchFamily="18" charset="0"/>
              </a:rPr>
              <a:t>to Tibet and remain as Tibet’s temporal and spiritual leader</a:t>
            </a:r>
            <a:r>
              <a:rPr lang="en-US" altLang="en-US" sz="2300" dirty="0"/>
              <a:t>. […]</a:t>
            </a:r>
          </a:p>
          <a:p>
            <a:pPr eaLnBrk="1" hangingPunct="1"/>
            <a:r>
              <a:rPr lang="en-US" altLang="en-US" sz="2300" dirty="0">
                <a:latin typeface="Times New Roman" pitchFamily="18" charset="0"/>
                <a:cs typeface="Times New Roman" pitchFamily="18" charset="0"/>
              </a:rPr>
              <a:t>To all my spiritual brothers and sisters, and the faithful ones living elsewhere: You must unite and work together to build a strong and prosperous Tibetan nation in the future. This is the sole wish of all the Tibetan heroes. </a:t>
            </a:r>
            <a:r>
              <a:rPr lang="en-US" altLang="en-US" sz="2300" dirty="0"/>
              <a:t>[…]</a:t>
            </a:r>
            <a:endParaRPr lang="en-US" altLang="en-US" sz="2300" dirty="0">
              <a:latin typeface="Times New Roman" pitchFamily="18" charset="0"/>
              <a:cs typeface="Times New Roman" pitchFamily="18" charset="0"/>
            </a:endParaRPr>
          </a:p>
          <a:p>
            <a:pPr eaLnBrk="1" hangingPunct="1"/>
            <a:r>
              <a:rPr lang="en-US" altLang="en-US" sz="2300" dirty="0">
                <a:latin typeface="Times New Roman" pitchFamily="18" charset="0"/>
                <a:cs typeface="Times New Roman" pitchFamily="18" charset="0"/>
              </a:rPr>
              <a:t>Therefore, you must avoid any quarreling amongst yourselves whether it is land disputes or water disputes. You must maintain unity and strength. Give love and education to the children, who should study hard to master all the traditional fields of studies. The elders should carry out spiritual practice as well as maintain and protect Tibetan language and culture by using all your resources and by involving your body, speech and mind. It is extremely important to genuinely practice Buddhist principles in order to benefit the Tibetan cause and also to lead all sentient beings towards the path of enlightenment. </a:t>
            </a:r>
            <a:r>
              <a:rPr lang="en-US" altLang="en-US" sz="2300" dirty="0" err="1">
                <a:latin typeface="Times New Roman" pitchFamily="18" charset="0"/>
                <a:cs typeface="Times New Roman" pitchFamily="18" charset="0"/>
              </a:rPr>
              <a:t>Tashi</a:t>
            </a:r>
            <a:r>
              <a:rPr lang="en-US" altLang="en-US" sz="2300" dirty="0">
                <a:latin typeface="Times New Roman" pitchFamily="18" charset="0"/>
                <a:cs typeface="Times New Roman" pitchFamily="18" charset="0"/>
              </a:rPr>
              <a:t> </a:t>
            </a:r>
            <a:r>
              <a:rPr lang="en-US" altLang="en-US" sz="2300" dirty="0" err="1">
                <a:latin typeface="Times New Roman" pitchFamily="18" charset="0"/>
                <a:cs typeface="Times New Roman" pitchFamily="18" charset="0"/>
              </a:rPr>
              <a:t>Delek</a:t>
            </a:r>
            <a:r>
              <a:rPr lang="en-US" altLang="en-US" sz="2300" dirty="0">
                <a:latin typeface="Times New Roman" pitchFamily="18" charset="0"/>
                <a:cs typeface="Times New Roman" pitchFamily="18" charset="0"/>
              </a:rPr>
              <a:t>.</a:t>
            </a:r>
          </a:p>
        </p:txBody>
      </p:sp>
    </p:spTree>
    <p:extLst>
      <p:ext uri="{BB962C8B-B14F-4D97-AF65-F5344CB8AC3E}">
        <p14:creationId xmlns:p14="http://schemas.microsoft.com/office/powerpoint/2010/main" val="106512103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ChangeArrowheads="1"/>
          </p:cNvSpPr>
          <p:nvPr/>
        </p:nvSpPr>
        <p:spPr bwMode="auto">
          <a:xfrm>
            <a:off x="1676400" y="103188"/>
            <a:ext cx="9144000" cy="660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r>
              <a:rPr lang="en-US" altLang="en-US" sz="2600" dirty="0">
                <a:latin typeface="Times New Roman" pitchFamily="18" charset="0"/>
                <a:cs typeface="Times New Roman" pitchFamily="18" charset="0"/>
              </a:rPr>
              <a:t>The Last Message of Lama </a:t>
            </a:r>
            <a:r>
              <a:rPr lang="en-US" altLang="en-US" sz="2600" dirty="0" err="1">
                <a:latin typeface="Times New Roman" pitchFamily="18" charset="0"/>
                <a:cs typeface="Times New Roman" pitchFamily="18" charset="0"/>
              </a:rPr>
              <a:t>Sobha</a:t>
            </a:r>
            <a:r>
              <a:rPr lang="en-US" altLang="en-US" sz="2600" dirty="0">
                <a:latin typeface="Times New Roman" pitchFamily="18" charset="0"/>
                <a:cs typeface="Times New Roman" pitchFamily="18" charset="0"/>
              </a:rPr>
              <a:t>, </a:t>
            </a:r>
            <a:r>
              <a:rPr lang="en-US" altLang="en-US" sz="2600" dirty="0" err="1">
                <a:latin typeface="Times New Roman" pitchFamily="18" charset="0"/>
                <a:cs typeface="Times New Roman" pitchFamily="18" charset="0"/>
              </a:rPr>
              <a:t>Sonam</a:t>
            </a:r>
            <a:r>
              <a:rPr lang="en-US" altLang="en-US" sz="2600" dirty="0">
                <a:latin typeface="Times New Roman" pitchFamily="18" charset="0"/>
                <a:cs typeface="Times New Roman" pitchFamily="18" charset="0"/>
              </a:rPr>
              <a:t> </a:t>
            </a:r>
            <a:r>
              <a:rPr lang="en-US" altLang="en-US" sz="2600" dirty="0" err="1">
                <a:latin typeface="Times New Roman" pitchFamily="18" charset="0"/>
                <a:cs typeface="Times New Roman" pitchFamily="18" charset="0"/>
              </a:rPr>
              <a:t>Wangyal</a:t>
            </a:r>
            <a:endParaRPr lang="en-US" altLang="en-US" sz="2600" dirty="0">
              <a:latin typeface="Times New Roman" pitchFamily="18" charset="0"/>
              <a:cs typeface="Times New Roman" pitchFamily="18" charset="0"/>
            </a:endParaRPr>
          </a:p>
          <a:p>
            <a:pPr algn="ctr" eaLnBrk="1" hangingPunct="1"/>
            <a:r>
              <a:rPr lang="en-US" altLang="en-US" sz="2600" dirty="0" err="1">
                <a:latin typeface="Times New Roman" pitchFamily="18" charset="0"/>
                <a:cs typeface="Times New Roman" pitchFamily="18" charset="0"/>
              </a:rPr>
              <a:t>Golok</a:t>
            </a:r>
            <a:r>
              <a:rPr lang="en-US" altLang="en-US" sz="2600" dirty="0">
                <a:latin typeface="Times New Roman" pitchFamily="18" charset="0"/>
                <a:cs typeface="Times New Roman" pitchFamily="18" charset="0"/>
              </a:rPr>
              <a:t> (Qinghai), January 8, 2012 (extracts)</a:t>
            </a:r>
          </a:p>
          <a:p>
            <a:pPr eaLnBrk="1" hangingPunct="1"/>
            <a:endParaRPr lang="en-US" altLang="en-US" sz="2600" dirty="0">
              <a:latin typeface="Times New Roman" pitchFamily="18" charset="0"/>
              <a:cs typeface="Times New Roman" pitchFamily="18" charset="0"/>
            </a:endParaRPr>
          </a:p>
          <a:p>
            <a:pPr eaLnBrk="1" hangingPunct="1"/>
            <a:r>
              <a:rPr lang="en-US" altLang="en-US" sz="2300" dirty="0">
                <a:latin typeface="Times New Roman" pitchFamily="18" charset="0"/>
                <a:cs typeface="Times New Roman" pitchFamily="18" charset="0"/>
              </a:rPr>
              <a:t>Especially I pray that His Holiness </a:t>
            </a:r>
            <a:r>
              <a:rPr lang="en-US" altLang="en-US" sz="2300" u="sng" dirty="0">
                <a:solidFill>
                  <a:srgbClr val="FF0000"/>
                </a:solidFill>
                <a:latin typeface="Times New Roman" pitchFamily="18" charset="0"/>
                <a:cs typeface="Times New Roman" pitchFamily="18" charset="0"/>
              </a:rPr>
              <a:t>the Dalai Lama will return </a:t>
            </a:r>
            <a:r>
              <a:rPr lang="en-US" altLang="en-US" sz="2300" dirty="0">
                <a:latin typeface="Times New Roman" pitchFamily="18" charset="0"/>
                <a:cs typeface="Times New Roman" pitchFamily="18" charset="0"/>
              </a:rPr>
              <a:t>to Tibet and remain as Tibet’s temporal and spiritual leader</a:t>
            </a:r>
            <a:r>
              <a:rPr lang="en-US" altLang="en-US" sz="2300" dirty="0"/>
              <a:t>. […]</a:t>
            </a:r>
          </a:p>
          <a:p>
            <a:pPr eaLnBrk="1" hangingPunct="1"/>
            <a:r>
              <a:rPr lang="en-US" altLang="en-US" sz="2300" dirty="0">
                <a:latin typeface="Times New Roman" pitchFamily="18" charset="0"/>
                <a:cs typeface="Times New Roman" pitchFamily="18" charset="0"/>
              </a:rPr>
              <a:t>To all my spiritual brothers and sisters, and the faithful ones living elsewhere: You must unite and work together to build a strong and prosperous Tibetan nation in the future. This is the sole wish of all the Tibetan heroes. </a:t>
            </a:r>
            <a:r>
              <a:rPr lang="en-US" altLang="en-US" sz="2300" dirty="0"/>
              <a:t>[…]</a:t>
            </a:r>
            <a:endParaRPr lang="en-US" altLang="en-US" sz="2300" dirty="0">
              <a:latin typeface="Times New Roman" pitchFamily="18" charset="0"/>
              <a:cs typeface="Times New Roman" pitchFamily="18" charset="0"/>
            </a:endParaRPr>
          </a:p>
          <a:p>
            <a:pPr eaLnBrk="1" hangingPunct="1"/>
            <a:r>
              <a:rPr lang="en-US" altLang="en-US" sz="2300" dirty="0">
                <a:latin typeface="Times New Roman" pitchFamily="18" charset="0"/>
                <a:cs typeface="Times New Roman" pitchFamily="18" charset="0"/>
              </a:rPr>
              <a:t>Therefore, you must avoid any quarreling amongst yourselves whether it is land disputes or water disputes. You must maintain unity and strength. Give </a:t>
            </a:r>
            <a:r>
              <a:rPr lang="en-US" altLang="en-US" sz="2300" b="1" dirty="0">
                <a:solidFill>
                  <a:srgbClr val="FF0000"/>
                </a:solidFill>
                <a:latin typeface="Times New Roman" pitchFamily="18" charset="0"/>
                <a:cs typeface="Times New Roman" pitchFamily="18" charset="0"/>
              </a:rPr>
              <a:t>love and education </a:t>
            </a:r>
            <a:r>
              <a:rPr lang="en-US" altLang="en-US" sz="2300" dirty="0">
                <a:latin typeface="Times New Roman" pitchFamily="18" charset="0"/>
                <a:cs typeface="Times New Roman" pitchFamily="18" charset="0"/>
              </a:rPr>
              <a:t>to the children, who should study hard to master all the traditional fields of studies. The elders should carry out </a:t>
            </a:r>
            <a:r>
              <a:rPr lang="en-US" altLang="en-US" sz="2300" b="1" dirty="0">
                <a:solidFill>
                  <a:srgbClr val="FF0000"/>
                </a:solidFill>
                <a:latin typeface="Times New Roman" pitchFamily="18" charset="0"/>
                <a:cs typeface="Times New Roman" pitchFamily="18" charset="0"/>
              </a:rPr>
              <a:t>spiritual practice </a:t>
            </a:r>
            <a:r>
              <a:rPr lang="en-US" altLang="en-US" sz="2300" dirty="0">
                <a:latin typeface="Times New Roman" pitchFamily="18" charset="0"/>
                <a:cs typeface="Times New Roman" pitchFamily="18" charset="0"/>
              </a:rPr>
              <a:t>as well as </a:t>
            </a:r>
            <a:r>
              <a:rPr lang="en-US" altLang="en-US" sz="2300" b="1" dirty="0">
                <a:solidFill>
                  <a:srgbClr val="FF0000"/>
                </a:solidFill>
                <a:latin typeface="Times New Roman" pitchFamily="18" charset="0"/>
                <a:cs typeface="Times New Roman" pitchFamily="18" charset="0"/>
              </a:rPr>
              <a:t>maintain and protect Tibetan language and culture </a:t>
            </a:r>
            <a:r>
              <a:rPr lang="en-US" altLang="en-US" sz="2300" dirty="0">
                <a:latin typeface="Times New Roman" pitchFamily="18" charset="0"/>
                <a:cs typeface="Times New Roman" pitchFamily="18" charset="0"/>
              </a:rPr>
              <a:t>by using all your resources and by involving your body, speech and mind. It is extremely important to genuinely practice Buddhist principles in order to benefit the Tibetan cause and also to lead all sentient beings towards the path of enlightenment. </a:t>
            </a:r>
            <a:r>
              <a:rPr lang="en-US" altLang="en-US" sz="2300" dirty="0" err="1">
                <a:latin typeface="Times New Roman" pitchFamily="18" charset="0"/>
                <a:cs typeface="Times New Roman" pitchFamily="18" charset="0"/>
              </a:rPr>
              <a:t>Tashi</a:t>
            </a:r>
            <a:r>
              <a:rPr lang="en-US" altLang="en-US" sz="2300" dirty="0">
                <a:latin typeface="Times New Roman" pitchFamily="18" charset="0"/>
                <a:cs typeface="Times New Roman" pitchFamily="18" charset="0"/>
              </a:rPr>
              <a:t> </a:t>
            </a:r>
            <a:r>
              <a:rPr lang="en-US" altLang="en-US" sz="2300" dirty="0" err="1">
                <a:latin typeface="Times New Roman" pitchFamily="18" charset="0"/>
                <a:cs typeface="Times New Roman" pitchFamily="18" charset="0"/>
              </a:rPr>
              <a:t>Delek</a:t>
            </a:r>
            <a:r>
              <a:rPr lang="en-US" altLang="en-US" sz="2300" dirty="0">
                <a:latin typeface="Times New Roman" pitchFamily="18" charset="0"/>
                <a:cs typeface="Times New Roman" pitchFamily="18" charset="0"/>
              </a:rPr>
              <a:t>.</a:t>
            </a:r>
          </a:p>
        </p:txBody>
      </p:sp>
    </p:spTree>
    <p:extLst>
      <p:ext uri="{BB962C8B-B14F-4D97-AF65-F5344CB8AC3E}">
        <p14:creationId xmlns:p14="http://schemas.microsoft.com/office/powerpoint/2010/main" val="425931745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7916" y="128224"/>
            <a:ext cx="6160770" cy="65079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4879042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3252651" y="2551836"/>
            <a:ext cx="5129349" cy="2308324"/>
          </a:xfrm>
          <a:prstGeom prst="rect">
            <a:avLst/>
          </a:prstGeom>
          <a:solidFill>
            <a:schemeClr val="bg1">
              <a:lumMod val="95000"/>
            </a:schemeClr>
          </a:solidFill>
        </p:spPr>
        <p:txBody>
          <a:bodyPr wrap="square">
            <a:spAutoFit/>
          </a:bodyPr>
          <a:lstStyle/>
          <a:p>
            <a:r>
              <a:rPr lang="en-US" dirty="0"/>
              <a:t/>
            </a:r>
            <a:br>
              <a:rPr lang="en-US" dirty="0"/>
            </a:br>
            <a:endParaRPr lang="en-US" dirty="0" smtClean="0"/>
          </a:p>
          <a:p>
            <a:r>
              <a:rPr lang="en-US" dirty="0" smtClean="0"/>
              <a:t>“</a:t>
            </a:r>
            <a:r>
              <a:rPr lang="en-US" dirty="0"/>
              <a:t>On the Tibetan issue too, we need to think of mutual interests of both [Tibet and Beijing] instead of pursuing a ‘I win, you lose’ policy, which is not appropriate, and will not help resolve the </a:t>
            </a:r>
            <a:r>
              <a:rPr lang="en-US" dirty="0" smtClean="0"/>
              <a:t>situation.”</a:t>
            </a:r>
          </a:p>
          <a:p>
            <a:endParaRPr lang="en-US" dirty="0" smtClean="0"/>
          </a:p>
          <a:p>
            <a:endParaRPr lang="en-US" dirty="0"/>
          </a:p>
        </p:txBody>
      </p:sp>
      <p:sp>
        <p:nvSpPr>
          <p:cNvPr id="3" name="Rectangle 2"/>
          <p:cNvSpPr/>
          <p:nvPr/>
        </p:nvSpPr>
        <p:spPr>
          <a:xfrm>
            <a:off x="7010349" y="5504208"/>
            <a:ext cx="2008883" cy="338554"/>
          </a:xfrm>
          <a:prstGeom prst="rect">
            <a:avLst/>
          </a:prstGeom>
          <a:solidFill>
            <a:schemeClr val="bg1">
              <a:lumMod val="85000"/>
            </a:schemeClr>
          </a:solidFill>
        </p:spPr>
        <p:txBody>
          <a:bodyPr wrap="none">
            <a:spAutoFit/>
          </a:bodyPr>
          <a:lstStyle/>
          <a:p>
            <a:r>
              <a:rPr lang="en-US" sz="1600" dirty="0" smtClean="0"/>
              <a:t>The </a:t>
            </a:r>
            <a:r>
              <a:rPr lang="en-US" sz="1600" dirty="0"/>
              <a:t>Dalai </a:t>
            </a:r>
            <a:r>
              <a:rPr lang="en-US" sz="1600" dirty="0" smtClean="0"/>
              <a:t>Lama, 2014 </a:t>
            </a:r>
            <a:endParaRPr lang="en-US" sz="1600" dirty="0"/>
          </a:p>
        </p:txBody>
      </p:sp>
    </p:spTree>
    <p:extLst>
      <p:ext uri="{BB962C8B-B14F-4D97-AF65-F5344CB8AC3E}">
        <p14:creationId xmlns:p14="http://schemas.microsoft.com/office/powerpoint/2010/main" val="144375657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hape 114"/>
          <p:cNvSpPr>
            <a:spLocks noGrp="1"/>
          </p:cNvSpPr>
          <p:nvPr>
            <p:ph type="title"/>
          </p:nvPr>
        </p:nvSpPr>
        <p:spPr>
          <a:xfrm>
            <a:off x="838200" y="677061"/>
            <a:ext cx="10515600" cy="701690"/>
          </a:xfrm>
        </p:spPr>
        <p:txBody>
          <a:bodyPr vert="horz" lIns="91440" tIns="45700" rIns="91440" bIns="45700" rtlCol="0" anchor="ctr">
            <a:spAutoFit/>
          </a:bodyPr>
          <a:lstStyle/>
          <a:p>
            <a:pPr eaLnBrk="1" hangingPunct="1">
              <a:spcBef>
                <a:spcPct val="0"/>
              </a:spcBef>
              <a:buClr>
                <a:srgbClr val="000000"/>
              </a:buClr>
            </a:pPr>
            <a:endParaRPr lang="en-US" altLang="en-US" smtClean="0">
              <a:solidFill>
                <a:srgbClr val="000000"/>
              </a:solidFill>
              <a:latin typeface="Arial" charset="0"/>
              <a:cs typeface="Arial" charset="0"/>
            </a:endParaRPr>
          </a:p>
        </p:txBody>
      </p:sp>
      <p:sp>
        <p:nvSpPr>
          <p:cNvPr id="115" name="Shape 115"/>
          <p:cNvSpPr>
            <a:spLocks noGrp="1"/>
          </p:cNvSpPr>
          <p:nvPr>
            <p:ph idx="1"/>
          </p:nvPr>
        </p:nvSpPr>
        <p:spPr>
          <a:xfrm>
            <a:off x="2209800" y="1371600"/>
            <a:ext cx="7620000" cy="983306"/>
          </a:xfrm>
        </p:spPr>
        <p:style>
          <a:lnRef idx="2">
            <a:schemeClr val="accent4"/>
          </a:lnRef>
          <a:fillRef idx="1">
            <a:schemeClr val="lt1"/>
          </a:fillRef>
          <a:effectRef idx="0">
            <a:schemeClr val="accent4"/>
          </a:effectRef>
          <a:fontRef idx="minor">
            <a:schemeClr val="dk1"/>
          </a:fontRef>
        </p:style>
        <p:txBody>
          <a:bodyPr vert="horz" lIns="91440" tIns="45700" rIns="91440" bIns="45700" rtlCol="0">
            <a:spAutoFit/>
          </a:bodyPr>
          <a:lstStyle/>
          <a:p>
            <a:pPr indent="-342900" algn="ctr">
              <a:spcBef>
                <a:spcPts val="880"/>
              </a:spcBef>
              <a:buSzPct val="25000"/>
              <a:buNone/>
              <a:defRPr/>
            </a:pPr>
            <a:r>
              <a:rPr lang="en-US" b="1" dirty="0">
                <a:solidFill>
                  <a:schemeClr val="bg1">
                    <a:lumMod val="50000"/>
                  </a:schemeClr>
                </a:solidFill>
                <a:ea typeface="Arial"/>
                <a:cs typeface="Arial"/>
                <a:sym typeface="Arial"/>
              </a:rPr>
              <a:t>Tibet: </a:t>
            </a:r>
          </a:p>
          <a:p>
            <a:pPr indent="-342900" algn="ctr">
              <a:spcBef>
                <a:spcPts val="880"/>
              </a:spcBef>
              <a:buSzPct val="25000"/>
              <a:buNone/>
              <a:defRPr/>
            </a:pPr>
            <a:r>
              <a:rPr lang="en-US" b="1" dirty="0">
                <a:solidFill>
                  <a:schemeClr val="bg1">
                    <a:lumMod val="50000"/>
                  </a:schemeClr>
                </a:solidFill>
                <a:ea typeface="Arial"/>
                <a:cs typeface="Arial"/>
                <a:sym typeface="Arial"/>
              </a:rPr>
              <a:t>Resolving the dispute</a:t>
            </a:r>
          </a:p>
        </p:txBody>
      </p:sp>
      <p:sp>
        <p:nvSpPr>
          <p:cNvPr id="114692" name="Text Box 1033"/>
          <p:cNvSpPr txBox="1">
            <a:spLocks noChangeArrowheads="1"/>
          </p:cNvSpPr>
          <p:nvPr/>
        </p:nvSpPr>
        <p:spPr bwMode="auto">
          <a:xfrm>
            <a:off x="1600200" y="6029326"/>
            <a:ext cx="8991600" cy="631825"/>
          </a:xfrm>
          <a:prstGeom prst="rect">
            <a:avLst/>
          </a:prstGeom>
          <a:solidFill>
            <a:srgbClr val="00CCFF"/>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a:solidFill>
                  <a:schemeClr val="tx1"/>
                </a:solidFill>
                <a:latin typeface="Calibri" pitchFamily="34" charset="0"/>
              </a:rPr>
              <a:t>A resolution of  the Tibetan-China dispute depends on policy decisions in Beijing. </a:t>
            </a:r>
          </a:p>
          <a:p>
            <a:pPr algn="ctr" eaLnBrk="1" hangingPunct="1">
              <a:spcBef>
                <a:spcPct val="50000"/>
              </a:spcBef>
            </a:pPr>
            <a:r>
              <a:rPr lang="en-US" altLang="en-US">
                <a:solidFill>
                  <a:schemeClr val="tx1"/>
                </a:solidFill>
                <a:latin typeface="Calibri" pitchFamily="34" charset="0"/>
              </a:rPr>
              <a:t>These decisions  depend on the outcome of fierce debate among the policy elite in China about China’s Tibet policies. </a:t>
            </a:r>
          </a:p>
        </p:txBody>
      </p:sp>
      <p:sp>
        <p:nvSpPr>
          <p:cNvPr id="8" name="TextBox 7"/>
          <p:cNvSpPr txBox="1"/>
          <p:nvPr/>
        </p:nvSpPr>
        <p:spPr>
          <a:xfrm>
            <a:off x="2286000" y="201613"/>
            <a:ext cx="1828800" cy="369332"/>
          </a:xfrm>
          <a:prstGeom prst="rect">
            <a:avLst/>
          </a:prstGeom>
          <a:solidFill>
            <a:schemeClr val="bg1">
              <a:lumMod val="95000"/>
            </a:schemeClr>
          </a:solidFill>
          <a:ln>
            <a:solidFill>
              <a:schemeClr val="bg1">
                <a:lumMod val="75000"/>
              </a:schemeClr>
            </a:solidFill>
          </a:ln>
        </p:spPr>
        <p:txBody>
          <a:bodyPr>
            <a:spAutoFit/>
          </a:bodyPr>
          <a:lstStyle/>
          <a:p>
            <a:pPr>
              <a:defRPr/>
            </a:pPr>
            <a:r>
              <a:rPr lang="en-US" dirty="0">
                <a:solidFill>
                  <a:schemeClr val="bg1">
                    <a:lumMod val="65000"/>
                  </a:schemeClr>
                </a:solidFill>
              </a:rPr>
              <a:t>Part 7</a:t>
            </a:r>
          </a:p>
        </p:txBody>
      </p:sp>
    </p:spTree>
    <p:extLst>
      <p:ext uri="{BB962C8B-B14F-4D97-AF65-F5344CB8AC3E}">
        <p14:creationId xmlns:p14="http://schemas.microsoft.com/office/powerpoint/2010/main" val="3604231481"/>
      </p:ext>
    </p:extLst>
  </p:cSld>
  <p:clrMapOvr>
    <a:masterClrMapping/>
  </p:clrMapOvr>
  <p:transition spd="slow">
    <p:cut/>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52388"/>
            <a:ext cx="7772400" cy="1362076"/>
          </a:xfrm>
        </p:spPr>
        <p:txBody>
          <a:bodyPr/>
          <a:lstStyle/>
          <a:p>
            <a:pPr>
              <a:spcBef>
                <a:spcPts val="0"/>
              </a:spcBef>
              <a:buClr>
                <a:schemeClr val="dk1"/>
              </a:buClr>
              <a:defRPr/>
            </a:pPr>
            <a:r>
              <a:rPr lang="en-US" sz="2800" dirty="0">
                <a:solidFill>
                  <a:schemeClr val="dk1"/>
                </a:solidFill>
                <a:sym typeface="Arial"/>
              </a:rPr>
              <a:t>Tibet Policy Competitors</a:t>
            </a:r>
          </a:p>
        </p:txBody>
      </p:sp>
      <p:sp>
        <p:nvSpPr>
          <p:cNvPr id="5" name="Rounded Rectangle 4"/>
          <p:cNvSpPr/>
          <p:nvPr/>
        </p:nvSpPr>
        <p:spPr>
          <a:xfrm>
            <a:off x="4724400" y="584200"/>
            <a:ext cx="2209800" cy="1549400"/>
          </a:xfrm>
          <a:prstGeom prst="roundRect">
            <a:avLst/>
          </a:prstGeom>
          <a:solidFill>
            <a:srgbClr val="F86B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Pragmatists</a:t>
            </a:r>
            <a:endParaRPr lang="en-US" b="1">
              <a:solidFill>
                <a:srgbClr val="FFFFFF"/>
              </a:solidFill>
              <a:cs typeface="Arial" charset="0"/>
            </a:endParaRPr>
          </a:p>
        </p:txBody>
      </p:sp>
      <p:sp>
        <p:nvSpPr>
          <p:cNvPr id="6" name="Rounded Rectangle 5"/>
          <p:cNvSpPr/>
          <p:nvPr/>
        </p:nvSpPr>
        <p:spPr>
          <a:xfrm>
            <a:off x="4876800" y="736600"/>
            <a:ext cx="2209800" cy="154940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Neo-leftists</a:t>
            </a:r>
            <a:endParaRPr lang="en-US" b="1">
              <a:solidFill>
                <a:srgbClr val="FFFFFF"/>
              </a:solidFill>
              <a:cs typeface="Arial" charset="0"/>
            </a:endParaRPr>
          </a:p>
        </p:txBody>
      </p:sp>
      <p:sp>
        <p:nvSpPr>
          <p:cNvPr id="7" name="Rounded Rectangle 6"/>
          <p:cNvSpPr/>
          <p:nvPr/>
        </p:nvSpPr>
        <p:spPr>
          <a:xfrm>
            <a:off x="5029200" y="889000"/>
            <a:ext cx="2286000" cy="154940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Hard-line management</a:t>
            </a:r>
            <a:endParaRPr lang="en-US" b="1">
              <a:solidFill>
                <a:srgbClr val="FFFFFF"/>
              </a:solidFill>
              <a:cs typeface="Arial" charset="0"/>
            </a:endParaRPr>
          </a:p>
        </p:txBody>
      </p:sp>
      <p:sp>
        <p:nvSpPr>
          <p:cNvPr id="8" name="Rounded Rectangle 7"/>
          <p:cNvSpPr/>
          <p:nvPr/>
        </p:nvSpPr>
        <p:spPr>
          <a:xfrm>
            <a:off x="5029200" y="889000"/>
            <a:ext cx="2209800" cy="154940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Tibetan Cultural Advocates</a:t>
            </a:r>
            <a:endParaRPr lang="en-US" b="1">
              <a:solidFill>
                <a:srgbClr val="FFFFFF"/>
              </a:solidFill>
              <a:cs typeface="Arial" charset="0"/>
            </a:endParaRPr>
          </a:p>
        </p:txBody>
      </p:sp>
      <p:sp>
        <p:nvSpPr>
          <p:cNvPr id="10" name="Rounded Rectangle 9"/>
          <p:cNvSpPr/>
          <p:nvPr/>
        </p:nvSpPr>
        <p:spPr>
          <a:xfrm>
            <a:off x="5181600" y="1041400"/>
            <a:ext cx="2209800" cy="1549400"/>
          </a:xfrm>
          <a:prstGeom prst="roundRect">
            <a:avLst/>
          </a:prstGeom>
          <a:solidFill>
            <a:srgbClr val="81D77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China Nationalists</a:t>
            </a:r>
            <a:endParaRPr lang="en-US" b="1">
              <a:solidFill>
                <a:srgbClr val="FFFFFF"/>
              </a:solidFill>
              <a:cs typeface="Arial" charset="0"/>
            </a:endParaRPr>
          </a:p>
        </p:txBody>
      </p:sp>
      <p:sp>
        <p:nvSpPr>
          <p:cNvPr id="11" name="Rounded Rectangle 10"/>
          <p:cNvSpPr/>
          <p:nvPr/>
        </p:nvSpPr>
        <p:spPr>
          <a:xfrm>
            <a:off x="5334000" y="1193800"/>
            <a:ext cx="2209800" cy="15494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kern="0" dirty="0">
                <a:sym typeface="Arial"/>
              </a:rPr>
              <a:t>United Front</a:t>
            </a:r>
          </a:p>
        </p:txBody>
      </p:sp>
      <p:sp>
        <p:nvSpPr>
          <p:cNvPr id="12" name="Rounded Rectangle 11"/>
          <p:cNvSpPr/>
          <p:nvPr/>
        </p:nvSpPr>
        <p:spPr>
          <a:xfrm>
            <a:off x="5486400" y="1346200"/>
            <a:ext cx="2362200" cy="154940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Hard-line management</a:t>
            </a:r>
            <a:endParaRPr lang="en-US" b="1">
              <a:solidFill>
                <a:srgbClr val="FFFFFF"/>
              </a:solidFill>
              <a:cs typeface="Arial" charset="0"/>
            </a:endParaRPr>
          </a:p>
        </p:txBody>
      </p:sp>
      <p:sp>
        <p:nvSpPr>
          <p:cNvPr id="115722" name="Text Box 1033"/>
          <p:cNvSpPr txBox="1">
            <a:spLocks noChangeArrowheads="1"/>
          </p:cNvSpPr>
          <p:nvPr/>
        </p:nvSpPr>
        <p:spPr bwMode="auto">
          <a:xfrm>
            <a:off x="1600200" y="6029326"/>
            <a:ext cx="8991600" cy="523875"/>
          </a:xfrm>
          <a:prstGeom prst="rect">
            <a:avLst/>
          </a:prstGeom>
          <a:solidFill>
            <a:srgbClr val="00CCFF"/>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a:solidFill>
                  <a:schemeClr val="tx1"/>
                </a:solidFill>
                <a:latin typeface="Calibri" pitchFamily="34" charset="0"/>
              </a:rPr>
              <a:t>Six main groups of opinion about Tibet policy can be listed. Some groups are driven by ideology, others by personal interests, and others have deep cultural or historical connections to the Tibetan issue.</a:t>
            </a:r>
          </a:p>
        </p:txBody>
      </p:sp>
    </p:spTree>
    <p:extLst>
      <p:ext uri="{BB962C8B-B14F-4D97-AF65-F5344CB8AC3E}">
        <p14:creationId xmlns:p14="http://schemas.microsoft.com/office/powerpoint/2010/main" val="39540853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2758" y="252412"/>
            <a:ext cx="8792843" cy="6224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803476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52388"/>
            <a:ext cx="7772400" cy="1362076"/>
          </a:xfrm>
        </p:spPr>
        <p:txBody>
          <a:bodyPr/>
          <a:lstStyle/>
          <a:p>
            <a:pPr>
              <a:spcBef>
                <a:spcPts val="0"/>
              </a:spcBef>
              <a:buClr>
                <a:schemeClr val="dk1"/>
              </a:buClr>
              <a:defRPr/>
            </a:pPr>
            <a:r>
              <a:rPr lang="en-US" sz="2800" dirty="0">
                <a:solidFill>
                  <a:schemeClr val="dk1"/>
                </a:solidFill>
                <a:sym typeface="Arial"/>
              </a:rPr>
              <a:t>Tibet Policy Competitors</a:t>
            </a:r>
          </a:p>
        </p:txBody>
      </p:sp>
      <p:sp>
        <p:nvSpPr>
          <p:cNvPr id="5" name="Rounded Rectangle 4"/>
          <p:cNvSpPr/>
          <p:nvPr/>
        </p:nvSpPr>
        <p:spPr>
          <a:xfrm>
            <a:off x="4724400" y="584200"/>
            <a:ext cx="2209800" cy="1549400"/>
          </a:xfrm>
          <a:prstGeom prst="roundRect">
            <a:avLst/>
          </a:prstGeom>
          <a:solidFill>
            <a:srgbClr val="F86B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Pragmatists</a:t>
            </a:r>
            <a:endParaRPr lang="en-US" b="1">
              <a:solidFill>
                <a:srgbClr val="FFFFFF"/>
              </a:solidFill>
              <a:cs typeface="Arial" charset="0"/>
            </a:endParaRPr>
          </a:p>
        </p:txBody>
      </p:sp>
      <p:sp>
        <p:nvSpPr>
          <p:cNvPr id="6" name="Rounded Rectangle 5"/>
          <p:cNvSpPr/>
          <p:nvPr/>
        </p:nvSpPr>
        <p:spPr>
          <a:xfrm>
            <a:off x="4876800" y="736600"/>
            <a:ext cx="2209800" cy="154940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Neo-leftists</a:t>
            </a:r>
            <a:endParaRPr lang="en-US" b="1">
              <a:solidFill>
                <a:srgbClr val="FFFFFF"/>
              </a:solidFill>
              <a:cs typeface="Arial" charset="0"/>
            </a:endParaRPr>
          </a:p>
        </p:txBody>
      </p:sp>
      <p:sp>
        <p:nvSpPr>
          <p:cNvPr id="7" name="Rounded Rectangle 6"/>
          <p:cNvSpPr/>
          <p:nvPr/>
        </p:nvSpPr>
        <p:spPr>
          <a:xfrm>
            <a:off x="5029200" y="889000"/>
            <a:ext cx="2286000" cy="154940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Hard-line management</a:t>
            </a:r>
            <a:endParaRPr lang="en-US" b="1">
              <a:solidFill>
                <a:srgbClr val="FFFFFF"/>
              </a:solidFill>
              <a:cs typeface="Arial" charset="0"/>
            </a:endParaRPr>
          </a:p>
        </p:txBody>
      </p:sp>
      <p:sp>
        <p:nvSpPr>
          <p:cNvPr id="8" name="Rounded Rectangle 7"/>
          <p:cNvSpPr/>
          <p:nvPr/>
        </p:nvSpPr>
        <p:spPr>
          <a:xfrm>
            <a:off x="5029200" y="889000"/>
            <a:ext cx="2209800" cy="154940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Tibetan Cultural Advocates</a:t>
            </a:r>
            <a:endParaRPr lang="en-US" b="1">
              <a:solidFill>
                <a:srgbClr val="FFFFFF"/>
              </a:solidFill>
              <a:cs typeface="Arial" charset="0"/>
            </a:endParaRPr>
          </a:p>
        </p:txBody>
      </p:sp>
      <p:sp>
        <p:nvSpPr>
          <p:cNvPr id="10" name="Rounded Rectangle 9"/>
          <p:cNvSpPr/>
          <p:nvPr/>
        </p:nvSpPr>
        <p:spPr>
          <a:xfrm>
            <a:off x="5181600" y="1041400"/>
            <a:ext cx="2209800" cy="1549400"/>
          </a:xfrm>
          <a:prstGeom prst="roundRect">
            <a:avLst/>
          </a:prstGeom>
          <a:solidFill>
            <a:srgbClr val="81D77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China Nationalists</a:t>
            </a:r>
            <a:endParaRPr lang="en-US" b="1">
              <a:solidFill>
                <a:srgbClr val="FFFFFF"/>
              </a:solidFill>
              <a:cs typeface="Arial" charset="0"/>
            </a:endParaRPr>
          </a:p>
        </p:txBody>
      </p:sp>
      <p:sp>
        <p:nvSpPr>
          <p:cNvPr id="11" name="Rounded Rectangle 10"/>
          <p:cNvSpPr/>
          <p:nvPr/>
        </p:nvSpPr>
        <p:spPr>
          <a:xfrm>
            <a:off x="5334000" y="1193800"/>
            <a:ext cx="2209800" cy="15494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kern="0" dirty="0">
                <a:sym typeface="Arial"/>
              </a:rPr>
              <a:t>United Front</a:t>
            </a:r>
          </a:p>
        </p:txBody>
      </p:sp>
      <p:sp>
        <p:nvSpPr>
          <p:cNvPr id="12" name="Rounded Rectangle 11"/>
          <p:cNvSpPr/>
          <p:nvPr/>
        </p:nvSpPr>
        <p:spPr>
          <a:xfrm>
            <a:off x="5486400" y="1346200"/>
            <a:ext cx="2362200" cy="154940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Hard-line management</a:t>
            </a:r>
            <a:endParaRPr lang="en-US" b="1">
              <a:solidFill>
                <a:srgbClr val="FFFFFF"/>
              </a:solidFill>
              <a:cs typeface="Arial" charset="0"/>
            </a:endParaRPr>
          </a:p>
        </p:txBody>
      </p:sp>
      <p:sp>
        <p:nvSpPr>
          <p:cNvPr id="116746" name="Text Box 1033"/>
          <p:cNvSpPr txBox="1">
            <a:spLocks noChangeArrowheads="1"/>
          </p:cNvSpPr>
          <p:nvPr/>
        </p:nvSpPr>
        <p:spPr bwMode="auto">
          <a:xfrm>
            <a:off x="1600200" y="6029326"/>
            <a:ext cx="8991600" cy="739775"/>
          </a:xfrm>
          <a:prstGeom prst="rect">
            <a:avLst/>
          </a:prstGeom>
          <a:solidFill>
            <a:srgbClr val="00CCFF"/>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a:solidFill>
                  <a:schemeClr val="tx1"/>
                </a:solidFill>
                <a:latin typeface="Calibri" pitchFamily="34" charset="0"/>
              </a:rPr>
              <a:t>The dominant school of  policy now can be called the “Hard-line management” group. It is not driven by ideology, but by a pratical assumption that hard-line methods are the only way to manage the Tibetan issue and maintain stability. This view is associated with Hu Jintao.</a:t>
            </a:r>
          </a:p>
        </p:txBody>
      </p:sp>
    </p:spTree>
    <p:extLst>
      <p:ext uri="{BB962C8B-B14F-4D97-AF65-F5344CB8AC3E}">
        <p14:creationId xmlns:p14="http://schemas.microsoft.com/office/powerpoint/2010/main" val="218324675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52388"/>
            <a:ext cx="7772400" cy="1362076"/>
          </a:xfrm>
        </p:spPr>
        <p:txBody>
          <a:bodyPr/>
          <a:lstStyle/>
          <a:p>
            <a:pPr>
              <a:spcBef>
                <a:spcPts val="0"/>
              </a:spcBef>
              <a:buClr>
                <a:schemeClr val="dk1"/>
              </a:buClr>
              <a:defRPr/>
            </a:pPr>
            <a:r>
              <a:rPr lang="en-US" sz="2800" dirty="0">
                <a:solidFill>
                  <a:schemeClr val="dk1"/>
                </a:solidFill>
                <a:sym typeface="Arial"/>
              </a:rPr>
              <a:t>Tibet Policy Competitors</a:t>
            </a:r>
          </a:p>
        </p:txBody>
      </p:sp>
      <p:sp>
        <p:nvSpPr>
          <p:cNvPr id="5" name="Rounded Rectangle 4"/>
          <p:cNvSpPr/>
          <p:nvPr/>
        </p:nvSpPr>
        <p:spPr>
          <a:xfrm>
            <a:off x="4724400" y="584200"/>
            <a:ext cx="2209800" cy="154940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Pragmatists</a:t>
            </a:r>
            <a:endParaRPr lang="en-US" b="1">
              <a:solidFill>
                <a:srgbClr val="FFFFFF"/>
              </a:solidFill>
              <a:cs typeface="Arial" charset="0"/>
            </a:endParaRPr>
          </a:p>
        </p:txBody>
      </p:sp>
      <p:sp>
        <p:nvSpPr>
          <p:cNvPr id="6" name="Rounded Rectangle 5"/>
          <p:cNvSpPr/>
          <p:nvPr/>
        </p:nvSpPr>
        <p:spPr>
          <a:xfrm>
            <a:off x="1828800" y="1930400"/>
            <a:ext cx="2209800" cy="1549400"/>
          </a:xfrm>
          <a:prstGeom prst="roundRect">
            <a:avLst/>
          </a:prstGeom>
          <a:solidFill>
            <a:srgbClr val="F86B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Neo-leftists</a:t>
            </a:r>
            <a:endParaRPr lang="en-US" b="1">
              <a:solidFill>
                <a:srgbClr val="FFFFFF"/>
              </a:solidFill>
              <a:cs typeface="Arial" charset="0"/>
            </a:endParaRPr>
          </a:p>
        </p:txBody>
      </p:sp>
      <p:sp>
        <p:nvSpPr>
          <p:cNvPr id="7" name="Rounded Rectangle 6"/>
          <p:cNvSpPr/>
          <p:nvPr/>
        </p:nvSpPr>
        <p:spPr>
          <a:xfrm>
            <a:off x="5029200" y="889000"/>
            <a:ext cx="2286000" cy="154940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Hard-line management</a:t>
            </a:r>
            <a:endParaRPr lang="en-US" b="1">
              <a:solidFill>
                <a:srgbClr val="FFFFFF"/>
              </a:solidFill>
              <a:cs typeface="Arial" charset="0"/>
            </a:endParaRPr>
          </a:p>
        </p:txBody>
      </p:sp>
      <p:sp>
        <p:nvSpPr>
          <p:cNvPr id="8" name="Rounded Rectangle 7"/>
          <p:cNvSpPr/>
          <p:nvPr/>
        </p:nvSpPr>
        <p:spPr>
          <a:xfrm>
            <a:off x="5029200" y="889000"/>
            <a:ext cx="2209800" cy="154940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Tibetan Cultural Advocates</a:t>
            </a:r>
            <a:endParaRPr lang="en-US" b="1">
              <a:solidFill>
                <a:srgbClr val="FFFFFF"/>
              </a:solidFill>
              <a:cs typeface="Arial" charset="0"/>
            </a:endParaRPr>
          </a:p>
        </p:txBody>
      </p:sp>
      <p:sp>
        <p:nvSpPr>
          <p:cNvPr id="10" name="Rounded Rectangle 9"/>
          <p:cNvSpPr/>
          <p:nvPr/>
        </p:nvSpPr>
        <p:spPr>
          <a:xfrm>
            <a:off x="5181600" y="1041400"/>
            <a:ext cx="2209800" cy="1549400"/>
          </a:xfrm>
          <a:prstGeom prst="roundRect">
            <a:avLst/>
          </a:prstGeom>
          <a:solidFill>
            <a:srgbClr val="81D77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China Nationalists</a:t>
            </a:r>
            <a:endParaRPr lang="en-US" b="1">
              <a:solidFill>
                <a:srgbClr val="FFFFFF"/>
              </a:solidFill>
              <a:cs typeface="Arial" charset="0"/>
            </a:endParaRPr>
          </a:p>
        </p:txBody>
      </p:sp>
      <p:sp>
        <p:nvSpPr>
          <p:cNvPr id="11" name="Rounded Rectangle 10"/>
          <p:cNvSpPr/>
          <p:nvPr/>
        </p:nvSpPr>
        <p:spPr>
          <a:xfrm>
            <a:off x="5334000" y="1193800"/>
            <a:ext cx="2209800" cy="15494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kern="0" dirty="0">
                <a:sym typeface="Arial"/>
              </a:rPr>
              <a:t>United Front</a:t>
            </a:r>
          </a:p>
        </p:txBody>
      </p:sp>
      <p:sp>
        <p:nvSpPr>
          <p:cNvPr id="12" name="Rounded Rectangle 11"/>
          <p:cNvSpPr/>
          <p:nvPr/>
        </p:nvSpPr>
        <p:spPr>
          <a:xfrm>
            <a:off x="5486400" y="1358900"/>
            <a:ext cx="2362200" cy="154940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Hard-line management</a:t>
            </a:r>
            <a:endParaRPr lang="en-US" b="1">
              <a:solidFill>
                <a:srgbClr val="FFFFFF"/>
              </a:solidFill>
              <a:cs typeface="Arial" charset="0"/>
            </a:endParaRPr>
          </a:p>
        </p:txBody>
      </p:sp>
      <p:sp>
        <p:nvSpPr>
          <p:cNvPr id="117770" name="Text Box 1033"/>
          <p:cNvSpPr txBox="1">
            <a:spLocks noChangeArrowheads="1"/>
          </p:cNvSpPr>
          <p:nvPr/>
        </p:nvSpPr>
        <p:spPr bwMode="auto">
          <a:xfrm>
            <a:off x="1600200" y="6029326"/>
            <a:ext cx="8991600" cy="739775"/>
          </a:xfrm>
          <a:prstGeom prst="rect">
            <a:avLst/>
          </a:prstGeom>
          <a:solidFill>
            <a:srgbClr val="00CCFF"/>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a:solidFill>
                  <a:schemeClr val="tx1"/>
                </a:solidFill>
                <a:latin typeface="Calibri" pitchFamily="34" charset="0"/>
              </a:rPr>
              <a:t>The neo-leftists have a Marxist interpretation of the Tibetan issue, which sees the problem in terms of residual class emnity against the CCP. This group is led by Chen Kuiyuan, Party Secretary of the TAR 1992-2000, who pushed the Party to view elements of Tibetan culture, language and relgiion as  sources of threat to the Party’s rule.</a:t>
            </a:r>
          </a:p>
        </p:txBody>
      </p:sp>
    </p:spTree>
    <p:extLst>
      <p:ext uri="{BB962C8B-B14F-4D97-AF65-F5344CB8AC3E}">
        <p14:creationId xmlns:p14="http://schemas.microsoft.com/office/powerpoint/2010/main" val="274841752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52388"/>
            <a:ext cx="7772400" cy="1362076"/>
          </a:xfrm>
        </p:spPr>
        <p:txBody>
          <a:bodyPr/>
          <a:lstStyle/>
          <a:p>
            <a:pPr>
              <a:spcBef>
                <a:spcPts val="0"/>
              </a:spcBef>
              <a:buClr>
                <a:schemeClr val="dk1"/>
              </a:buClr>
              <a:defRPr/>
            </a:pPr>
            <a:r>
              <a:rPr lang="en-US" sz="2800" dirty="0">
                <a:solidFill>
                  <a:schemeClr val="dk1"/>
                </a:solidFill>
                <a:sym typeface="Arial"/>
              </a:rPr>
              <a:t>Tibet Policy Competitors</a:t>
            </a:r>
          </a:p>
        </p:txBody>
      </p:sp>
      <p:sp>
        <p:nvSpPr>
          <p:cNvPr id="5" name="Rounded Rectangle 4"/>
          <p:cNvSpPr/>
          <p:nvPr/>
        </p:nvSpPr>
        <p:spPr>
          <a:xfrm>
            <a:off x="4724400" y="584200"/>
            <a:ext cx="2209800" cy="154940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Pragmatists</a:t>
            </a:r>
            <a:endParaRPr lang="en-US" b="1">
              <a:solidFill>
                <a:srgbClr val="FFFFFF"/>
              </a:solidFill>
              <a:cs typeface="Arial" charset="0"/>
            </a:endParaRPr>
          </a:p>
        </p:txBody>
      </p:sp>
      <p:sp>
        <p:nvSpPr>
          <p:cNvPr id="6" name="Rounded Rectangle 5"/>
          <p:cNvSpPr/>
          <p:nvPr/>
        </p:nvSpPr>
        <p:spPr>
          <a:xfrm>
            <a:off x="1828800" y="1930400"/>
            <a:ext cx="2209800" cy="1549400"/>
          </a:xfrm>
          <a:prstGeom prst="roundRect">
            <a:avLst/>
          </a:prstGeom>
          <a:solidFill>
            <a:srgbClr val="F86B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Neo-leftists</a:t>
            </a:r>
            <a:endParaRPr lang="en-US" b="1">
              <a:solidFill>
                <a:srgbClr val="FFFFFF"/>
              </a:solidFill>
              <a:cs typeface="Arial" charset="0"/>
            </a:endParaRPr>
          </a:p>
        </p:txBody>
      </p:sp>
      <p:sp>
        <p:nvSpPr>
          <p:cNvPr id="7" name="Rounded Rectangle 6"/>
          <p:cNvSpPr/>
          <p:nvPr/>
        </p:nvSpPr>
        <p:spPr>
          <a:xfrm>
            <a:off x="5029200" y="889000"/>
            <a:ext cx="2286000" cy="154940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Hard-line management</a:t>
            </a:r>
            <a:endParaRPr lang="en-US" b="1">
              <a:solidFill>
                <a:srgbClr val="FFFFFF"/>
              </a:solidFill>
              <a:cs typeface="Arial" charset="0"/>
            </a:endParaRPr>
          </a:p>
        </p:txBody>
      </p:sp>
      <p:sp>
        <p:nvSpPr>
          <p:cNvPr id="8" name="Rounded Rectangle 7"/>
          <p:cNvSpPr/>
          <p:nvPr/>
        </p:nvSpPr>
        <p:spPr>
          <a:xfrm>
            <a:off x="5181600" y="1054100"/>
            <a:ext cx="2362200" cy="1752600"/>
          </a:xfrm>
          <a:prstGeom prst="roundRect">
            <a:avLst/>
          </a:prstGeom>
          <a:solidFill>
            <a:srgbClr val="81D77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Tibetan Cultural Advocates</a:t>
            </a:r>
            <a:endParaRPr lang="en-US" b="1">
              <a:solidFill>
                <a:srgbClr val="FFFFFF"/>
              </a:solidFill>
              <a:cs typeface="Arial" charset="0"/>
            </a:endParaRPr>
          </a:p>
        </p:txBody>
      </p:sp>
      <p:sp>
        <p:nvSpPr>
          <p:cNvPr id="10" name="Rounded Rectangle 9"/>
          <p:cNvSpPr/>
          <p:nvPr/>
        </p:nvSpPr>
        <p:spPr>
          <a:xfrm>
            <a:off x="8229600" y="1968500"/>
            <a:ext cx="2209800" cy="154940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China Nationalists</a:t>
            </a:r>
            <a:endParaRPr lang="en-US" b="1">
              <a:solidFill>
                <a:srgbClr val="FFFFFF"/>
              </a:solidFill>
              <a:cs typeface="Arial" charset="0"/>
            </a:endParaRPr>
          </a:p>
        </p:txBody>
      </p:sp>
      <p:sp>
        <p:nvSpPr>
          <p:cNvPr id="11" name="Rounded Rectangle 10"/>
          <p:cNvSpPr/>
          <p:nvPr/>
        </p:nvSpPr>
        <p:spPr>
          <a:xfrm>
            <a:off x="5334000" y="1193800"/>
            <a:ext cx="2209800" cy="1549400"/>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kern="0" dirty="0">
                <a:sym typeface="Arial"/>
              </a:rPr>
              <a:t>United Front</a:t>
            </a:r>
          </a:p>
        </p:txBody>
      </p:sp>
      <p:sp>
        <p:nvSpPr>
          <p:cNvPr id="12" name="Rounded Rectangle 11"/>
          <p:cNvSpPr/>
          <p:nvPr/>
        </p:nvSpPr>
        <p:spPr>
          <a:xfrm>
            <a:off x="5486400" y="1358900"/>
            <a:ext cx="2362200" cy="154940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Hard-line management</a:t>
            </a:r>
            <a:endParaRPr lang="en-US" b="1">
              <a:solidFill>
                <a:srgbClr val="FFFFFF"/>
              </a:solidFill>
              <a:cs typeface="Arial" charset="0"/>
            </a:endParaRPr>
          </a:p>
        </p:txBody>
      </p:sp>
      <p:sp>
        <p:nvSpPr>
          <p:cNvPr id="118794" name="Text Box 1033"/>
          <p:cNvSpPr txBox="1">
            <a:spLocks noChangeArrowheads="1"/>
          </p:cNvSpPr>
          <p:nvPr/>
        </p:nvSpPr>
        <p:spPr bwMode="auto">
          <a:xfrm>
            <a:off x="1600200" y="6029326"/>
            <a:ext cx="8991600" cy="739775"/>
          </a:xfrm>
          <a:prstGeom prst="rect">
            <a:avLst/>
          </a:prstGeom>
          <a:solidFill>
            <a:srgbClr val="00CCFF"/>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a:solidFill>
                  <a:schemeClr val="tx1"/>
                </a:solidFill>
                <a:latin typeface="Calibri" pitchFamily="34" charset="0"/>
              </a:rPr>
              <a:t>China nationalists see the Tibet issue as a remnant of imperialist efforts by western powers to humiliate and weaken China. They use this view, which has some historical basis, to ignore the legitimate concerns raised by Tibetans within Tibet.</a:t>
            </a:r>
          </a:p>
        </p:txBody>
      </p:sp>
    </p:spTree>
    <p:extLst>
      <p:ext uri="{BB962C8B-B14F-4D97-AF65-F5344CB8AC3E}">
        <p14:creationId xmlns:p14="http://schemas.microsoft.com/office/powerpoint/2010/main" val="331110028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52388"/>
            <a:ext cx="7772400" cy="1362076"/>
          </a:xfrm>
        </p:spPr>
        <p:txBody>
          <a:bodyPr/>
          <a:lstStyle/>
          <a:p>
            <a:pPr>
              <a:spcBef>
                <a:spcPts val="0"/>
              </a:spcBef>
              <a:buClr>
                <a:schemeClr val="dk1"/>
              </a:buClr>
              <a:defRPr/>
            </a:pPr>
            <a:r>
              <a:rPr lang="en-US" sz="2800" dirty="0">
                <a:solidFill>
                  <a:schemeClr val="dk1"/>
                </a:solidFill>
                <a:sym typeface="Arial"/>
              </a:rPr>
              <a:t>Tibet Policy Competitors</a:t>
            </a:r>
          </a:p>
        </p:txBody>
      </p:sp>
      <p:sp>
        <p:nvSpPr>
          <p:cNvPr id="5" name="Rounded Rectangle 4"/>
          <p:cNvSpPr/>
          <p:nvPr/>
        </p:nvSpPr>
        <p:spPr>
          <a:xfrm>
            <a:off x="4724400" y="584200"/>
            <a:ext cx="2209800" cy="154940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Pragmatists</a:t>
            </a:r>
            <a:endParaRPr lang="en-US" b="1">
              <a:solidFill>
                <a:srgbClr val="FFFFFF"/>
              </a:solidFill>
              <a:cs typeface="Arial" charset="0"/>
            </a:endParaRPr>
          </a:p>
        </p:txBody>
      </p:sp>
      <p:sp>
        <p:nvSpPr>
          <p:cNvPr id="6" name="Rounded Rectangle 5"/>
          <p:cNvSpPr/>
          <p:nvPr/>
        </p:nvSpPr>
        <p:spPr>
          <a:xfrm>
            <a:off x="1828800" y="1930400"/>
            <a:ext cx="2209800" cy="1549400"/>
          </a:xfrm>
          <a:prstGeom prst="roundRect">
            <a:avLst/>
          </a:prstGeom>
          <a:solidFill>
            <a:srgbClr val="F86B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Neo-leftists</a:t>
            </a:r>
            <a:endParaRPr lang="en-US" b="1">
              <a:solidFill>
                <a:srgbClr val="FFFFFF"/>
              </a:solidFill>
              <a:cs typeface="Arial" charset="0"/>
            </a:endParaRPr>
          </a:p>
        </p:txBody>
      </p:sp>
      <p:sp>
        <p:nvSpPr>
          <p:cNvPr id="7" name="Rounded Rectangle 6"/>
          <p:cNvSpPr/>
          <p:nvPr/>
        </p:nvSpPr>
        <p:spPr>
          <a:xfrm>
            <a:off x="5029200" y="889000"/>
            <a:ext cx="2286000" cy="1549400"/>
          </a:xfrm>
          <a:prstGeom prst="roundRect">
            <a:avLst/>
          </a:prstGeom>
          <a:solidFill>
            <a:srgbClr val="81D77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Hard-line management</a:t>
            </a:r>
            <a:endParaRPr lang="en-US" b="1">
              <a:solidFill>
                <a:srgbClr val="FFFFFF"/>
              </a:solidFill>
              <a:cs typeface="Arial" charset="0"/>
            </a:endParaRPr>
          </a:p>
        </p:txBody>
      </p:sp>
      <p:sp>
        <p:nvSpPr>
          <p:cNvPr id="8" name="Rounded Rectangle 7"/>
          <p:cNvSpPr/>
          <p:nvPr/>
        </p:nvSpPr>
        <p:spPr>
          <a:xfrm>
            <a:off x="8229600" y="3848100"/>
            <a:ext cx="2362200" cy="175260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Lhasa Appointees</a:t>
            </a:r>
            <a:endParaRPr lang="en-US" b="1">
              <a:solidFill>
                <a:srgbClr val="FFFFFF"/>
              </a:solidFill>
              <a:cs typeface="Arial" charset="0"/>
            </a:endParaRPr>
          </a:p>
        </p:txBody>
      </p:sp>
      <p:sp>
        <p:nvSpPr>
          <p:cNvPr id="10" name="Rounded Rectangle 9"/>
          <p:cNvSpPr/>
          <p:nvPr/>
        </p:nvSpPr>
        <p:spPr>
          <a:xfrm>
            <a:off x="8229600" y="1968500"/>
            <a:ext cx="2209800" cy="154940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China Nationalists</a:t>
            </a:r>
            <a:endParaRPr lang="en-US" b="1">
              <a:solidFill>
                <a:srgbClr val="FFFFFF"/>
              </a:solidFill>
              <a:cs typeface="Arial" charset="0"/>
            </a:endParaRPr>
          </a:p>
        </p:txBody>
      </p:sp>
      <p:sp>
        <p:nvSpPr>
          <p:cNvPr id="11" name="Rounded Rectangle 10"/>
          <p:cNvSpPr/>
          <p:nvPr/>
        </p:nvSpPr>
        <p:spPr>
          <a:xfrm>
            <a:off x="5334000" y="1193800"/>
            <a:ext cx="2209800" cy="1549400"/>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kern="0" dirty="0">
                <a:sym typeface="Arial"/>
              </a:rPr>
              <a:t>United Front</a:t>
            </a:r>
          </a:p>
        </p:txBody>
      </p:sp>
      <p:sp>
        <p:nvSpPr>
          <p:cNvPr id="12" name="Rounded Rectangle 11"/>
          <p:cNvSpPr/>
          <p:nvPr/>
        </p:nvSpPr>
        <p:spPr>
          <a:xfrm>
            <a:off x="5486400" y="1358900"/>
            <a:ext cx="2362200" cy="154940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Hard-line management</a:t>
            </a:r>
            <a:endParaRPr lang="en-US" b="1">
              <a:solidFill>
                <a:srgbClr val="FFFFFF"/>
              </a:solidFill>
              <a:cs typeface="Arial" charset="0"/>
            </a:endParaRPr>
          </a:p>
        </p:txBody>
      </p:sp>
      <p:sp>
        <p:nvSpPr>
          <p:cNvPr id="119818" name="Text Box 1033"/>
          <p:cNvSpPr txBox="1">
            <a:spLocks noChangeArrowheads="1"/>
          </p:cNvSpPr>
          <p:nvPr/>
        </p:nvSpPr>
        <p:spPr bwMode="auto">
          <a:xfrm>
            <a:off x="1600200" y="5867400"/>
            <a:ext cx="8991600" cy="954088"/>
          </a:xfrm>
          <a:prstGeom prst="rect">
            <a:avLst/>
          </a:prstGeom>
          <a:solidFill>
            <a:srgbClr val="00CCFF"/>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a:solidFill>
                  <a:schemeClr val="tx1"/>
                </a:solidFill>
                <a:latin typeface="Calibri" pitchFamily="34" charset="0"/>
              </a:rPr>
              <a:t>The Party has continued to appoint  loyal Tibetans from poor or disadvantaged family backgrounds as leaders in Tibet, since they have the most reason to be grateful to the Party, even though they may have limited cultural knowledge or leadership  skills.  They are rumoured to oppose any concessions or moderation of policy In case it weakens their positions. This view is associated with Ragti (Raidi).</a:t>
            </a:r>
          </a:p>
        </p:txBody>
      </p:sp>
    </p:spTree>
    <p:extLst>
      <p:ext uri="{BB962C8B-B14F-4D97-AF65-F5344CB8AC3E}">
        <p14:creationId xmlns:p14="http://schemas.microsoft.com/office/powerpoint/2010/main" val="307114924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52388"/>
            <a:ext cx="7772400" cy="1362076"/>
          </a:xfrm>
        </p:spPr>
        <p:txBody>
          <a:bodyPr/>
          <a:lstStyle/>
          <a:p>
            <a:pPr>
              <a:spcBef>
                <a:spcPts val="0"/>
              </a:spcBef>
              <a:buClr>
                <a:schemeClr val="dk1"/>
              </a:buClr>
              <a:defRPr/>
            </a:pPr>
            <a:r>
              <a:rPr lang="en-US" sz="2800" dirty="0">
                <a:solidFill>
                  <a:schemeClr val="dk1"/>
                </a:solidFill>
                <a:sym typeface="Arial"/>
              </a:rPr>
              <a:t>Tibet Policy Competitors</a:t>
            </a:r>
          </a:p>
        </p:txBody>
      </p:sp>
      <p:sp>
        <p:nvSpPr>
          <p:cNvPr id="5" name="Rounded Rectangle 4"/>
          <p:cNvSpPr/>
          <p:nvPr/>
        </p:nvSpPr>
        <p:spPr>
          <a:xfrm>
            <a:off x="4730750" y="609600"/>
            <a:ext cx="2209800" cy="154940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Pragmatists</a:t>
            </a:r>
            <a:endParaRPr lang="en-US" b="1">
              <a:solidFill>
                <a:srgbClr val="FFFFFF"/>
              </a:solidFill>
              <a:cs typeface="Arial" charset="0"/>
            </a:endParaRPr>
          </a:p>
        </p:txBody>
      </p:sp>
      <p:sp>
        <p:nvSpPr>
          <p:cNvPr id="6" name="Rounded Rectangle 5"/>
          <p:cNvSpPr/>
          <p:nvPr/>
        </p:nvSpPr>
        <p:spPr>
          <a:xfrm>
            <a:off x="1828800" y="1930400"/>
            <a:ext cx="2209800" cy="1549400"/>
          </a:xfrm>
          <a:prstGeom prst="roundRect">
            <a:avLst/>
          </a:prstGeom>
          <a:solidFill>
            <a:srgbClr val="F86B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Neo-leftists</a:t>
            </a:r>
            <a:endParaRPr lang="en-US" b="1">
              <a:solidFill>
                <a:srgbClr val="FFFFFF"/>
              </a:solidFill>
              <a:cs typeface="Arial" charset="0"/>
            </a:endParaRPr>
          </a:p>
        </p:txBody>
      </p:sp>
      <p:sp>
        <p:nvSpPr>
          <p:cNvPr id="7" name="Rounded Rectangle 6"/>
          <p:cNvSpPr/>
          <p:nvPr/>
        </p:nvSpPr>
        <p:spPr>
          <a:xfrm>
            <a:off x="4953000" y="4699000"/>
            <a:ext cx="2286000" cy="1549400"/>
          </a:xfrm>
          <a:prstGeom prst="roundRect">
            <a:avLst/>
          </a:prstGeom>
          <a:solidFill>
            <a:srgbClr val="81D77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Tibetan Cultural Advocates</a:t>
            </a:r>
            <a:endParaRPr lang="en-US" b="1">
              <a:solidFill>
                <a:srgbClr val="FFFFFF"/>
              </a:solidFill>
              <a:cs typeface="Arial" charset="0"/>
            </a:endParaRPr>
          </a:p>
        </p:txBody>
      </p:sp>
      <p:sp>
        <p:nvSpPr>
          <p:cNvPr id="8" name="Rounded Rectangle 7"/>
          <p:cNvSpPr/>
          <p:nvPr/>
        </p:nvSpPr>
        <p:spPr>
          <a:xfrm>
            <a:off x="8153400" y="3778250"/>
            <a:ext cx="2362200" cy="175260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Lhasa Appointees</a:t>
            </a:r>
            <a:endParaRPr lang="en-US" b="1">
              <a:solidFill>
                <a:srgbClr val="FFFFFF"/>
              </a:solidFill>
              <a:cs typeface="Arial" charset="0"/>
            </a:endParaRPr>
          </a:p>
        </p:txBody>
      </p:sp>
      <p:sp>
        <p:nvSpPr>
          <p:cNvPr id="10" name="Rounded Rectangle 9"/>
          <p:cNvSpPr/>
          <p:nvPr/>
        </p:nvSpPr>
        <p:spPr>
          <a:xfrm>
            <a:off x="8229600" y="1968500"/>
            <a:ext cx="2209800" cy="154940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China Nationalists</a:t>
            </a:r>
            <a:endParaRPr lang="en-US" b="1">
              <a:solidFill>
                <a:srgbClr val="FFFFFF"/>
              </a:solidFill>
              <a:cs typeface="Arial" charset="0"/>
            </a:endParaRPr>
          </a:p>
        </p:txBody>
      </p:sp>
      <p:sp>
        <p:nvSpPr>
          <p:cNvPr id="11" name="Rounded Rectangle 10"/>
          <p:cNvSpPr/>
          <p:nvPr/>
        </p:nvSpPr>
        <p:spPr>
          <a:xfrm>
            <a:off x="4876800" y="838200"/>
            <a:ext cx="2209800" cy="15494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kern="0" dirty="0">
                <a:sym typeface="Arial"/>
              </a:rPr>
              <a:t>United Front</a:t>
            </a:r>
          </a:p>
        </p:txBody>
      </p:sp>
      <p:sp>
        <p:nvSpPr>
          <p:cNvPr id="12" name="Rounded Rectangle 11"/>
          <p:cNvSpPr/>
          <p:nvPr/>
        </p:nvSpPr>
        <p:spPr>
          <a:xfrm>
            <a:off x="4970463" y="1135063"/>
            <a:ext cx="2362200" cy="154940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Hard-line management</a:t>
            </a:r>
            <a:endParaRPr lang="en-US" b="1">
              <a:solidFill>
                <a:srgbClr val="FFFFFF"/>
              </a:solidFill>
              <a:cs typeface="Arial" charset="0"/>
            </a:endParaRPr>
          </a:p>
        </p:txBody>
      </p:sp>
      <p:sp>
        <p:nvSpPr>
          <p:cNvPr id="120842" name="Text Box 1033"/>
          <p:cNvSpPr txBox="1">
            <a:spLocks noChangeArrowheads="1"/>
          </p:cNvSpPr>
          <p:nvPr/>
        </p:nvSpPr>
        <p:spPr bwMode="auto">
          <a:xfrm>
            <a:off x="1600200" y="6029326"/>
            <a:ext cx="8991600" cy="739775"/>
          </a:xfrm>
          <a:prstGeom prst="rect">
            <a:avLst/>
          </a:prstGeom>
          <a:solidFill>
            <a:srgbClr val="00CCFF"/>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a:solidFill>
                  <a:schemeClr val="tx1"/>
                </a:solidFill>
                <a:latin typeface="Calibri" pitchFamily="34" charset="0"/>
              </a:rPr>
              <a:t>The Tibetans  who were appointed to be leaders by the Party in the 1950s came from highly educated backgrounds, and expected the Party to respect Tibetan culture and religion. They are the strongest force for policy. But they are in the 90s now or have died, such as  the 10</a:t>
            </a:r>
            <a:r>
              <a:rPr lang="en-US" altLang="en-US" baseline="30000">
                <a:solidFill>
                  <a:schemeClr val="tx1"/>
                </a:solidFill>
                <a:latin typeface="Calibri" pitchFamily="34" charset="0"/>
              </a:rPr>
              <a:t>th</a:t>
            </a:r>
            <a:r>
              <a:rPr lang="en-US" altLang="en-US">
                <a:solidFill>
                  <a:schemeClr val="tx1"/>
                </a:solidFill>
                <a:latin typeface="Calibri" pitchFamily="34" charset="0"/>
              </a:rPr>
              <a:t> Panchen Lama, Ngapo Ngawang Jigme, Baba Phuntsog Wanggyal, and Yangling Dorje.</a:t>
            </a:r>
          </a:p>
        </p:txBody>
      </p:sp>
    </p:spTree>
    <p:extLst>
      <p:ext uri="{BB962C8B-B14F-4D97-AF65-F5344CB8AC3E}">
        <p14:creationId xmlns:p14="http://schemas.microsoft.com/office/powerpoint/2010/main" val="211481042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52388"/>
            <a:ext cx="7772400" cy="1362076"/>
          </a:xfrm>
        </p:spPr>
        <p:txBody>
          <a:bodyPr/>
          <a:lstStyle/>
          <a:p>
            <a:pPr>
              <a:spcBef>
                <a:spcPts val="0"/>
              </a:spcBef>
              <a:buClr>
                <a:schemeClr val="dk1"/>
              </a:buClr>
              <a:defRPr/>
            </a:pPr>
            <a:r>
              <a:rPr lang="en-US" sz="2800" dirty="0">
                <a:solidFill>
                  <a:schemeClr val="dk1"/>
                </a:solidFill>
                <a:sym typeface="Arial"/>
              </a:rPr>
              <a:t>Tibet Policy Competitors</a:t>
            </a:r>
          </a:p>
        </p:txBody>
      </p:sp>
      <p:sp>
        <p:nvSpPr>
          <p:cNvPr id="6" name="Rounded Rectangle 5"/>
          <p:cNvSpPr/>
          <p:nvPr/>
        </p:nvSpPr>
        <p:spPr>
          <a:xfrm>
            <a:off x="1828800" y="1930400"/>
            <a:ext cx="2209800" cy="1549400"/>
          </a:xfrm>
          <a:prstGeom prst="roundRect">
            <a:avLst/>
          </a:prstGeom>
          <a:solidFill>
            <a:srgbClr val="F86B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Neo-leftists</a:t>
            </a:r>
            <a:endParaRPr lang="en-US" b="1">
              <a:solidFill>
                <a:srgbClr val="FFFFFF"/>
              </a:solidFill>
              <a:cs typeface="Arial" charset="0"/>
            </a:endParaRPr>
          </a:p>
        </p:txBody>
      </p:sp>
      <p:sp>
        <p:nvSpPr>
          <p:cNvPr id="7" name="Rounded Rectangle 6"/>
          <p:cNvSpPr/>
          <p:nvPr/>
        </p:nvSpPr>
        <p:spPr>
          <a:xfrm>
            <a:off x="4953000" y="4724400"/>
            <a:ext cx="2286000" cy="1549400"/>
          </a:xfrm>
          <a:prstGeom prst="roundRect">
            <a:avLst/>
          </a:prstGeom>
          <a:solidFill>
            <a:srgbClr val="81D77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FFFFFF"/>
                </a:solidFill>
                <a:cs typeface="Arial" charset="0"/>
              </a:rPr>
              <a:t>Tibetan Cultural Advocates</a:t>
            </a:r>
            <a:endParaRPr lang="en-US" b="1" dirty="0">
              <a:solidFill>
                <a:srgbClr val="FFFFFF"/>
              </a:solidFill>
              <a:cs typeface="Arial" charset="0"/>
            </a:endParaRPr>
          </a:p>
        </p:txBody>
      </p:sp>
      <p:sp>
        <p:nvSpPr>
          <p:cNvPr id="8" name="Rounded Rectangle 7"/>
          <p:cNvSpPr/>
          <p:nvPr/>
        </p:nvSpPr>
        <p:spPr>
          <a:xfrm>
            <a:off x="8153400" y="3778250"/>
            <a:ext cx="2362200" cy="175260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Lhasa Appointees</a:t>
            </a:r>
            <a:endParaRPr lang="en-US" b="1">
              <a:solidFill>
                <a:srgbClr val="FFFFFF"/>
              </a:solidFill>
              <a:cs typeface="Arial" charset="0"/>
            </a:endParaRPr>
          </a:p>
        </p:txBody>
      </p:sp>
      <p:sp>
        <p:nvSpPr>
          <p:cNvPr id="10" name="Rounded Rectangle 9"/>
          <p:cNvSpPr/>
          <p:nvPr/>
        </p:nvSpPr>
        <p:spPr>
          <a:xfrm>
            <a:off x="8229600" y="1968500"/>
            <a:ext cx="2209800" cy="154940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China Nationalists</a:t>
            </a:r>
            <a:endParaRPr lang="en-US" b="1">
              <a:solidFill>
                <a:srgbClr val="FFFFFF"/>
              </a:solidFill>
              <a:cs typeface="Arial" charset="0"/>
            </a:endParaRPr>
          </a:p>
        </p:txBody>
      </p:sp>
      <p:sp>
        <p:nvSpPr>
          <p:cNvPr id="11" name="Rounded Rectangle 10"/>
          <p:cNvSpPr/>
          <p:nvPr/>
        </p:nvSpPr>
        <p:spPr>
          <a:xfrm>
            <a:off x="4876800" y="838200"/>
            <a:ext cx="2209800" cy="154940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kern="0" dirty="0">
                <a:sym typeface="Arial"/>
              </a:rPr>
              <a:t>United Front</a:t>
            </a:r>
          </a:p>
        </p:txBody>
      </p:sp>
      <p:sp>
        <p:nvSpPr>
          <p:cNvPr id="12" name="Rounded Rectangle 11"/>
          <p:cNvSpPr/>
          <p:nvPr/>
        </p:nvSpPr>
        <p:spPr>
          <a:xfrm>
            <a:off x="4970463" y="1135063"/>
            <a:ext cx="2362200" cy="154940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Hard-line management</a:t>
            </a:r>
            <a:endParaRPr lang="en-US" b="1">
              <a:solidFill>
                <a:srgbClr val="FFFFFF"/>
              </a:solidFill>
              <a:cs typeface="Arial" charset="0"/>
            </a:endParaRPr>
          </a:p>
        </p:txBody>
      </p:sp>
      <p:sp>
        <p:nvSpPr>
          <p:cNvPr id="13" name="Rounded Rectangle 12"/>
          <p:cNvSpPr/>
          <p:nvPr/>
        </p:nvSpPr>
        <p:spPr>
          <a:xfrm>
            <a:off x="1863725" y="3879850"/>
            <a:ext cx="2209800" cy="15494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0070C0"/>
                </a:solidFill>
                <a:cs typeface="Arial" charset="0"/>
              </a:rPr>
              <a:t>Pragmatists</a:t>
            </a:r>
            <a:endParaRPr lang="en-US" b="1">
              <a:solidFill>
                <a:srgbClr val="0070C0"/>
              </a:solidFill>
              <a:cs typeface="Arial" charset="0"/>
            </a:endParaRPr>
          </a:p>
        </p:txBody>
      </p:sp>
      <p:sp>
        <p:nvSpPr>
          <p:cNvPr id="121866" name="Text Box 1033"/>
          <p:cNvSpPr txBox="1">
            <a:spLocks noChangeArrowheads="1"/>
          </p:cNvSpPr>
          <p:nvPr/>
        </p:nvSpPr>
        <p:spPr bwMode="auto">
          <a:xfrm>
            <a:off x="1600200" y="6029326"/>
            <a:ext cx="8991600" cy="739775"/>
          </a:xfrm>
          <a:prstGeom prst="rect">
            <a:avLst/>
          </a:prstGeom>
          <a:solidFill>
            <a:srgbClr val="00CCFF"/>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a:solidFill>
                  <a:schemeClr val="tx1"/>
                </a:solidFill>
                <a:latin typeface="Calibri" pitchFamily="34" charset="0"/>
              </a:rPr>
              <a:t>The most important group is the Pragmatists – people who supported the hard-line approach of Hu Jintao when he was in power. But they will only support an approach that is successful – and Hu Jintao’s policies in Tibet have failed. They are open to whatever approach will  bring stability to China and Tibet. </a:t>
            </a:r>
          </a:p>
        </p:txBody>
      </p:sp>
    </p:spTree>
    <p:extLst>
      <p:ext uri="{BB962C8B-B14F-4D97-AF65-F5344CB8AC3E}">
        <p14:creationId xmlns:p14="http://schemas.microsoft.com/office/powerpoint/2010/main" val="120147239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52388"/>
            <a:ext cx="7772400" cy="1362076"/>
          </a:xfrm>
        </p:spPr>
        <p:txBody>
          <a:bodyPr/>
          <a:lstStyle/>
          <a:p>
            <a:pPr>
              <a:spcBef>
                <a:spcPts val="0"/>
              </a:spcBef>
              <a:buClr>
                <a:schemeClr val="dk1"/>
              </a:buClr>
              <a:defRPr/>
            </a:pPr>
            <a:r>
              <a:rPr lang="en-US" sz="2800" dirty="0">
                <a:solidFill>
                  <a:schemeClr val="dk1"/>
                </a:solidFill>
                <a:sym typeface="Arial"/>
              </a:rPr>
              <a:t>Tibet Policy Competitors</a:t>
            </a:r>
          </a:p>
        </p:txBody>
      </p:sp>
      <p:sp>
        <p:nvSpPr>
          <p:cNvPr id="5" name="Rounded Rectangle 4"/>
          <p:cNvSpPr/>
          <p:nvPr/>
        </p:nvSpPr>
        <p:spPr>
          <a:xfrm>
            <a:off x="1863725" y="3879850"/>
            <a:ext cx="2209800" cy="15494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0070C0"/>
                </a:solidFill>
                <a:cs typeface="Arial" charset="0"/>
              </a:rPr>
              <a:t>Pragmatists</a:t>
            </a:r>
            <a:endParaRPr lang="en-US" b="1">
              <a:solidFill>
                <a:srgbClr val="0070C0"/>
              </a:solidFill>
              <a:cs typeface="Arial" charset="0"/>
            </a:endParaRPr>
          </a:p>
        </p:txBody>
      </p:sp>
      <p:sp>
        <p:nvSpPr>
          <p:cNvPr id="6" name="Rounded Rectangle 5"/>
          <p:cNvSpPr/>
          <p:nvPr/>
        </p:nvSpPr>
        <p:spPr>
          <a:xfrm>
            <a:off x="1828800" y="1930400"/>
            <a:ext cx="2209800" cy="1549400"/>
          </a:xfrm>
          <a:prstGeom prst="roundRect">
            <a:avLst/>
          </a:prstGeom>
          <a:solidFill>
            <a:srgbClr val="F86B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Neo-leftists</a:t>
            </a:r>
            <a:endParaRPr lang="en-US" b="1">
              <a:solidFill>
                <a:srgbClr val="FFFFFF"/>
              </a:solidFill>
              <a:cs typeface="Arial" charset="0"/>
            </a:endParaRPr>
          </a:p>
        </p:txBody>
      </p:sp>
      <p:sp>
        <p:nvSpPr>
          <p:cNvPr id="7" name="Rounded Rectangle 6"/>
          <p:cNvSpPr/>
          <p:nvPr/>
        </p:nvSpPr>
        <p:spPr>
          <a:xfrm>
            <a:off x="4953000" y="4953000"/>
            <a:ext cx="2286000" cy="1549400"/>
          </a:xfrm>
          <a:prstGeom prst="roundRect">
            <a:avLst/>
          </a:prstGeom>
          <a:solidFill>
            <a:srgbClr val="81D77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FFFFFF"/>
                </a:solidFill>
                <a:cs typeface="Arial" charset="0"/>
              </a:rPr>
              <a:t>Tibetan Cultural Advocates</a:t>
            </a:r>
            <a:endParaRPr lang="en-US" b="1" dirty="0">
              <a:solidFill>
                <a:srgbClr val="FFFFFF"/>
              </a:solidFill>
              <a:cs typeface="Arial" charset="0"/>
            </a:endParaRPr>
          </a:p>
        </p:txBody>
      </p:sp>
      <p:sp>
        <p:nvSpPr>
          <p:cNvPr id="8" name="Rounded Rectangle 7"/>
          <p:cNvSpPr/>
          <p:nvPr/>
        </p:nvSpPr>
        <p:spPr>
          <a:xfrm>
            <a:off x="8153400" y="3778250"/>
            <a:ext cx="2362200" cy="175260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Lhasa Appointees</a:t>
            </a:r>
            <a:endParaRPr lang="en-US" b="1">
              <a:solidFill>
                <a:srgbClr val="FFFFFF"/>
              </a:solidFill>
              <a:cs typeface="Arial" charset="0"/>
            </a:endParaRPr>
          </a:p>
        </p:txBody>
      </p:sp>
      <p:sp>
        <p:nvSpPr>
          <p:cNvPr id="10" name="Rounded Rectangle 9"/>
          <p:cNvSpPr/>
          <p:nvPr/>
        </p:nvSpPr>
        <p:spPr>
          <a:xfrm>
            <a:off x="8229600" y="1968500"/>
            <a:ext cx="2209800" cy="154940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China Nationalists</a:t>
            </a:r>
            <a:endParaRPr lang="en-US" b="1">
              <a:solidFill>
                <a:srgbClr val="FFFFFF"/>
              </a:solidFill>
              <a:cs typeface="Arial" charset="0"/>
            </a:endParaRPr>
          </a:p>
        </p:txBody>
      </p:sp>
      <p:sp>
        <p:nvSpPr>
          <p:cNvPr id="11" name="Rounded Rectangle 10"/>
          <p:cNvSpPr/>
          <p:nvPr/>
        </p:nvSpPr>
        <p:spPr>
          <a:xfrm>
            <a:off x="4959350" y="3125788"/>
            <a:ext cx="2209800" cy="1547812"/>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kern="0" dirty="0">
                <a:sym typeface="Arial"/>
              </a:rPr>
              <a:t>United Front</a:t>
            </a:r>
          </a:p>
        </p:txBody>
      </p:sp>
      <p:sp>
        <p:nvSpPr>
          <p:cNvPr id="12" name="Rounded Rectangle 11"/>
          <p:cNvSpPr/>
          <p:nvPr/>
        </p:nvSpPr>
        <p:spPr>
          <a:xfrm>
            <a:off x="4970463" y="1135063"/>
            <a:ext cx="2362200" cy="154940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Hard-line management</a:t>
            </a:r>
            <a:endParaRPr lang="en-US" b="1">
              <a:solidFill>
                <a:srgbClr val="FFFFFF"/>
              </a:solidFill>
              <a:cs typeface="Arial" charset="0"/>
            </a:endParaRPr>
          </a:p>
        </p:txBody>
      </p:sp>
      <p:sp>
        <p:nvSpPr>
          <p:cNvPr id="122890" name="Text Box 1033"/>
          <p:cNvSpPr txBox="1">
            <a:spLocks noChangeArrowheads="1"/>
          </p:cNvSpPr>
          <p:nvPr/>
        </p:nvSpPr>
        <p:spPr bwMode="auto">
          <a:xfrm>
            <a:off x="1600200" y="6248401"/>
            <a:ext cx="8991600" cy="523875"/>
          </a:xfrm>
          <a:prstGeom prst="rect">
            <a:avLst/>
          </a:prstGeom>
          <a:solidFill>
            <a:srgbClr val="00CCFF"/>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a:solidFill>
                  <a:schemeClr val="tx1"/>
                </a:solidFill>
                <a:latin typeface="Calibri" pitchFamily="34" charset="0"/>
              </a:rPr>
              <a:t>Control of Tibet policy is largely in the hands of the United Front. Its current officials were promoted to carry out hard-line policies after 1991, and it is in their interest to persuade leaders to maintain the hard-line approach.</a:t>
            </a:r>
          </a:p>
        </p:txBody>
      </p:sp>
    </p:spTree>
    <p:extLst>
      <p:ext uri="{BB962C8B-B14F-4D97-AF65-F5344CB8AC3E}">
        <p14:creationId xmlns:p14="http://schemas.microsoft.com/office/powerpoint/2010/main" val="284405931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52388"/>
            <a:ext cx="7772400" cy="1362076"/>
          </a:xfrm>
        </p:spPr>
        <p:txBody>
          <a:bodyPr/>
          <a:lstStyle/>
          <a:p>
            <a:pPr>
              <a:spcBef>
                <a:spcPts val="0"/>
              </a:spcBef>
              <a:buClr>
                <a:schemeClr val="dk1"/>
              </a:buClr>
              <a:defRPr/>
            </a:pPr>
            <a:r>
              <a:rPr lang="en-US" sz="2800" dirty="0">
                <a:solidFill>
                  <a:schemeClr val="dk1"/>
                </a:solidFill>
                <a:sym typeface="Arial"/>
              </a:rPr>
              <a:t>Tibet Policy Competitors</a:t>
            </a:r>
          </a:p>
        </p:txBody>
      </p:sp>
      <p:sp>
        <p:nvSpPr>
          <p:cNvPr id="5" name="Rounded Rectangle 4"/>
          <p:cNvSpPr/>
          <p:nvPr/>
        </p:nvSpPr>
        <p:spPr>
          <a:xfrm>
            <a:off x="1863725" y="3879850"/>
            <a:ext cx="2209800" cy="15494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0070C0"/>
                </a:solidFill>
                <a:cs typeface="Arial" charset="0"/>
              </a:rPr>
              <a:t>Pragmatists</a:t>
            </a:r>
            <a:endParaRPr lang="en-US" b="1">
              <a:solidFill>
                <a:srgbClr val="0070C0"/>
              </a:solidFill>
              <a:cs typeface="Arial" charset="0"/>
            </a:endParaRPr>
          </a:p>
        </p:txBody>
      </p:sp>
      <p:sp>
        <p:nvSpPr>
          <p:cNvPr id="6" name="Rounded Rectangle 5"/>
          <p:cNvSpPr/>
          <p:nvPr/>
        </p:nvSpPr>
        <p:spPr>
          <a:xfrm>
            <a:off x="1828800" y="1930400"/>
            <a:ext cx="2209800" cy="1549400"/>
          </a:xfrm>
          <a:prstGeom prst="roundRect">
            <a:avLst/>
          </a:prstGeom>
          <a:solidFill>
            <a:srgbClr val="F86B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Neo-leftists</a:t>
            </a:r>
            <a:endParaRPr lang="en-US" b="1">
              <a:solidFill>
                <a:srgbClr val="FFFFFF"/>
              </a:solidFill>
              <a:cs typeface="Arial" charset="0"/>
            </a:endParaRPr>
          </a:p>
        </p:txBody>
      </p:sp>
      <p:sp>
        <p:nvSpPr>
          <p:cNvPr id="7" name="Rounded Rectangle 6"/>
          <p:cNvSpPr/>
          <p:nvPr/>
        </p:nvSpPr>
        <p:spPr>
          <a:xfrm>
            <a:off x="4953000" y="4851400"/>
            <a:ext cx="2286000" cy="1549400"/>
          </a:xfrm>
          <a:prstGeom prst="roundRect">
            <a:avLst/>
          </a:prstGeom>
          <a:solidFill>
            <a:srgbClr val="81D77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Tibetan Cultural Advocates</a:t>
            </a:r>
            <a:endParaRPr lang="en-US" b="1">
              <a:solidFill>
                <a:srgbClr val="FFFFFF"/>
              </a:solidFill>
              <a:cs typeface="Arial" charset="0"/>
            </a:endParaRPr>
          </a:p>
        </p:txBody>
      </p:sp>
      <p:sp>
        <p:nvSpPr>
          <p:cNvPr id="8" name="Rounded Rectangle 7"/>
          <p:cNvSpPr/>
          <p:nvPr/>
        </p:nvSpPr>
        <p:spPr>
          <a:xfrm>
            <a:off x="8153400" y="3778250"/>
            <a:ext cx="2362200" cy="175260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Lhasa Appointees</a:t>
            </a:r>
            <a:endParaRPr lang="en-US" b="1">
              <a:solidFill>
                <a:srgbClr val="FFFFFF"/>
              </a:solidFill>
              <a:cs typeface="Arial" charset="0"/>
            </a:endParaRPr>
          </a:p>
        </p:txBody>
      </p:sp>
      <p:sp>
        <p:nvSpPr>
          <p:cNvPr id="10" name="Rounded Rectangle 9"/>
          <p:cNvSpPr/>
          <p:nvPr/>
        </p:nvSpPr>
        <p:spPr>
          <a:xfrm>
            <a:off x="8229600" y="1968500"/>
            <a:ext cx="2209800" cy="154940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China Nationalists</a:t>
            </a:r>
            <a:endParaRPr lang="en-US" b="1">
              <a:solidFill>
                <a:srgbClr val="FFFFFF"/>
              </a:solidFill>
              <a:cs typeface="Arial" charset="0"/>
            </a:endParaRPr>
          </a:p>
        </p:txBody>
      </p:sp>
      <p:sp>
        <p:nvSpPr>
          <p:cNvPr id="11" name="Rounded Rectangle 10"/>
          <p:cNvSpPr/>
          <p:nvPr/>
        </p:nvSpPr>
        <p:spPr>
          <a:xfrm>
            <a:off x="4959350" y="3125788"/>
            <a:ext cx="2209800" cy="1547812"/>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kern="0" dirty="0">
                <a:sym typeface="Arial"/>
              </a:rPr>
              <a:t>United Front</a:t>
            </a:r>
          </a:p>
        </p:txBody>
      </p:sp>
      <p:sp>
        <p:nvSpPr>
          <p:cNvPr id="12" name="Rounded Rectangle 11"/>
          <p:cNvSpPr/>
          <p:nvPr/>
        </p:nvSpPr>
        <p:spPr>
          <a:xfrm>
            <a:off x="4970463" y="1135063"/>
            <a:ext cx="2362200" cy="154940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Hard-line management</a:t>
            </a:r>
            <a:endParaRPr lang="en-US" b="1">
              <a:solidFill>
                <a:srgbClr val="FFFFFF"/>
              </a:solidFill>
              <a:cs typeface="Arial" charset="0"/>
            </a:endParaRPr>
          </a:p>
        </p:txBody>
      </p:sp>
      <p:cxnSp>
        <p:nvCxnSpPr>
          <p:cNvPr id="4" name="Straight Connector 3"/>
          <p:cNvCxnSpPr>
            <a:stCxn id="6" idx="3"/>
          </p:cNvCxnSpPr>
          <p:nvPr/>
        </p:nvCxnSpPr>
        <p:spPr>
          <a:xfrm>
            <a:off x="4038601" y="2705100"/>
            <a:ext cx="931863" cy="57308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165850" y="2667000"/>
            <a:ext cx="0" cy="45878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10" idx="1"/>
          </p:cNvCxnSpPr>
          <p:nvPr/>
        </p:nvCxnSpPr>
        <p:spPr>
          <a:xfrm flipH="1">
            <a:off x="7086600" y="2743200"/>
            <a:ext cx="1143000" cy="53498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8" idx="1"/>
            <a:endCxn id="11" idx="3"/>
          </p:cNvCxnSpPr>
          <p:nvPr/>
        </p:nvCxnSpPr>
        <p:spPr>
          <a:xfrm flipH="1" flipV="1">
            <a:off x="7169150" y="3900488"/>
            <a:ext cx="984250" cy="754062"/>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5" idx="3"/>
            <a:endCxn id="11" idx="1"/>
          </p:cNvCxnSpPr>
          <p:nvPr/>
        </p:nvCxnSpPr>
        <p:spPr>
          <a:xfrm flipV="1">
            <a:off x="4073526" y="3900488"/>
            <a:ext cx="885825" cy="754062"/>
          </a:xfrm>
          <a:prstGeom prst="line">
            <a:avLst/>
          </a:prstGeom>
          <a:ln w="28575">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123919" name="Text Box 1033"/>
          <p:cNvSpPr txBox="1">
            <a:spLocks noChangeArrowheads="1"/>
          </p:cNvSpPr>
          <p:nvPr/>
        </p:nvSpPr>
        <p:spPr bwMode="auto">
          <a:xfrm>
            <a:off x="1600200" y="6119814"/>
            <a:ext cx="8991600" cy="738187"/>
          </a:xfrm>
          <a:prstGeom prst="rect">
            <a:avLst/>
          </a:prstGeom>
          <a:solidFill>
            <a:srgbClr val="00CCFF"/>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a:solidFill>
                  <a:schemeClr val="tx1"/>
                </a:solidFill>
                <a:latin typeface="Calibri" pitchFamily="34" charset="0"/>
              </a:rPr>
              <a:t>Four of these groups have strong connections to the United Front. For different reasons, it carries out the policies that suit their interests and ideas. But the Pragmatists have only a weak connection to the United Front and the hard-line approach. Their connection will  change if they think that policy is failing. </a:t>
            </a:r>
          </a:p>
        </p:txBody>
      </p:sp>
    </p:spTree>
    <p:extLst>
      <p:ext uri="{BB962C8B-B14F-4D97-AF65-F5344CB8AC3E}">
        <p14:creationId xmlns:p14="http://schemas.microsoft.com/office/powerpoint/2010/main" val="127362200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9700" y="2311400"/>
            <a:ext cx="6858000" cy="954107"/>
          </a:xfrm>
          <a:prstGeom prst="rect">
            <a:avLst/>
          </a:prstGeom>
        </p:spPr>
        <p:txBody>
          <a:bodyPr wrap="square">
            <a:spAutoFit/>
          </a:bodyPr>
          <a:lstStyle/>
          <a:p>
            <a:endParaRPr lang="en-US" sz="2800" u="sng" dirty="0">
              <a:latin typeface="Times New Roman" pitchFamily="18" charset="0"/>
              <a:cs typeface="Times New Roman" pitchFamily="18" charset="0"/>
            </a:endParaRPr>
          </a:p>
          <a:p>
            <a:endParaRPr lang="en-US" sz="2800" u="sng" dirty="0">
              <a:latin typeface="Times New Roman" pitchFamily="18" charset="0"/>
              <a:cs typeface="Times New Roman" pitchFamily="18" charset="0"/>
            </a:endParaRPr>
          </a:p>
        </p:txBody>
      </p:sp>
      <p:sp>
        <p:nvSpPr>
          <p:cNvPr id="3" name="TextBox 2"/>
          <p:cNvSpPr txBox="1"/>
          <p:nvPr/>
        </p:nvSpPr>
        <p:spPr>
          <a:xfrm>
            <a:off x="3517900" y="5372100"/>
            <a:ext cx="5181600" cy="369888"/>
          </a:xfrm>
          <a:prstGeom prst="rect">
            <a:avLst/>
          </a:prstGeom>
          <a:solidFill>
            <a:schemeClr val="bg1">
              <a:lumMod val="95000"/>
            </a:schemeClr>
          </a:solidFill>
          <a:ln>
            <a:solidFill>
              <a:schemeClr val="bg1">
                <a:lumMod val="75000"/>
              </a:schemeClr>
            </a:solidFill>
          </a:ln>
        </p:spPr>
        <p:txBody>
          <a:bodyPr>
            <a:spAutoFit/>
          </a:bodyPr>
          <a:lstStyle/>
          <a:p>
            <a:pPr algn="ctr">
              <a:defRPr/>
            </a:pPr>
            <a:r>
              <a:rPr lang="en-US" dirty="0" smtClean="0"/>
              <a:t>Thank you!</a:t>
            </a:r>
            <a:endParaRPr lang="en-US" dirty="0"/>
          </a:p>
        </p:txBody>
      </p:sp>
    </p:spTree>
    <p:extLst>
      <p:ext uri="{BB962C8B-B14F-4D97-AF65-F5344CB8AC3E}">
        <p14:creationId xmlns:p14="http://schemas.microsoft.com/office/powerpoint/2010/main" val="149760378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52388"/>
            <a:ext cx="7772400" cy="1362076"/>
          </a:xfrm>
        </p:spPr>
        <p:txBody>
          <a:bodyPr/>
          <a:lstStyle/>
          <a:p>
            <a:pPr>
              <a:spcBef>
                <a:spcPts val="0"/>
              </a:spcBef>
              <a:buClr>
                <a:schemeClr val="dk1"/>
              </a:buClr>
              <a:defRPr/>
            </a:pPr>
            <a:r>
              <a:rPr lang="en-US" sz="2800" dirty="0">
                <a:solidFill>
                  <a:schemeClr val="dk1"/>
                </a:solidFill>
                <a:sym typeface="Arial"/>
              </a:rPr>
              <a:t>Tibet Policy Competitors</a:t>
            </a:r>
          </a:p>
        </p:txBody>
      </p:sp>
      <p:sp>
        <p:nvSpPr>
          <p:cNvPr id="5" name="Rounded Rectangle 4"/>
          <p:cNvSpPr/>
          <p:nvPr/>
        </p:nvSpPr>
        <p:spPr>
          <a:xfrm>
            <a:off x="1863725" y="3879850"/>
            <a:ext cx="2209800" cy="15494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0070C0"/>
                </a:solidFill>
                <a:cs typeface="Arial" charset="0"/>
              </a:rPr>
              <a:t>Pragmatists</a:t>
            </a:r>
            <a:endParaRPr lang="en-US" b="1">
              <a:solidFill>
                <a:srgbClr val="0070C0"/>
              </a:solidFill>
              <a:cs typeface="Arial" charset="0"/>
            </a:endParaRPr>
          </a:p>
        </p:txBody>
      </p:sp>
      <p:sp>
        <p:nvSpPr>
          <p:cNvPr id="6" name="Rounded Rectangle 5"/>
          <p:cNvSpPr/>
          <p:nvPr/>
        </p:nvSpPr>
        <p:spPr>
          <a:xfrm>
            <a:off x="1828800" y="1930400"/>
            <a:ext cx="2209800" cy="1549400"/>
          </a:xfrm>
          <a:prstGeom prst="roundRect">
            <a:avLst/>
          </a:prstGeom>
          <a:solidFill>
            <a:srgbClr val="F86B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Neo-leftists</a:t>
            </a:r>
            <a:endParaRPr lang="en-US" b="1">
              <a:solidFill>
                <a:srgbClr val="FFFFFF"/>
              </a:solidFill>
              <a:cs typeface="Arial" charset="0"/>
            </a:endParaRPr>
          </a:p>
        </p:txBody>
      </p:sp>
      <p:sp>
        <p:nvSpPr>
          <p:cNvPr id="7" name="Rounded Rectangle 6"/>
          <p:cNvSpPr/>
          <p:nvPr/>
        </p:nvSpPr>
        <p:spPr>
          <a:xfrm>
            <a:off x="4953000" y="5029200"/>
            <a:ext cx="2286000" cy="1549400"/>
          </a:xfrm>
          <a:prstGeom prst="roundRect">
            <a:avLst/>
          </a:prstGeom>
          <a:solidFill>
            <a:srgbClr val="81D77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FFFFFF"/>
                </a:solidFill>
                <a:cs typeface="Arial" charset="0"/>
              </a:rPr>
              <a:t>Tibetan Cultural Advocates</a:t>
            </a:r>
            <a:endParaRPr lang="en-US" b="1" dirty="0">
              <a:solidFill>
                <a:srgbClr val="FFFFFF"/>
              </a:solidFill>
              <a:cs typeface="Arial" charset="0"/>
            </a:endParaRPr>
          </a:p>
        </p:txBody>
      </p:sp>
      <p:sp>
        <p:nvSpPr>
          <p:cNvPr id="8" name="Rounded Rectangle 7"/>
          <p:cNvSpPr/>
          <p:nvPr/>
        </p:nvSpPr>
        <p:spPr>
          <a:xfrm>
            <a:off x="8153400" y="3778250"/>
            <a:ext cx="2362200" cy="175260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Lhasa Appointees</a:t>
            </a:r>
            <a:endParaRPr lang="en-US" b="1">
              <a:solidFill>
                <a:srgbClr val="FFFFFF"/>
              </a:solidFill>
              <a:cs typeface="Arial" charset="0"/>
            </a:endParaRPr>
          </a:p>
        </p:txBody>
      </p:sp>
      <p:sp>
        <p:nvSpPr>
          <p:cNvPr id="10" name="Rounded Rectangle 9"/>
          <p:cNvSpPr/>
          <p:nvPr/>
        </p:nvSpPr>
        <p:spPr>
          <a:xfrm>
            <a:off x="8229600" y="1968500"/>
            <a:ext cx="2209800" cy="154940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China Nationalists</a:t>
            </a:r>
            <a:endParaRPr lang="en-US" b="1">
              <a:solidFill>
                <a:srgbClr val="FFFFFF"/>
              </a:solidFill>
              <a:cs typeface="Arial" charset="0"/>
            </a:endParaRPr>
          </a:p>
        </p:txBody>
      </p:sp>
      <p:sp>
        <p:nvSpPr>
          <p:cNvPr id="11" name="Rounded Rectangle 10"/>
          <p:cNvSpPr/>
          <p:nvPr/>
        </p:nvSpPr>
        <p:spPr>
          <a:xfrm>
            <a:off x="4959350" y="3125788"/>
            <a:ext cx="2209800" cy="1547812"/>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kern="0" dirty="0">
                <a:sym typeface="Arial"/>
              </a:rPr>
              <a:t>United Front</a:t>
            </a:r>
          </a:p>
        </p:txBody>
      </p:sp>
      <p:sp>
        <p:nvSpPr>
          <p:cNvPr id="12" name="Rounded Rectangle 11"/>
          <p:cNvSpPr/>
          <p:nvPr/>
        </p:nvSpPr>
        <p:spPr>
          <a:xfrm>
            <a:off x="4970463" y="1135063"/>
            <a:ext cx="2362200" cy="154940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cs typeface="Arial" charset="0"/>
              </a:rPr>
              <a:t>Hard-line management</a:t>
            </a:r>
            <a:endParaRPr lang="en-US" b="1">
              <a:solidFill>
                <a:srgbClr val="FFFFFF"/>
              </a:solidFill>
              <a:cs typeface="Arial" charset="0"/>
            </a:endParaRPr>
          </a:p>
        </p:txBody>
      </p:sp>
      <p:cxnSp>
        <p:nvCxnSpPr>
          <p:cNvPr id="4" name="Straight Connector 3"/>
          <p:cNvCxnSpPr>
            <a:stCxn id="6" idx="3"/>
          </p:cNvCxnSpPr>
          <p:nvPr/>
        </p:nvCxnSpPr>
        <p:spPr>
          <a:xfrm>
            <a:off x="4038601" y="2705100"/>
            <a:ext cx="931863" cy="57308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165850" y="2667000"/>
            <a:ext cx="0" cy="45878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10" idx="1"/>
          </p:cNvCxnSpPr>
          <p:nvPr/>
        </p:nvCxnSpPr>
        <p:spPr>
          <a:xfrm flipH="1">
            <a:off x="7086600" y="2743200"/>
            <a:ext cx="1143000" cy="53498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8" idx="1"/>
            <a:endCxn id="11" idx="3"/>
          </p:cNvCxnSpPr>
          <p:nvPr/>
        </p:nvCxnSpPr>
        <p:spPr>
          <a:xfrm flipH="1" flipV="1">
            <a:off x="7169150" y="3900488"/>
            <a:ext cx="984250" cy="754062"/>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5" idx="3"/>
            <a:endCxn id="11" idx="1"/>
          </p:cNvCxnSpPr>
          <p:nvPr/>
        </p:nvCxnSpPr>
        <p:spPr>
          <a:xfrm flipV="1">
            <a:off x="4073526" y="3900488"/>
            <a:ext cx="885825" cy="754062"/>
          </a:xfrm>
          <a:prstGeom prst="line">
            <a:avLst/>
          </a:prstGeom>
          <a:ln w="28575">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2514600" y="2590800"/>
            <a:ext cx="7315200" cy="1371600"/>
          </a:xfrm>
          <a:prstGeom prst="roundRect">
            <a:avLst/>
          </a:prstGeom>
          <a:solidFill>
            <a:srgbClr val="99CC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kern="0" dirty="0">
                <a:solidFill>
                  <a:srgbClr val="0070C0"/>
                </a:solidFill>
                <a:latin typeface="Times New Roman" pitchFamily="18" charset="0"/>
                <a:cs typeface="Times New Roman" pitchFamily="18" charset="0"/>
                <a:sym typeface="Arial"/>
              </a:rPr>
              <a:t>Is Tibetan unrest caused by outside instigation or by excessive policies?</a:t>
            </a:r>
          </a:p>
        </p:txBody>
      </p:sp>
      <p:sp>
        <p:nvSpPr>
          <p:cNvPr id="17" name="Rounded Rectangle 16"/>
          <p:cNvSpPr/>
          <p:nvPr/>
        </p:nvSpPr>
        <p:spPr>
          <a:xfrm>
            <a:off x="2493963" y="3902075"/>
            <a:ext cx="7315200" cy="1371600"/>
          </a:xfrm>
          <a:prstGeom prst="roundRect">
            <a:avLst/>
          </a:prstGeom>
          <a:solidFill>
            <a:srgbClr val="99CC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rgbClr val="0070C0"/>
                </a:solidFill>
                <a:latin typeface="Times New Roman" pitchFamily="18" charset="0"/>
                <a:cs typeface="Times New Roman" pitchFamily="18" charset="0"/>
              </a:rPr>
              <a:t>Will relaxing policy increase stability?</a:t>
            </a:r>
            <a:endParaRPr lang="en-US" sz="2800">
              <a:solidFill>
                <a:srgbClr val="0070C0"/>
              </a:solidFill>
              <a:cs typeface="Arial" charset="0"/>
            </a:endParaRPr>
          </a:p>
        </p:txBody>
      </p:sp>
      <p:sp>
        <p:nvSpPr>
          <p:cNvPr id="124945" name="Text Box 1033"/>
          <p:cNvSpPr txBox="1">
            <a:spLocks noChangeArrowheads="1"/>
          </p:cNvSpPr>
          <p:nvPr/>
        </p:nvSpPr>
        <p:spPr bwMode="auto">
          <a:xfrm>
            <a:off x="1600200" y="6334126"/>
            <a:ext cx="8991600" cy="523875"/>
          </a:xfrm>
          <a:prstGeom prst="rect">
            <a:avLst/>
          </a:prstGeom>
          <a:solidFill>
            <a:srgbClr val="00CCFF"/>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a:solidFill>
                  <a:schemeClr val="tx1"/>
                </a:solidFill>
                <a:latin typeface="Calibri" pitchFamily="34" charset="0"/>
              </a:rPr>
              <a:t>Under Hu Jintao, all  the groups except the Cultural Advocates argued that unrest was caused by external forces, not by incorrect policies. And they believed that relaxing policy would increase instability. These were the key issues.</a:t>
            </a:r>
          </a:p>
        </p:txBody>
      </p:sp>
    </p:spTree>
    <p:extLst>
      <p:ext uri="{BB962C8B-B14F-4D97-AF65-F5344CB8AC3E}">
        <p14:creationId xmlns:p14="http://schemas.microsoft.com/office/powerpoint/2010/main" val="14941456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fltVal val="0"/>
                                          </p:val>
                                        </p:tav>
                                        <p:tav tm="100000">
                                          <p:val>
                                            <p:strVal val="#ppt_w"/>
                                          </p:val>
                                        </p:tav>
                                      </p:tavLst>
                                    </p:anim>
                                    <p:anim calcmode="lin" valueType="num">
                                      <p:cBhvr>
                                        <p:cTn id="16" dur="1000" fill="hold"/>
                                        <p:tgtEl>
                                          <p:spTgt spid="17"/>
                                        </p:tgtEl>
                                        <p:attrNameLst>
                                          <p:attrName>ppt_h</p:attrName>
                                        </p:attrNameLst>
                                      </p:cBhvr>
                                      <p:tavLst>
                                        <p:tav tm="0">
                                          <p:val>
                                            <p:fltVal val="0"/>
                                          </p:val>
                                        </p:tav>
                                        <p:tav tm="100000">
                                          <p:val>
                                            <p:strVal val="#ppt_h"/>
                                          </p:val>
                                        </p:tav>
                                      </p:tavLst>
                                    </p:anim>
                                    <p:anim calcmode="lin" valueType="num">
                                      <p:cBhvr>
                                        <p:cTn id="17" dur="1000" fill="hold"/>
                                        <p:tgtEl>
                                          <p:spTgt spid="17"/>
                                        </p:tgtEl>
                                        <p:attrNameLst>
                                          <p:attrName>style.rotation</p:attrName>
                                        </p:attrNameLst>
                                      </p:cBhvr>
                                      <p:tavLst>
                                        <p:tav tm="0">
                                          <p:val>
                                            <p:fltVal val="90"/>
                                          </p:val>
                                        </p:tav>
                                        <p:tav tm="100000">
                                          <p:val>
                                            <p:fltVal val="0"/>
                                          </p:val>
                                        </p:tav>
                                      </p:tavLst>
                                    </p:anim>
                                    <p:animEffect transition="in" filter="fade">
                                      <p:cBhvr>
                                        <p:cTn id="1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1" y="1143000"/>
            <a:ext cx="9115763" cy="6453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751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921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70394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12898" y="1232647"/>
            <a:ext cx="7507941" cy="2246769"/>
          </a:xfrm>
          <a:prstGeom prst="rect">
            <a:avLst/>
          </a:prstGeom>
        </p:spPr>
        <p:txBody>
          <a:bodyPr wrap="square">
            <a:spAutoFit/>
          </a:bodyPr>
          <a:lstStyle/>
          <a:p>
            <a:pPr algn="ctr"/>
            <a:r>
              <a:rPr lang="en-US" sz="2800" u="sng" dirty="0">
                <a:latin typeface="Times New Roman" pitchFamily="18" charset="0"/>
                <a:cs typeface="Times New Roman" pitchFamily="18" charset="0"/>
              </a:rPr>
              <a:t>The perspective from Beijing: </a:t>
            </a:r>
          </a:p>
          <a:p>
            <a:endParaRPr lang="en-US" sz="2800" u="sng" dirty="0">
              <a:latin typeface="Times New Roman" pitchFamily="18" charset="0"/>
              <a:cs typeface="Times New Roman" pitchFamily="18" charset="0"/>
            </a:endParaRPr>
          </a:p>
          <a:p>
            <a:endParaRPr lang="en-US" sz="2800" u="sng" dirty="0">
              <a:latin typeface="Times New Roman" pitchFamily="18" charset="0"/>
              <a:cs typeface="Times New Roman" pitchFamily="18" charset="0"/>
            </a:endParaRPr>
          </a:p>
          <a:p>
            <a:pPr algn="ctr"/>
            <a:r>
              <a:rPr lang="en-US" sz="2800" dirty="0" smtClean="0">
                <a:latin typeface="Times New Roman" pitchFamily="18" charset="0"/>
                <a:cs typeface="Times New Roman" pitchFamily="18" charset="0"/>
              </a:rPr>
              <a:t>Political unity brings social and economic happiness </a:t>
            </a:r>
            <a:endParaRPr lang="en-US" sz="2800" dirty="0">
              <a:latin typeface="Times New Roman" pitchFamily="18" charset="0"/>
              <a:cs typeface="Times New Roman" pitchFamily="18" charset="0"/>
            </a:endParaRPr>
          </a:p>
        </p:txBody>
      </p:sp>
      <p:sp>
        <p:nvSpPr>
          <p:cNvPr id="3" name="TextBox 2"/>
          <p:cNvSpPr txBox="1"/>
          <p:nvPr/>
        </p:nvSpPr>
        <p:spPr>
          <a:xfrm>
            <a:off x="3397250" y="1382713"/>
            <a:ext cx="5181600" cy="369332"/>
          </a:xfrm>
          <a:prstGeom prst="rect">
            <a:avLst/>
          </a:prstGeom>
          <a:solidFill>
            <a:schemeClr val="bg1">
              <a:lumMod val="95000"/>
            </a:schemeClr>
          </a:solidFill>
          <a:ln>
            <a:solidFill>
              <a:schemeClr val="bg1">
                <a:lumMod val="75000"/>
              </a:schemeClr>
            </a:solidFill>
          </a:ln>
        </p:spPr>
        <p:txBody>
          <a:bodyPr>
            <a:spAutoFit/>
          </a:bodyPr>
          <a:lstStyle/>
          <a:p>
            <a:pPr>
              <a:defRPr/>
            </a:pPr>
            <a:r>
              <a:rPr lang="en-US" dirty="0"/>
              <a:t>Part 2: </a:t>
            </a:r>
            <a:r>
              <a:rPr lang="en-US" dirty="0" smtClean="0"/>
              <a:t>Viewed from China</a:t>
            </a:r>
            <a:endParaRPr lang="en-US" dirty="0"/>
          </a:p>
        </p:txBody>
      </p:sp>
    </p:spTree>
    <p:extLst>
      <p:ext uri="{BB962C8B-B14F-4D97-AF65-F5344CB8AC3E}">
        <p14:creationId xmlns:p14="http://schemas.microsoft.com/office/powerpoint/2010/main" val="403502415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97250" y="685800"/>
            <a:ext cx="5181600" cy="369888"/>
          </a:xfrm>
          <a:prstGeom prst="rect">
            <a:avLst/>
          </a:prstGeom>
          <a:solidFill>
            <a:schemeClr val="bg1">
              <a:lumMod val="95000"/>
            </a:schemeClr>
          </a:solidFill>
          <a:ln>
            <a:solidFill>
              <a:schemeClr val="bg1">
                <a:lumMod val="75000"/>
              </a:schemeClr>
            </a:solidFill>
          </a:ln>
        </p:spPr>
        <p:txBody>
          <a:bodyPr>
            <a:spAutoFit/>
          </a:bodyPr>
          <a:lstStyle/>
          <a:p>
            <a:pPr>
              <a:defRPr/>
            </a:pPr>
            <a:r>
              <a:rPr lang="en-US" dirty="0"/>
              <a:t>Part 1: </a:t>
            </a:r>
            <a:r>
              <a:rPr lang="en-US" dirty="0" smtClean="0"/>
              <a:t>Viewed from outside	</a:t>
            </a:r>
            <a:endParaRPr lang="en-US" dirty="0"/>
          </a:p>
        </p:txBody>
      </p:sp>
      <p:sp>
        <p:nvSpPr>
          <p:cNvPr id="3" name="TextBox 2"/>
          <p:cNvSpPr txBox="1"/>
          <p:nvPr/>
        </p:nvSpPr>
        <p:spPr>
          <a:xfrm>
            <a:off x="3397250" y="1458913"/>
            <a:ext cx="5181600" cy="369332"/>
          </a:xfrm>
          <a:prstGeom prst="rect">
            <a:avLst/>
          </a:prstGeom>
          <a:solidFill>
            <a:schemeClr val="bg1">
              <a:lumMod val="95000"/>
            </a:schemeClr>
          </a:solidFill>
          <a:ln>
            <a:solidFill>
              <a:schemeClr val="bg1">
                <a:lumMod val="75000"/>
              </a:schemeClr>
            </a:solidFill>
          </a:ln>
        </p:spPr>
        <p:txBody>
          <a:bodyPr>
            <a:spAutoFit/>
          </a:bodyPr>
          <a:lstStyle/>
          <a:p>
            <a:pPr>
              <a:defRPr/>
            </a:pPr>
            <a:r>
              <a:rPr lang="en-US" dirty="0"/>
              <a:t>Part 2: </a:t>
            </a:r>
            <a:r>
              <a:rPr lang="en-US" dirty="0" smtClean="0"/>
              <a:t>Viewed from China</a:t>
            </a:r>
            <a:endParaRPr lang="en-US" dirty="0"/>
          </a:p>
        </p:txBody>
      </p:sp>
      <p:sp>
        <p:nvSpPr>
          <p:cNvPr id="4" name="TextBox 3"/>
          <p:cNvSpPr txBox="1"/>
          <p:nvPr/>
        </p:nvSpPr>
        <p:spPr>
          <a:xfrm>
            <a:off x="3429000" y="3427318"/>
            <a:ext cx="5181600" cy="369888"/>
          </a:xfrm>
          <a:prstGeom prst="rect">
            <a:avLst/>
          </a:prstGeom>
          <a:solidFill>
            <a:schemeClr val="bg1">
              <a:lumMod val="85000"/>
            </a:schemeClr>
          </a:solidFill>
          <a:ln>
            <a:solidFill>
              <a:schemeClr val="bg1">
                <a:lumMod val="75000"/>
              </a:schemeClr>
            </a:solidFill>
          </a:ln>
        </p:spPr>
        <p:txBody>
          <a:bodyPr>
            <a:spAutoFit/>
          </a:bodyPr>
          <a:lstStyle/>
          <a:p>
            <a:pPr>
              <a:defRPr/>
            </a:pPr>
            <a:r>
              <a:rPr lang="en-US" dirty="0"/>
              <a:t>Part </a:t>
            </a:r>
            <a:r>
              <a:rPr lang="en-US" dirty="0" smtClean="0"/>
              <a:t>5: China’s perspective and response</a:t>
            </a:r>
            <a:endParaRPr lang="en-US" dirty="0"/>
          </a:p>
        </p:txBody>
      </p:sp>
      <p:sp>
        <p:nvSpPr>
          <p:cNvPr id="8" name="TextBox 7"/>
          <p:cNvSpPr txBox="1"/>
          <p:nvPr/>
        </p:nvSpPr>
        <p:spPr>
          <a:xfrm>
            <a:off x="3397250" y="2119693"/>
            <a:ext cx="5181600" cy="369887"/>
          </a:xfrm>
          <a:prstGeom prst="rect">
            <a:avLst/>
          </a:prstGeom>
          <a:solidFill>
            <a:schemeClr val="bg2"/>
          </a:solidFill>
          <a:ln>
            <a:solidFill>
              <a:schemeClr val="bg1">
                <a:lumMod val="75000"/>
              </a:schemeClr>
            </a:solidFill>
          </a:ln>
        </p:spPr>
        <p:txBody>
          <a:bodyPr>
            <a:spAutoFit/>
          </a:bodyPr>
          <a:lstStyle/>
          <a:p>
            <a:pPr>
              <a:defRPr/>
            </a:pPr>
            <a:r>
              <a:rPr lang="en-US" dirty="0"/>
              <a:t>Part </a:t>
            </a:r>
            <a:r>
              <a:rPr lang="en-US" dirty="0" smtClean="0"/>
              <a:t>3: Historical complexity</a:t>
            </a:r>
            <a:r>
              <a:rPr lang="en-US" dirty="0"/>
              <a:t>		</a:t>
            </a:r>
          </a:p>
        </p:txBody>
      </p:sp>
      <p:sp>
        <p:nvSpPr>
          <p:cNvPr id="6" name="TextBox 5"/>
          <p:cNvSpPr txBox="1"/>
          <p:nvPr/>
        </p:nvSpPr>
        <p:spPr>
          <a:xfrm>
            <a:off x="3429000" y="4079997"/>
            <a:ext cx="5181600" cy="369888"/>
          </a:xfrm>
          <a:prstGeom prst="rect">
            <a:avLst/>
          </a:prstGeom>
          <a:solidFill>
            <a:schemeClr val="bg1">
              <a:lumMod val="85000"/>
            </a:schemeClr>
          </a:solidFill>
          <a:ln>
            <a:solidFill>
              <a:schemeClr val="bg1">
                <a:lumMod val="75000"/>
              </a:schemeClr>
            </a:solidFill>
          </a:ln>
        </p:spPr>
        <p:txBody>
          <a:bodyPr>
            <a:spAutoFit/>
          </a:bodyPr>
          <a:lstStyle/>
          <a:p>
            <a:pPr>
              <a:defRPr/>
            </a:pPr>
            <a:r>
              <a:rPr lang="en-US" dirty="0"/>
              <a:t>Part </a:t>
            </a:r>
            <a:r>
              <a:rPr lang="en-US" dirty="0" smtClean="0"/>
              <a:t>6: Tibetan perspectives</a:t>
            </a:r>
            <a:endParaRPr lang="en-US" dirty="0"/>
          </a:p>
        </p:txBody>
      </p:sp>
      <p:sp>
        <p:nvSpPr>
          <p:cNvPr id="7" name="TextBox 6"/>
          <p:cNvSpPr txBox="1"/>
          <p:nvPr/>
        </p:nvSpPr>
        <p:spPr>
          <a:xfrm>
            <a:off x="3397250" y="2766538"/>
            <a:ext cx="5181600" cy="369332"/>
          </a:xfrm>
          <a:prstGeom prst="rect">
            <a:avLst/>
          </a:prstGeom>
          <a:solidFill>
            <a:srgbClr val="00B0F0"/>
          </a:solidFill>
          <a:ln>
            <a:solidFill>
              <a:schemeClr val="bg1">
                <a:lumMod val="75000"/>
              </a:schemeClr>
            </a:solidFill>
          </a:ln>
        </p:spPr>
        <p:txBody>
          <a:bodyPr>
            <a:spAutoFit/>
          </a:bodyPr>
          <a:lstStyle/>
          <a:p>
            <a:pPr>
              <a:defRPr/>
            </a:pPr>
            <a:r>
              <a:rPr lang="en-US" dirty="0"/>
              <a:t>Part </a:t>
            </a:r>
            <a:r>
              <a:rPr lang="en-US" dirty="0" smtClean="0"/>
              <a:t>4: The regional context</a:t>
            </a:r>
            <a:endParaRPr lang="en-US" dirty="0"/>
          </a:p>
        </p:txBody>
      </p:sp>
      <p:sp>
        <p:nvSpPr>
          <p:cNvPr id="9" name="TextBox 8"/>
          <p:cNvSpPr txBox="1"/>
          <p:nvPr/>
        </p:nvSpPr>
        <p:spPr>
          <a:xfrm>
            <a:off x="3424645" y="4807163"/>
            <a:ext cx="5181600" cy="369888"/>
          </a:xfrm>
          <a:prstGeom prst="rect">
            <a:avLst/>
          </a:prstGeom>
          <a:solidFill>
            <a:schemeClr val="bg1">
              <a:lumMod val="85000"/>
            </a:schemeClr>
          </a:solidFill>
          <a:ln>
            <a:solidFill>
              <a:schemeClr val="bg1">
                <a:lumMod val="75000"/>
              </a:schemeClr>
            </a:solidFill>
          </a:ln>
        </p:spPr>
        <p:txBody>
          <a:bodyPr>
            <a:spAutoFit/>
          </a:bodyPr>
          <a:lstStyle/>
          <a:p>
            <a:pPr>
              <a:defRPr/>
            </a:pPr>
            <a:r>
              <a:rPr lang="en-US" dirty="0"/>
              <a:t>Part </a:t>
            </a:r>
            <a:r>
              <a:rPr lang="en-US" dirty="0" smtClean="0"/>
              <a:t>7: The current situation: what do we </a:t>
            </a:r>
            <a:r>
              <a:rPr lang="en-US" dirty="0"/>
              <a:t>do </a:t>
            </a:r>
            <a:r>
              <a:rPr lang="en-US" dirty="0" smtClean="0"/>
              <a:t>know?</a:t>
            </a:r>
            <a:endParaRPr lang="en-US" dirty="0"/>
          </a:p>
        </p:txBody>
      </p:sp>
      <p:sp>
        <p:nvSpPr>
          <p:cNvPr id="10" name="TextBox 9"/>
          <p:cNvSpPr txBox="1"/>
          <p:nvPr/>
        </p:nvSpPr>
        <p:spPr>
          <a:xfrm>
            <a:off x="3459479" y="5534330"/>
            <a:ext cx="5181600" cy="369888"/>
          </a:xfrm>
          <a:prstGeom prst="rect">
            <a:avLst/>
          </a:prstGeom>
          <a:solidFill>
            <a:schemeClr val="bg1">
              <a:lumMod val="95000"/>
            </a:schemeClr>
          </a:solidFill>
          <a:ln>
            <a:solidFill>
              <a:schemeClr val="bg1">
                <a:lumMod val="75000"/>
              </a:schemeClr>
            </a:solidFill>
          </a:ln>
        </p:spPr>
        <p:txBody>
          <a:bodyPr>
            <a:spAutoFit/>
          </a:bodyPr>
          <a:lstStyle/>
          <a:p>
            <a:pPr>
              <a:defRPr/>
            </a:pPr>
            <a:r>
              <a:rPr lang="en-US" dirty="0"/>
              <a:t>Part </a:t>
            </a:r>
            <a:r>
              <a:rPr lang="en-US" dirty="0" smtClean="0"/>
              <a:t>8: Solutions?</a:t>
            </a:r>
            <a:endParaRPr lang="en-US" dirty="0"/>
          </a:p>
        </p:txBody>
      </p:sp>
    </p:spTree>
    <p:extLst>
      <p:ext uri="{BB962C8B-B14F-4D97-AF65-F5344CB8AC3E}">
        <p14:creationId xmlns:p14="http://schemas.microsoft.com/office/powerpoint/2010/main" val="332055559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hild dalai lama"/>
          <p:cNvPicPr>
            <a:picLocks noChangeAspect="1" noChangeArrowheads="1"/>
          </p:cNvPicPr>
          <p:nvPr/>
        </p:nvPicPr>
        <p:blipFill>
          <a:blip r:embed="rId2" cstate="print"/>
          <a:srcRect/>
          <a:stretch>
            <a:fillRect/>
          </a:stretch>
        </p:blipFill>
        <p:spPr bwMode="auto">
          <a:xfrm>
            <a:off x="5726585" y="1981524"/>
            <a:ext cx="864715" cy="989951"/>
          </a:xfrm>
          <a:prstGeom prst="rect">
            <a:avLst/>
          </a:prstGeom>
          <a:noFill/>
          <a:ln w="9525">
            <a:noFill/>
            <a:miter lim="800000"/>
            <a:headEnd/>
            <a:tailEnd/>
          </a:ln>
        </p:spPr>
      </p:pic>
    </p:spTree>
    <p:extLst>
      <p:ext uri="{BB962C8B-B14F-4D97-AF65-F5344CB8AC3E}">
        <p14:creationId xmlns:p14="http://schemas.microsoft.com/office/powerpoint/2010/main" val="411087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ccel="26000" fill="hold" nodeType="clickEffect">
                                  <p:stCondLst>
                                    <p:cond delay="0"/>
                                  </p:stCondLst>
                                  <p:childTnLst>
                                    <p:animScale>
                                      <p:cBhvr>
                                        <p:cTn id="6" dur="2000" fill="hold"/>
                                        <p:tgtEl>
                                          <p:spTgt spid="5"/>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descr="C:\Documents and Settings\Robert Barnett\My Pictures\Tibet General\child dalai lam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199" y="635725"/>
            <a:ext cx="4325938" cy="4953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02083" name="Rectangle 3"/>
          <p:cNvSpPr>
            <a:spLocks noGrp="1" noChangeArrowheads="1"/>
          </p:cNvSpPr>
          <p:nvPr>
            <p:ph type="title" idx="4294967295"/>
          </p:nvPr>
        </p:nvSpPr>
        <p:spPr>
          <a:xfrm>
            <a:off x="4273152" y="5832567"/>
            <a:ext cx="3552031" cy="525194"/>
          </a:xfrm>
          <a:solidFill>
            <a:srgbClr val="00B0F0"/>
          </a:solidFill>
        </p:spPr>
        <p:txBody>
          <a:bodyPr/>
          <a:lstStyle/>
          <a:p>
            <a:r>
              <a:rPr lang="en-US" altLang="en-US" sz="1800" b="1" dirty="0"/>
              <a:t>The 14</a:t>
            </a:r>
            <a:r>
              <a:rPr lang="en-US" altLang="en-US" sz="1800" b="1" baseline="30000" dirty="0"/>
              <a:t>th</a:t>
            </a:r>
            <a:r>
              <a:rPr lang="en-US" altLang="en-US" sz="1800" b="1" dirty="0"/>
              <a:t> Dalai Lama, aged 5 in 1940</a:t>
            </a:r>
          </a:p>
        </p:txBody>
      </p:sp>
    </p:spTree>
    <p:extLst>
      <p:ext uri="{BB962C8B-B14F-4D97-AF65-F5344CB8AC3E}">
        <p14:creationId xmlns:p14="http://schemas.microsoft.com/office/powerpoint/2010/main" val="317726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7" name="Picture 1027" descr="C:\Documents and Settings\Robert Barnett\My Pictures\Tibet General\dalailama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1" y="592138"/>
            <a:ext cx="5249863" cy="55800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880067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97250" y="685800"/>
            <a:ext cx="5181600" cy="369888"/>
          </a:xfrm>
          <a:prstGeom prst="rect">
            <a:avLst/>
          </a:prstGeom>
          <a:solidFill>
            <a:schemeClr val="bg1">
              <a:lumMod val="95000"/>
            </a:schemeClr>
          </a:solidFill>
          <a:ln>
            <a:solidFill>
              <a:schemeClr val="bg1">
                <a:lumMod val="75000"/>
              </a:schemeClr>
            </a:solidFill>
          </a:ln>
        </p:spPr>
        <p:txBody>
          <a:bodyPr>
            <a:spAutoFit/>
          </a:bodyPr>
          <a:lstStyle/>
          <a:p>
            <a:pPr>
              <a:defRPr/>
            </a:pPr>
            <a:r>
              <a:rPr lang="en-US" dirty="0"/>
              <a:t>Part 1: </a:t>
            </a:r>
            <a:r>
              <a:rPr lang="en-US" dirty="0" smtClean="0"/>
              <a:t>Viewed from outside	</a:t>
            </a:r>
            <a:endParaRPr lang="en-US" dirty="0"/>
          </a:p>
        </p:txBody>
      </p:sp>
      <p:sp>
        <p:nvSpPr>
          <p:cNvPr id="3" name="TextBox 2"/>
          <p:cNvSpPr txBox="1"/>
          <p:nvPr/>
        </p:nvSpPr>
        <p:spPr>
          <a:xfrm>
            <a:off x="3397250" y="1458913"/>
            <a:ext cx="5181600" cy="369332"/>
          </a:xfrm>
          <a:prstGeom prst="rect">
            <a:avLst/>
          </a:prstGeom>
          <a:solidFill>
            <a:schemeClr val="bg1">
              <a:lumMod val="95000"/>
            </a:schemeClr>
          </a:solidFill>
          <a:ln>
            <a:solidFill>
              <a:schemeClr val="bg1">
                <a:lumMod val="75000"/>
              </a:schemeClr>
            </a:solidFill>
          </a:ln>
        </p:spPr>
        <p:txBody>
          <a:bodyPr>
            <a:spAutoFit/>
          </a:bodyPr>
          <a:lstStyle/>
          <a:p>
            <a:pPr>
              <a:defRPr/>
            </a:pPr>
            <a:r>
              <a:rPr lang="en-US" dirty="0"/>
              <a:t>Part 2: </a:t>
            </a:r>
            <a:r>
              <a:rPr lang="en-US" dirty="0" smtClean="0"/>
              <a:t>Viewed from China</a:t>
            </a:r>
            <a:endParaRPr lang="en-US" dirty="0"/>
          </a:p>
        </p:txBody>
      </p:sp>
      <p:sp>
        <p:nvSpPr>
          <p:cNvPr id="4" name="TextBox 3"/>
          <p:cNvSpPr txBox="1"/>
          <p:nvPr/>
        </p:nvSpPr>
        <p:spPr>
          <a:xfrm>
            <a:off x="3429000" y="3427318"/>
            <a:ext cx="5181600" cy="369888"/>
          </a:xfrm>
          <a:prstGeom prst="rect">
            <a:avLst/>
          </a:prstGeom>
          <a:solidFill>
            <a:schemeClr val="bg1">
              <a:lumMod val="95000"/>
            </a:schemeClr>
          </a:solidFill>
          <a:ln>
            <a:solidFill>
              <a:schemeClr val="bg1">
                <a:lumMod val="75000"/>
              </a:schemeClr>
            </a:solidFill>
          </a:ln>
        </p:spPr>
        <p:txBody>
          <a:bodyPr>
            <a:spAutoFit/>
          </a:bodyPr>
          <a:lstStyle/>
          <a:p>
            <a:pPr>
              <a:defRPr/>
            </a:pPr>
            <a:r>
              <a:rPr lang="en-US" dirty="0"/>
              <a:t>Part </a:t>
            </a:r>
            <a:r>
              <a:rPr lang="en-US" dirty="0" smtClean="0"/>
              <a:t>5: </a:t>
            </a:r>
            <a:r>
              <a:rPr lang="en-US" dirty="0"/>
              <a:t>Tibetan perspectives</a:t>
            </a:r>
          </a:p>
        </p:txBody>
      </p:sp>
      <p:sp>
        <p:nvSpPr>
          <p:cNvPr id="8" name="TextBox 7"/>
          <p:cNvSpPr txBox="1"/>
          <p:nvPr/>
        </p:nvSpPr>
        <p:spPr>
          <a:xfrm>
            <a:off x="3397250" y="2119693"/>
            <a:ext cx="5181600" cy="369887"/>
          </a:xfrm>
          <a:prstGeom prst="rect">
            <a:avLst/>
          </a:prstGeom>
          <a:solidFill>
            <a:schemeClr val="bg2"/>
          </a:solidFill>
          <a:ln>
            <a:solidFill>
              <a:schemeClr val="bg1">
                <a:lumMod val="75000"/>
              </a:schemeClr>
            </a:solidFill>
          </a:ln>
        </p:spPr>
        <p:txBody>
          <a:bodyPr>
            <a:spAutoFit/>
          </a:bodyPr>
          <a:lstStyle/>
          <a:p>
            <a:pPr>
              <a:defRPr/>
            </a:pPr>
            <a:r>
              <a:rPr lang="en-US" dirty="0"/>
              <a:t>Part </a:t>
            </a:r>
            <a:r>
              <a:rPr lang="en-US" dirty="0" smtClean="0"/>
              <a:t>3: Historical complexity</a:t>
            </a:r>
            <a:r>
              <a:rPr lang="en-US" dirty="0"/>
              <a:t>		</a:t>
            </a:r>
          </a:p>
        </p:txBody>
      </p:sp>
      <p:sp>
        <p:nvSpPr>
          <p:cNvPr id="6" name="TextBox 5"/>
          <p:cNvSpPr txBox="1"/>
          <p:nvPr/>
        </p:nvSpPr>
        <p:spPr>
          <a:xfrm>
            <a:off x="3429000" y="4079997"/>
            <a:ext cx="5181600" cy="369888"/>
          </a:xfrm>
          <a:prstGeom prst="rect">
            <a:avLst/>
          </a:prstGeom>
          <a:solidFill>
            <a:schemeClr val="bg1">
              <a:lumMod val="95000"/>
            </a:schemeClr>
          </a:solidFill>
          <a:ln>
            <a:solidFill>
              <a:schemeClr val="bg1">
                <a:lumMod val="75000"/>
              </a:schemeClr>
            </a:solidFill>
          </a:ln>
        </p:spPr>
        <p:txBody>
          <a:bodyPr>
            <a:spAutoFit/>
          </a:bodyPr>
          <a:lstStyle/>
          <a:p>
            <a:pPr>
              <a:defRPr/>
            </a:pPr>
            <a:r>
              <a:rPr lang="en-US" dirty="0"/>
              <a:t>Part </a:t>
            </a:r>
            <a:r>
              <a:rPr lang="en-US" dirty="0" smtClean="0"/>
              <a:t>6: </a:t>
            </a:r>
            <a:r>
              <a:rPr lang="en-US" dirty="0"/>
              <a:t>What we do know</a:t>
            </a:r>
          </a:p>
        </p:txBody>
      </p:sp>
      <p:sp>
        <p:nvSpPr>
          <p:cNvPr id="7" name="TextBox 6"/>
          <p:cNvSpPr txBox="1"/>
          <p:nvPr/>
        </p:nvSpPr>
        <p:spPr>
          <a:xfrm>
            <a:off x="3397250" y="2766538"/>
            <a:ext cx="5181600" cy="369332"/>
          </a:xfrm>
          <a:prstGeom prst="rect">
            <a:avLst/>
          </a:prstGeom>
          <a:solidFill>
            <a:srgbClr val="00B0F0"/>
          </a:solidFill>
          <a:ln>
            <a:solidFill>
              <a:schemeClr val="bg1">
                <a:lumMod val="75000"/>
              </a:schemeClr>
            </a:solidFill>
          </a:ln>
        </p:spPr>
        <p:txBody>
          <a:bodyPr>
            <a:spAutoFit/>
          </a:bodyPr>
          <a:lstStyle/>
          <a:p>
            <a:pPr>
              <a:defRPr/>
            </a:pPr>
            <a:r>
              <a:rPr lang="en-US" dirty="0"/>
              <a:t>Part </a:t>
            </a:r>
            <a:r>
              <a:rPr lang="en-US" dirty="0" smtClean="0"/>
              <a:t>4: The regional context</a:t>
            </a:r>
            <a:endParaRPr lang="en-US" dirty="0"/>
          </a:p>
        </p:txBody>
      </p:sp>
    </p:spTree>
    <p:extLst>
      <p:ext uri="{BB962C8B-B14F-4D97-AF65-F5344CB8AC3E}">
        <p14:creationId xmlns:p14="http://schemas.microsoft.com/office/powerpoint/2010/main" val="302740164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97250" y="685800"/>
            <a:ext cx="5181600" cy="369888"/>
          </a:xfrm>
          <a:prstGeom prst="rect">
            <a:avLst/>
          </a:prstGeom>
          <a:solidFill>
            <a:schemeClr val="bg1">
              <a:lumMod val="95000"/>
            </a:schemeClr>
          </a:solidFill>
          <a:ln>
            <a:solidFill>
              <a:schemeClr val="bg1">
                <a:lumMod val="75000"/>
              </a:schemeClr>
            </a:solidFill>
          </a:ln>
        </p:spPr>
        <p:txBody>
          <a:bodyPr>
            <a:spAutoFit/>
          </a:bodyPr>
          <a:lstStyle/>
          <a:p>
            <a:pPr>
              <a:defRPr/>
            </a:pPr>
            <a:r>
              <a:rPr lang="en-US" dirty="0"/>
              <a:t>Part 1: </a:t>
            </a:r>
            <a:r>
              <a:rPr lang="en-US" dirty="0" smtClean="0"/>
              <a:t>Viewed from outside	</a:t>
            </a:r>
            <a:endParaRPr lang="en-US" dirty="0"/>
          </a:p>
        </p:txBody>
      </p:sp>
      <p:sp>
        <p:nvSpPr>
          <p:cNvPr id="3" name="TextBox 2"/>
          <p:cNvSpPr txBox="1"/>
          <p:nvPr/>
        </p:nvSpPr>
        <p:spPr>
          <a:xfrm>
            <a:off x="3397250" y="1458913"/>
            <a:ext cx="5181600" cy="369332"/>
          </a:xfrm>
          <a:prstGeom prst="rect">
            <a:avLst/>
          </a:prstGeom>
          <a:solidFill>
            <a:schemeClr val="bg1">
              <a:lumMod val="95000"/>
            </a:schemeClr>
          </a:solidFill>
          <a:ln>
            <a:solidFill>
              <a:schemeClr val="bg1">
                <a:lumMod val="75000"/>
              </a:schemeClr>
            </a:solidFill>
          </a:ln>
        </p:spPr>
        <p:txBody>
          <a:bodyPr>
            <a:spAutoFit/>
          </a:bodyPr>
          <a:lstStyle/>
          <a:p>
            <a:pPr>
              <a:defRPr/>
            </a:pPr>
            <a:r>
              <a:rPr lang="en-US" dirty="0"/>
              <a:t>Part 2: </a:t>
            </a:r>
            <a:r>
              <a:rPr lang="en-US" dirty="0" smtClean="0"/>
              <a:t>Viewed from China</a:t>
            </a:r>
            <a:endParaRPr lang="en-US" dirty="0"/>
          </a:p>
        </p:txBody>
      </p:sp>
      <p:sp>
        <p:nvSpPr>
          <p:cNvPr id="4" name="TextBox 3"/>
          <p:cNvSpPr txBox="1"/>
          <p:nvPr/>
        </p:nvSpPr>
        <p:spPr>
          <a:xfrm>
            <a:off x="3429000" y="3427318"/>
            <a:ext cx="5181600" cy="369888"/>
          </a:xfrm>
          <a:prstGeom prst="rect">
            <a:avLst/>
          </a:prstGeom>
          <a:solidFill>
            <a:srgbClr val="00B0F0"/>
          </a:solidFill>
          <a:ln>
            <a:solidFill>
              <a:schemeClr val="bg1">
                <a:lumMod val="75000"/>
              </a:schemeClr>
            </a:solidFill>
          </a:ln>
        </p:spPr>
        <p:txBody>
          <a:bodyPr>
            <a:spAutoFit/>
          </a:bodyPr>
          <a:lstStyle/>
          <a:p>
            <a:pPr>
              <a:defRPr/>
            </a:pPr>
            <a:r>
              <a:rPr lang="en-US" dirty="0"/>
              <a:t>Part </a:t>
            </a:r>
            <a:r>
              <a:rPr lang="en-US" dirty="0" smtClean="0"/>
              <a:t>5: China’s perspective and response</a:t>
            </a:r>
            <a:endParaRPr lang="en-US" dirty="0"/>
          </a:p>
        </p:txBody>
      </p:sp>
      <p:sp>
        <p:nvSpPr>
          <p:cNvPr id="8" name="TextBox 7"/>
          <p:cNvSpPr txBox="1"/>
          <p:nvPr/>
        </p:nvSpPr>
        <p:spPr>
          <a:xfrm>
            <a:off x="3397250" y="2119693"/>
            <a:ext cx="5181600" cy="369887"/>
          </a:xfrm>
          <a:prstGeom prst="rect">
            <a:avLst/>
          </a:prstGeom>
          <a:solidFill>
            <a:schemeClr val="bg2"/>
          </a:solidFill>
          <a:ln>
            <a:solidFill>
              <a:schemeClr val="bg1">
                <a:lumMod val="75000"/>
              </a:schemeClr>
            </a:solidFill>
          </a:ln>
        </p:spPr>
        <p:txBody>
          <a:bodyPr>
            <a:spAutoFit/>
          </a:bodyPr>
          <a:lstStyle/>
          <a:p>
            <a:pPr>
              <a:defRPr/>
            </a:pPr>
            <a:r>
              <a:rPr lang="en-US" dirty="0"/>
              <a:t>Part </a:t>
            </a:r>
            <a:r>
              <a:rPr lang="en-US" dirty="0" smtClean="0"/>
              <a:t>3: Historical complexity</a:t>
            </a:r>
            <a:r>
              <a:rPr lang="en-US" dirty="0"/>
              <a:t>		</a:t>
            </a:r>
          </a:p>
        </p:txBody>
      </p:sp>
      <p:sp>
        <p:nvSpPr>
          <p:cNvPr id="6" name="TextBox 5"/>
          <p:cNvSpPr txBox="1"/>
          <p:nvPr/>
        </p:nvSpPr>
        <p:spPr>
          <a:xfrm>
            <a:off x="3429000" y="4079997"/>
            <a:ext cx="5181600" cy="369888"/>
          </a:xfrm>
          <a:prstGeom prst="rect">
            <a:avLst/>
          </a:prstGeom>
          <a:solidFill>
            <a:schemeClr val="bg1">
              <a:lumMod val="85000"/>
            </a:schemeClr>
          </a:solidFill>
          <a:ln>
            <a:solidFill>
              <a:schemeClr val="bg1">
                <a:lumMod val="75000"/>
              </a:schemeClr>
            </a:solidFill>
          </a:ln>
        </p:spPr>
        <p:txBody>
          <a:bodyPr>
            <a:spAutoFit/>
          </a:bodyPr>
          <a:lstStyle/>
          <a:p>
            <a:pPr>
              <a:defRPr/>
            </a:pPr>
            <a:r>
              <a:rPr lang="en-US" dirty="0"/>
              <a:t>Part </a:t>
            </a:r>
            <a:r>
              <a:rPr lang="en-US" dirty="0" smtClean="0"/>
              <a:t>6: Tibetan perspectives</a:t>
            </a:r>
            <a:endParaRPr lang="en-US" dirty="0"/>
          </a:p>
        </p:txBody>
      </p:sp>
      <p:sp>
        <p:nvSpPr>
          <p:cNvPr id="7" name="TextBox 6"/>
          <p:cNvSpPr txBox="1"/>
          <p:nvPr/>
        </p:nvSpPr>
        <p:spPr>
          <a:xfrm>
            <a:off x="3397250" y="2766538"/>
            <a:ext cx="5181600" cy="369332"/>
          </a:xfrm>
          <a:prstGeom prst="rect">
            <a:avLst/>
          </a:prstGeom>
          <a:solidFill>
            <a:schemeClr val="bg2"/>
          </a:solidFill>
          <a:ln>
            <a:solidFill>
              <a:schemeClr val="bg1">
                <a:lumMod val="75000"/>
              </a:schemeClr>
            </a:solidFill>
          </a:ln>
        </p:spPr>
        <p:txBody>
          <a:bodyPr>
            <a:spAutoFit/>
          </a:bodyPr>
          <a:lstStyle/>
          <a:p>
            <a:pPr>
              <a:defRPr/>
            </a:pPr>
            <a:r>
              <a:rPr lang="en-US" dirty="0"/>
              <a:t>Part </a:t>
            </a:r>
            <a:r>
              <a:rPr lang="en-US" dirty="0" smtClean="0"/>
              <a:t>4: The regional context</a:t>
            </a:r>
            <a:endParaRPr lang="en-US" dirty="0"/>
          </a:p>
        </p:txBody>
      </p:sp>
      <p:sp>
        <p:nvSpPr>
          <p:cNvPr id="9" name="TextBox 8"/>
          <p:cNvSpPr txBox="1"/>
          <p:nvPr/>
        </p:nvSpPr>
        <p:spPr>
          <a:xfrm>
            <a:off x="3424645" y="4807163"/>
            <a:ext cx="5181600" cy="369888"/>
          </a:xfrm>
          <a:prstGeom prst="rect">
            <a:avLst/>
          </a:prstGeom>
          <a:solidFill>
            <a:schemeClr val="bg1">
              <a:lumMod val="85000"/>
            </a:schemeClr>
          </a:solidFill>
          <a:ln>
            <a:solidFill>
              <a:schemeClr val="bg1">
                <a:lumMod val="75000"/>
              </a:schemeClr>
            </a:solidFill>
          </a:ln>
        </p:spPr>
        <p:txBody>
          <a:bodyPr>
            <a:spAutoFit/>
          </a:bodyPr>
          <a:lstStyle/>
          <a:p>
            <a:pPr>
              <a:defRPr/>
            </a:pPr>
            <a:r>
              <a:rPr lang="en-US" dirty="0"/>
              <a:t>Part </a:t>
            </a:r>
            <a:r>
              <a:rPr lang="en-US" dirty="0" smtClean="0"/>
              <a:t>7: The current situation: what do we </a:t>
            </a:r>
            <a:r>
              <a:rPr lang="en-US" dirty="0"/>
              <a:t>do </a:t>
            </a:r>
            <a:r>
              <a:rPr lang="en-US" dirty="0" smtClean="0"/>
              <a:t>know?</a:t>
            </a:r>
            <a:endParaRPr lang="en-US" dirty="0"/>
          </a:p>
        </p:txBody>
      </p:sp>
      <p:sp>
        <p:nvSpPr>
          <p:cNvPr id="10" name="TextBox 9"/>
          <p:cNvSpPr txBox="1"/>
          <p:nvPr/>
        </p:nvSpPr>
        <p:spPr>
          <a:xfrm>
            <a:off x="3459479" y="5534330"/>
            <a:ext cx="5181600" cy="369888"/>
          </a:xfrm>
          <a:prstGeom prst="rect">
            <a:avLst/>
          </a:prstGeom>
          <a:solidFill>
            <a:schemeClr val="bg1">
              <a:lumMod val="95000"/>
            </a:schemeClr>
          </a:solidFill>
          <a:ln>
            <a:solidFill>
              <a:schemeClr val="bg1">
                <a:lumMod val="75000"/>
              </a:schemeClr>
            </a:solidFill>
          </a:ln>
        </p:spPr>
        <p:txBody>
          <a:bodyPr>
            <a:spAutoFit/>
          </a:bodyPr>
          <a:lstStyle/>
          <a:p>
            <a:pPr>
              <a:defRPr/>
            </a:pPr>
            <a:r>
              <a:rPr lang="en-US" dirty="0"/>
              <a:t>Part </a:t>
            </a:r>
            <a:r>
              <a:rPr lang="en-US" dirty="0" smtClean="0"/>
              <a:t>8: Solutions?</a:t>
            </a:r>
            <a:endParaRPr lang="en-US" dirty="0"/>
          </a:p>
        </p:txBody>
      </p:sp>
    </p:spTree>
    <p:extLst>
      <p:ext uri="{BB962C8B-B14F-4D97-AF65-F5344CB8AC3E}">
        <p14:creationId xmlns:p14="http://schemas.microsoft.com/office/powerpoint/2010/main" val="180116719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China’s response</a:t>
            </a:r>
            <a:endParaRPr lang="en-US" dirty="0"/>
          </a:p>
        </p:txBody>
      </p:sp>
    </p:spTree>
    <p:extLst>
      <p:ext uri="{BB962C8B-B14F-4D97-AF65-F5344CB8AC3E}">
        <p14:creationId xmlns:p14="http://schemas.microsoft.com/office/powerpoint/2010/main" val="291246279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Get all countries to </a:t>
            </a:r>
            <a:r>
              <a:rPr lang="en-US" dirty="0" err="1">
                <a:latin typeface="Times New Roman" pitchFamily="18" charset="0"/>
                <a:cs typeface="Times New Roman" pitchFamily="18" charset="0"/>
              </a:rPr>
              <a:t>recognise</a:t>
            </a:r>
            <a:r>
              <a:rPr lang="en-US" dirty="0">
                <a:latin typeface="Times New Roman" pitchFamily="18" charset="0"/>
                <a:cs typeface="Times New Roman" pitchFamily="18" charset="0"/>
              </a:rPr>
              <a:t> Tibet as part of China</a:t>
            </a:r>
          </a:p>
          <a:p>
            <a:pPr marL="0" indent="0">
              <a:buNone/>
            </a:pPr>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Get </a:t>
            </a:r>
            <a:r>
              <a:rPr lang="en-US" dirty="0" err="1">
                <a:latin typeface="Times New Roman" pitchFamily="18" charset="0"/>
                <a:cs typeface="Times New Roman" pitchFamily="18" charset="0"/>
              </a:rPr>
              <a:t>neighbouring</a:t>
            </a:r>
            <a:r>
              <a:rPr lang="en-US" dirty="0">
                <a:latin typeface="Times New Roman" pitchFamily="18" charset="0"/>
                <a:cs typeface="Times New Roman" pitchFamily="18" charset="0"/>
              </a:rPr>
              <a:t> countries </a:t>
            </a:r>
            <a:r>
              <a:rPr lang="en-US" dirty="0" smtClean="0">
                <a:latin typeface="Times New Roman" pitchFamily="18" charset="0"/>
                <a:cs typeface="Times New Roman" pitchFamily="18" charset="0"/>
              </a:rPr>
              <a:t>to </a:t>
            </a:r>
            <a:r>
              <a:rPr lang="en-US" dirty="0">
                <a:latin typeface="Times New Roman" pitchFamily="18" charset="0"/>
                <a:cs typeface="Times New Roman" pitchFamily="18" charset="0"/>
              </a:rPr>
              <a:t>ban anti-Chinese activities on their soil</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Get beyond-the-periphery </a:t>
            </a:r>
            <a:r>
              <a:rPr lang="en-US" dirty="0" smtClean="0">
                <a:latin typeface="Times New Roman" pitchFamily="18" charset="0"/>
                <a:cs typeface="Times New Roman" pitchFamily="18" charset="0"/>
              </a:rPr>
              <a:t>countries </a:t>
            </a:r>
            <a:r>
              <a:rPr lang="en-US" dirty="0">
                <a:latin typeface="Times New Roman" pitchFamily="18" charset="0"/>
                <a:cs typeface="Times New Roman" pitchFamily="18" charset="0"/>
              </a:rPr>
              <a:t>to say they oppose Tibetan </a:t>
            </a:r>
            <a:r>
              <a:rPr lang="en-US" dirty="0" smtClean="0">
                <a:latin typeface="Times New Roman" pitchFamily="18" charset="0"/>
                <a:cs typeface="Times New Roman" pitchFamily="18" charset="0"/>
              </a:rPr>
              <a:t>independence</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Get all countries to refuse to meet the Dalai Lama</a:t>
            </a:r>
          </a:p>
          <a:p>
            <a:pPr marL="0" indent="0">
              <a:buNone/>
            </a:pPr>
            <a:endParaRPr lang="en-US" dirty="0">
              <a:latin typeface="Times New Roman" pitchFamily="18" charset="0"/>
              <a:cs typeface="Times New Roman" pitchFamily="18" charset="0"/>
            </a:endParaRPr>
          </a:p>
        </p:txBody>
      </p:sp>
      <p:sp>
        <p:nvSpPr>
          <p:cNvPr id="5" name="Title 1"/>
          <p:cNvSpPr txBox="1">
            <a:spLocks/>
          </p:cNvSpPr>
          <p:nvPr/>
        </p:nvSpPr>
        <p:spPr>
          <a:xfrm>
            <a:off x="1905000" y="228600"/>
            <a:ext cx="8229600" cy="1143000"/>
          </a:xfrm>
          <a:prstGeom prst="rect">
            <a:avLst/>
          </a:prstGeom>
          <a:ln>
            <a:solidFill>
              <a:srgbClr val="0070C0"/>
            </a:solidFill>
          </a:ln>
        </p:spPr>
        <p:txBody>
          <a:bodyPr vert="horz" lIns="91440" tIns="45720" rIns="91440" bIns="45720" rtlCol="0" anchor="ctr">
            <a:normAutofit/>
          </a:bodyPr>
          <a:lstStyle/>
          <a:p>
            <a:pPr algn="ctr">
              <a:spcBef>
                <a:spcPct val="0"/>
              </a:spcBef>
              <a:defRPr/>
            </a:pPr>
            <a:r>
              <a:rPr lang="en-US" sz="2800" dirty="0">
                <a:latin typeface="+mj-lt"/>
                <a:ea typeface="+mj-ea"/>
                <a:cs typeface="+mj-cs"/>
              </a:rPr>
              <a:t>China’s external policy for Tibet</a:t>
            </a:r>
          </a:p>
        </p:txBody>
      </p:sp>
    </p:spTree>
    <p:extLst>
      <p:ext uri="{BB962C8B-B14F-4D97-AF65-F5344CB8AC3E}">
        <p14:creationId xmlns:p14="http://schemas.microsoft.com/office/powerpoint/2010/main" val="31920894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endParaRPr lang="en-US" smtClean="0"/>
          </a:p>
        </p:txBody>
      </p:sp>
      <p:pic>
        <p:nvPicPr>
          <p:cNvPr id="53251" name="Content Placeholder 3" descr="TAR-Xinjiang-IMARcrude2.jpg"/>
          <p:cNvPicPr>
            <a:picLocks noGrp="1" noChangeAspect="1"/>
          </p:cNvPicPr>
          <p:nvPr>
            <p:ph idx="1"/>
          </p:nvPr>
        </p:nvPicPr>
        <p:blipFill>
          <a:blip r:embed="rId2" cstate="print"/>
          <a:srcRect/>
          <a:stretch>
            <a:fillRect/>
          </a:stretch>
        </p:blipFill>
        <p:spPr>
          <a:xfrm>
            <a:off x="-268288" y="-1503363"/>
            <a:ext cx="12231688" cy="8970963"/>
          </a:xfrm>
          <a:ln>
            <a:solidFill>
              <a:srgbClr val="FF0000"/>
            </a:solidFill>
          </a:ln>
        </p:spPr>
      </p:pic>
      <p:sp>
        <p:nvSpPr>
          <p:cNvPr id="2" name="Rounded Rectangle 1"/>
          <p:cNvSpPr/>
          <p:nvPr/>
        </p:nvSpPr>
        <p:spPr>
          <a:xfrm>
            <a:off x="2514600" y="3962400"/>
            <a:ext cx="1447800" cy="685800"/>
          </a:xfrm>
          <a:prstGeom prst="roundRect">
            <a:avLst>
              <a:gd name="adj" fmla="val 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LADAKH</a:t>
            </a:r>
          </a:p>
        </p:txBody>
      </p:sp>
      <p:sp>
        <p:nvSpPr>
          <p:cNvPr id="3" name="Isosceles Triangle 2"/>
          <p:cNvSpPr/>
          <p:nvPr/>
        </p:nvSpPr>
        <p:spPr>
          <a:xfrm rot="5077987">
            <a:off x="3780971" y="4125363"/>
            <a:ext cx="562429" cy="304800"/>
          </a:xfrm>
          <a:prstGeom prst="triangl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4"/>
          <p:cNvSpPr txBox="1">
            <a:spLocks noChangeArrowheads="1"/>
          </p:cNvSpPr>
          <p:nvPr/>
        </p:nvSpPr>
        <p:spPr bwMode="auto">
          <a:xfrm>
            <a:off x="3048000" y="6096001"/>
            <a:ext cx="5562600" cy="307777"/>
          </a:xfrm>
          <a:prstGeom prst="rect">
            <a:avLst/>
          </a:prstGeom>
          <a:solidFill>
            <a:srgbClr val="00CCFF"/>
          </a:solidFill>
          <a:ln w="9525">
            <a:solidFill>
              <a:schemeClr val="tx1"/>
            </a:solidFill>
            <a:miter lim="800000"/>
            <a:headEnd/>
            <a:tailEnd/>
          </a:ln>
        </p:spPr>
        <p:txBody>
          <a:bodyPr wrap="squar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dirty="0">
                <a:latin typeface="Calibri" pitchFamily="34" charset="0"/>
              </a:rPr>
              <a:t>Key disputes on the Indo-Tibetan /Chinese borders</a:t>
            </a:r>
          </a:p>
        </p:txBody>
      </p:sp>
    </p:spTree>
    <p:extLst>
      <p:ext uri="{BB962C8B-B14F-4D97-AF65-F5344CB8AC3E}">
        <p14:creationId xmlns:p14="http://schemas.microsoft.com/office/powerpoint/2010/main" val="292982331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Get all countries to </a:t>
            </a:r>
            <a:r>
              <a:rPr lang="en-US" dirty="0" err="1">
                <a:latin typeface="Times New Roman" pitchFamily="18" charset="0"/>
                <a:cs typeface="Times New Roman" pitchFamily="18" charset="0"/>
              </a:rPr>
              <a:t>recognise</a:t>
            </a:r>
            <a:r>
              <a:rPr lang="en-US" dirty="0">
                <a:latin typeface="Times New Roman" pitchFamily="18" charset="0"/>
                <a:cs typeface="Times New Roman" pitchFamily="18" charset="0"/>
              </a:rPr>
              <a:t> Tibet as part of China</a:t>
            </a:r>
          </a:p>
          <a:p>
            <a:pPr marL="0" indent="0">
              <a:buNone/>
            </a:pPr>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Get </a:t>
            </a:r>
            <a:r>
              <a:rPr lang="en-US" dirty="0" err="1">
                <a:latin typeface="Times New Roman" pitchFamily="18" charset="0"/>
                <a:cs typeface="Times New Roman" pitchFamily="18" charset="0"/>
              </a:rPr>
              <a:t>neighbouring</a:t>
            </a:r>
            <a:r>
              <a:rPr lang="en-US" dirty="0">
                <a:latin typeface="Times New Roman" pitchFamily="18" charset="0"/>
                <a:cs typeface="Times New Roman" pitchFamily="18" charset="0"/>
              </a:rPr>
              <a:t> countries </a:t>
            </a:r>
            <a:r>
              <a:rPr lang="en-US" dirty="0" smtClean="0">
                <a:latin typeface="Times New Roman" pitchFamily="18" charset="0"/>
                <a:cs typeface="Times New Roman" pitchFamily="18" charset="0"/>
              </a:rPr>
              <a:t>to </a:t>
            </a:r>
            <a:r>
              <a:rPr lang="en-US" dirty="0">
                <a:latin typeface="Times New Roman" pitchFamily="18" charset="0"/>
                <a:cs typeface="Times New Roman" pitchFamily="18" charset="0"/>
              </a:rPr>
              <a:t>ban anti-Chinese activities on their soil</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Get beyond-the-periphery </a:t>
            </a:r>
            <a:r>
              <a:rPr lang="en-US" dirty="0" smtClean="0">
                <a:latin typeface="Times New Roman" pitchFamily="18" charset="0"/>
                <a:cs typeface="Times New Roman" pitchFamily="18" charset="0"/>
              </a:rPr>
              <a:t>countries </a:t>
            </a:r>
            <a:r>
              <a:rPr lang="en-US" dirty="0">
                <a:latin typeface="Times New Roman" pitchFamily="18" charset="0"/>
                <a:cs typeface="Times New Roman" pitchFamily="18" charset="0"/>
              </a:rPr>
              <a:t>to say they oppose Tibetan </a:t>
            </a:r>
            <a:r>
              <a:rPr lang="en-US" dirty="0" smtClean="0">
                <a:latin typeface="Times New Roman" pitchFamily="18" charset="0"/>
                <a:cs typeface="Times New Roman" pitchFamily="18" charset="0"/>
              </a:rPr>
              <a:t>independence</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Get all countries to refuse to meet the Dalai Lama</a:t>
            </a:r>
          </a:p>
          <a:p>
            <a:pPr marL="0" indent="0">
              <a:buNone/>
            </a:pPr>
            <a:endParaRPr lang="en-US" dirty="0">
              <a:latin typeface="Times New Roman" pitchFamily="18" charset="0"/>
              <a:cs typeface="Times New Roman" pitchFamily="18" charset="0"/>
            </a:endParaRPr>
          </a:p>
        </p:txBody>
      </p:sp>
      <p:sp>
        <p:nvSpPr>
          <p:cNvPr id="5" name="Title 1"/>
          <p:cNvSpPr txBox="1">
            <a:spLocks/>
          </p:cNvSpPr>
          <p:nvPr/>
        </p:nvSpPr>
        <p:spPr>
          <a:xfrm>
            <a:off x="1905000" y="228600"/>
            <a:ext cx="8229600" cy="1143000"/>
          </a:xfrm>
          <a:prstGeom prst="rect">
            <a:avLst/>
          </a:prstGeom>
          <a:ln>
            <a:solidFill>
              <a:srgbClr val="0070C0"/>
            </a:solidFill>
          </a:ln>
        </p:spPr>
        <p:txBody>
          <a:bodyPr vert="horz" lIns="91440" tIns="45720" rIns="91440" bIns="45720" rtlCol="0" anchor="ctr">
            <a:normAutofit/>
          </a:bodyPr>
          <a:lstStyle/>
          <a:p>
            <a:pPr algn="ctr">
              <a:spcBef>
                <a:spcPct val="0"/>
              </a:spcBef>
              <a:defRPr/>
            </a:pPr>
            <a:r>
              <a:rPr lang="en-US" sz="2800" dirty="0">
                <a:latin typeface="+mj-lt"/>
                <a:ea typeface="+mj-ea"/>
                <a:cs typeface="+mj-cs"/>
              </a:rPr>
              <a:t>China’s external policy for Tibet</a:t>
            </a:r>
          </a:p>
        </p:txBody>
      </p:sp>
      <p:sp>
        <p:nvSpPr>
          <p:cNvPr id="4" name="Text Box 3"/>
          <p:cNvSpPr txBox="1">
            <a:spLocks noChangeArrowheads="1"/>
          </p:cNvSpPr>
          <p:nvPr/>
        </p:nvSpPr>
        <p:spPr bwMode="auto">
          <a:xfrm rot="20835953">
            <a:off x="3285668" y="2070264"/>
            <a:ext cx="4419600" cy="400110"/>
          </a:xfrm>
          <a:prstGeom prst="rect">
            <a:avLst/>
          </a:prstGeom>
          <a:solidFill>
            <a:srgbClr val="00B0F0"/>
          </a:solidFill>
          <a:ln w="9525">
            <a:solidFill>
              <a:srgbClr val="FF0000"/>
            </a:solidFill>
            <a:miter lim="800000"/>
            <a:headEnd/>
            <a:tailEnd/>
          </a:ln>
        </p:spPr>
        <p:txBody>
          <a:bodyPr>
            <a:spAutoFit/>
          </a:bodyPr>
          <a:lstStyle/>
          <a:p>
            <a:pPr algn="ctr">
              <a:spcBef>
                <a:spcPct val="50000"/>
              </a:spcBef>
            </a:pPr>
            <a:r>
              <a:rPr lang="en-US" sz="2000" b="1" dirty="0" smtClean="0">
                <a:solidFill>
                  <a:schemeClr val="bg1"/>
                </a:solidFill>
                <a:latin typeface="Times New Roman" pitchFamily="18" charset="0"/>
                <a:cs typeface="Times New Roman" pitchFamily="18" charset="0"/>
              </a:rPr>
              <a:t>Achieved!</a:t>
            </a:r>
            <a:endParaRPr lang="en-US" sz="2000" b="1" dirty="0">
              <a:solidFill>
                <a:schemeClr val="bg1"/>
              </a:solidFill>
              <a:latin typeface="Papyrus" pitchFamily="66" charset="0"/>
            </a:endParaRPr>
          </a:p>
        </p:txBody>
      </p:sp>
      <p:sp>
        <p:nvSpPr>
          <p:cNvPr id="6" name="Text Box 3"/>
          <p:cNvSpPr txBox="1">
            <a:spLocks noChangeArrowheads="1"/>
          </p:cNvSpPr>
          <p:nvPr/>
        </p:nvSpPr>
        <p:spPr bwMode="auto">
          <a:xfrm rot="20835953">
            <a:off x="3462117" y="2981629"/>
            <a:ext cx="4419600" cy="707886"/>
          </a:xfrm>
          <a:prstGeom prst="rect">
            <a:avLst/>
          </a:prstGeom>
          <a:solidFill>
            <a:srgbClr val="00B0F0"/>
          </a:solidFill>
          <a:ln w="9525">
            <a:solidFill>
              <a:srgbClr val="FF0000"/>
            </a:solidFill>
            <a:miter lim="800000"/>
            <a:headEnd/>
            <a:tailEnd/>
          </a:ln>
        </p:spPr>
        <p:txBody>
          <a:bodyPr>
            <a:spAutoFit/>
          </a:bodyPr>
          <a:lstStyle/>
          <a:p>
            <a:pPr algn="ctr">
              <a:spcBef>
                <a:spcPct val="50000"/>
              </a:spcBef>
            </a:pPr>
            <a:r>
              <a:rPr lang="en-US" sz="2000" b="1" dirty="0" smtClean="0">
                <a:solidFill>
                  <a:schemeClr val="bg1"/>
                </a:solidFill>
                <a:latin typeface="Times New Roman" pitchFamily="18" charset="0"/>
                <a:cs typeface="Times New Roman" pitchFamily="18" charset="0"/>
              </a:rPr>
              <a:t>Achieved in India, Nepal, the </a:t>
            </a:r>
            <a:r>
              <a:rPr lang="en-US" sz="2000" b="1" dirty="0" err="1" smtClean="0">
                <a:solidFill>
                  <a:schemeClr val="bg1"/>
                </a:solidFill>
                <a:latin typeface="Times New Roman" pitchFamily="18" charset="0"/>
                <a:cs typeface="Times New Roman" pitchFamily="18" charset="0"/>
              </a:rPr>
              <a:t>Stans</a:t>
            </a:r>
            <a:r>
              <a:rPr lang="en-US" sz="2000" b="1" dirty="0" smtClean="0">
                <a:solidFill>
                  <a:schemeClr val="bg1"/>
                </a:solidFill>
                <a:latin typeface="Times New Roman" pitchFamily="18" charset="0"/>
                <a:cs typeface="Times New Roman" pitchFamily="18" charset="0"/>
              </a:rPr>
              <a:t> &amp; Russia!</a:t>
            </a:r>
            <a:endParaRPr lang="en-US" sz="2000" b="1" dirty="0">
              <a:solidFill>
                <a:schemeClr val="bg1"/>
              </a:solidFill>
              <a:latin typeface="Papyrus" pitchFamily="66" charset="0"/>
            </a:endParaRPr>
          </a:p>
        </p:txBody>
      </p:sp>
      <p:sp>
        <p:nvSpPr>
          <p:cNvPr id="7" name="Text Box 3"/>
          <p:cNvSpPr txBox="1">
            <a:spLocks noChangeArrowheads="1"/>
          </p:cNvSpPr>
          <p:nvPr/>
        </p:nvSpPr>
        <p:spPr bwMode="auto">
          <a:xfrm rot="20835953">
            <a:off x="3686001" y="4267992"/>
            <a:ext cx="4419600" cy="707886"/>
          </a:xfrm>
          <a:prstGeom prst="rect">
            <a:avLst/>
          </a:prstGeom>
          <a:solidFill>
            <a:srgbClr val="00B0F0"/>
          </a:solidFill>
          <a:ln w="9525">
            <a:solidFill>
              <a:srgbClr val="FF0000"/>
            </a:solidFill>
            <a:miter lim="800000"/>
            <a:headEnd/>
            <a:tailEnd/>
          </a:ln>
        </p:spPr>
        <p:txBody>
          <a:bodyPr>
            <a:spAutoFit/>
          </a:bodyPr>
          <a:lstStyle/>
          <a:p>
            <a:pPr algn="ctr">
              <a:spcBef>
                <a:spcPct val="50000"/>
              </a:spcBef>
            </a:pPr>
            <a:r>
              <a:rPr lang="en-US" sz="2000" b="1" dirty="0" smtClean="0">
                <a:solidFill>
                  <a:schemeClr val="bg1"/>
                </a:solidFill>
                <a:latin typeface="Times New Roman" pitchFamily="18" charset="0"/>
                <a:cs typeface="Times New Roman" pitchFamily="18" charset="0"/>
              </a:rPr>
              <a:t>Achieved in the US, the UK, France, Denmark….</a:t>
            </a:r>
            <a:endParaRPr lang="en-US" sz="2000" b="1" dirty="0">
              <a:solidFill>
                <a:schemeClr val="bg1"/>
              </a:solidFill>
              <a:latin typeface="Papyrus" pitchFamily="66" charset="0"/>
            </a:endParaRPr>
          </a:p>
        </p:txBody>
      </p:sp>
      <p:sp>
        <p:nvSpPr>
          <p:cNvPr id="8" name="Text Box 3"/>
          <p:cNvSpPr txBox="1">
            <a:spLocks noChangeArrowheads="1"/>
          </p:cNvSpPr>
          <p:nvPr/>
        </p:nvSpPr>
        <p:spPr bwMode="auto">
          <a:xfrm rot="20835953">
            <a:off x="3838401" y="5498564"/>
            <a:ext cx="4419600" cy="707886"/>
          </a:xfrm>
          <a:prstGeom prst="rect">
            <a:avLst/>
          </a:prstGeom>
          <a:solidFill>
            <a:srgbClr val="00B0F0"/>
          </a:solidFill>
          <a:ln w="9525">
            <a:solidFill>
              <a:srgbClr val="FF0000"/>
            </a:solidFill>
            <a:miter lim="800000"/>
            <a:headEnd/>
            <a:tailEnd/>
          </a:ln>
        </p:spPr>
        <p:txBody>
          <a:bodyPr>
            <a:spAutoFit/>
          </a:bodyPr>
          <a:lstStyle/>
          <a:p>
            <a:pPr algn="ctr">
              <a:spcBef>
                <a:spcPct val="50000"/>
              </a:spcBef>
            </a:pPr>
            <a:r>
              <a:rPr lang="en-US" sz="2000" b="1" dirty="0" smtClean="0">
                <a:solidFill>
                  <a:schemeClr val="bg1"/>
                </a:solidFill>
                <a:latin typeface="Times New Roman" pitchFamily="18" charset="0"/>
                <a:cs typeface="Times New Roman" pitchFamily="18" charset="0"/>
              </a:rPr>
              <a:t>Nearly achieved except in the US, Slovenia, Latvia, Lithuania….</a:t>
            </a:r>
            <a:endParaRPr lang="en-US" sz="2000" b="1" dirty="0">
              <a:solidFill>
                <a:schemeClr val="bg1"/>
              </a:solidFill>
              <a:latin typeface="Papyrus" pitchFamily="66" charset="0"/>
            </a:endParaRPr>
          </a:p>
        </p:txBody>
      </p:sp>
    </p:spTree>
    <p:extLst>
      <p:ext uri="{BB962C8B-B14F-4D97-AF65-F5344CB8AC3E}">
        <p14:creationId xmlns:p14="http://schemas.microsoft.com/office/powerpoint/2010/main" val="77743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97250" y="685800"/>
            <a:ext cx="5181600" cy="369888"/>
          </a:xfrm>
          <a:prstGeom prst="rect">
            <a:avLst/>
          </a:prstGeom>
          <a:solidFill>
            <a:schemeClr val="bg1">
              <a:lumMod val="95000"/>
            </a:schemeClr>
          </a:solidFill>
          <a:ln>
            <a:solidFill>
              <a:schemeClr val="bg1">
                <a:lumMod val="75000"/>
              </a:schemeClr>
            </a:solidFill>
          </a:ln>
        </p:spPr>
        <p:txBody>
          <a:bodyPr>
            <a:spAutoFit/>
          </a:bodyPr>
          <a:lstStyle/>
          <a:p>
            <a:pPr>
              <a:defRPr/>
            </a:pPr>
            <a:r>
              <a:rPr lang="en-US" dirty="0"/>
              <a:t>Part 1: </a:t>
            </a:r>
            <a:r>
              <a:rPr lang="en-US" dirty="0" smtClean="0"/>
              <a:t>Viewed from outside	</a:t>
            </a:r>
            <a:endParaRPr lang="en-US" dirty="0"/>
          </a:p>
        </p:txBody>
      </p:sp>
      <p:sp>
        <p:nvSpPr>
          <p:cNvPr id="3" name="TextBox 2"/>
          <p:cNvSpPr txBox="1"/>
          <p:nvPr/>
        </p:nvSpPr>
        <p:spPr>
          <a:xfrm>
            <a:off x="3397250" y="1458913"/>
            <a:ext cx="5181600" cy="369332"/>
          </a:xfrm>
          <a:prstGeom prst="rect">
            <a:avLst/>
          </a:prstGeom>
          <a:solidFill>
            <a:schemeClr val="bg1">
              <a:lumMod val="95000"/>
            </a:schemeClr>
          </a:solidFill>
          <a:ln>
            <a:solidFill>
              <a:schemeClr val="bg1">
                <a:lumMod val="75000"/>
              </a:schemeClr>
            </a:solidFill>
          </a:ln>
        </p:spPr>
        <p:txBody>
          <a:bodyPr>
            <a:spAutoFit/>
          </a:bodyPr>
          <a:lstStyle/>
          <a:p>
            <a:pPr>
              <a:defRPr/>
            </a:pPr>
            <a:r>
              <a:rPr lang="en-US" dirty="0"/>
              <a:t>Part 2: </a:t>
            </a:r>
            <a:r>
              <a:rPr lang="en-US" dirty="0" smtClean="0"/>
              <a:t>Viewed from China</a:t>
            </a:r>
            <a:endParaRPr lang="en-US" dirty="0"/>
          </a:p>
        </p:txBody>
      </p:sp>
      <p:sp>
        <p:nvSpPr>
          <p:cNvPr id="4" name="TextBox 3"/>
          <p:cNvSpPr txBox="1"/>
          <p:nvPr/>
        </p:nvSpPr>
        <p:spPr>
          <a:xfrm>
            <a:off x="3429000" y="3427318"/>
            <a:ext cx="5181600" cy="369888"/>
          </a:xfrm>
          <a:prstGeom prst="rect">
            <a:avLst/>
          </a:prstGeom>
          <a:solidFill>
            <a:schemeClr val="bg1">
              <a:lumMod val="85000"/>
            </a:schemeClr>
          </a:solidFill>
          <a:ln>
            <a:solidFill>
              <a:schemeClr val="bg1">
                <a:lumMod val="75000"/>
              </a:schemeClr>
            </a:solidFill>
          </a:ln>
        </p:spPr>
        <p:txBody>
          <a:bodyPr>
            <a:spAutoFit/>
          </a:bodyPr>
          <a:lstStyle/>
          <a:p>
            <a:pPr>
              <a:defRPr/>
            </a:pPr>
            <a:r>
              <a:rPr lang="en-US" dirty="0"/>
              <a:t>Part </a:t>
            </a:r>
            <a:r>
              <a:rPr lang="en-US" dirty="0" smtClean="0"/>
              <a:t>5: China’s perspective and response</a:t>
            </a:r>
            <a:endParaRPr lang="en-US" dirty="0"/>
          </a:p>
        </p:txBody>
      </p:sp>
      <p:sp>
        <p:nvSpPr>
          <p:cNvPr id="8" name="TextBox 7"/>
          <p:cNvSpPr txBox="1"/>
          <p:nvPr/>
        </p:nvSpPr>
        <p:spPr>
          <a:xfrm>
            <a:off x="3397250" y="2119693"/>
            <a:ext cx="5181600" cy="369887"/>
          </a:xfrm>
          <a:prstGeom prst="rect">
            <a:avLst/>
          </a:prstGeom>
          <a:solidFill>
            <a:schemeClr val="bg2"/>
          </a:solidFill>
          <a:ln>
            <a:solidFill>
              <a:schemeClr val="bg1">
                <a:lumMod val="75000"/>
              </a:schemeClr>
            </a:solidFill>
          </a:ln>
        </p:spPr>
        <p:txBody>
          <a:bodyPr>
            <a:spAutoFit/>
          </a:bodyPr>
          <a:lstStyle/>
          <a:p>
            <a:pPr>
              <a:defRPr/>
            </a:pPr>
            <a:r>
              <a:rPr lang="en-US" dirty="0"/>
              <a:t>Part </a:t>
            </a:r>
            <a:r>
              <a:rPr lang="en-US" dirty="0" smtClean="0"/>
              <a:t>3: Historical complexity</a:t>
            </a:r>
            <a:r>
              <a:rPr lang="en-US" dirty="0"/>
              <a:t>		</a:t>
            </a:r>
          </a:p>
        </p:txBody>
      </p:sp>
      <p:sp>
        <p:nvSpPr>
          <p:cNvPr id="6" name="TextBox 5"/>
          <p:cNvSpPr txBox="1"/>
          <p:nvPr/>
        </p:nvSpPr>
        <p:spPr>
          <a:xfrm>
            <a:off x="3429000" y="4079997"/>
            <a:ext cx="5181600" cy="369888"/>
          </a:xfrm>
          <a:prstGeom prst="rect">
            <a:avLst/>
          </a:prstGeom>
          <a:solidFill>
            <a:srgbClr val="00B0F0"/>
          </a:solidFill>
          <a:ln>
            <a:solidFill>
              <a:schemeClr val="bg1">
                <a:lumMod val="75000"/>
              </a:schemeClr>
            </a:solidFill>
          </a:ln>
        </p:spPr>
        <p:txBody>
          <a:bodyPr>
            <a:spAutoFit/>
          </a:bodyPr>
          <a:lstStyle/>
          <a:p>
            <a:pPr>
              <a:defRPr/>
            </a:pPr>
            <a:r>
              <a:rPr lang="en-US" dirty="0"/>
              <a:t>Part </a:t>
            </a:r>
            <a:r>
              <a:rPr lang="en-US" dirty="0" smtClean="0"/>
              <a:t>6: Tibetan perspectives</a:t>
            </a:r>
            <a:endParaRPr lang="en-US" dirty="0"/>
          </a:p>
        </p:txBody>
      </p:sp>
      <p:sp>
        <p:nvSpPr>
          <p:cNvPr id="7" name="TextBox 6"/>
          <p:cNvSpPr txBox="1"/>
          <p:nvPr/>
        </p:nvSpPr>
        <p:spPr>
          <a:xfrm>
            <a:off x="3397250" y="2766538"/>
            <a:ext cx="5181600" cy="369332"/>
          </a:xfrm>
          <a:prstGeom prst="rect">
            <a:avLst/>
          </a:prstGeom>
          <a:solidFill>
            <a:schemeClr val="bg2"/>
          </a:solidFill>
          <a:ln>
            <a:solidFill>
              <a:schemeClr val="bg1">
                <a:lumMod val="75000"/>
              </a:schemeClr>
            </a:solidFill>
          </a:ln>
        </p:spPr>
        <p:txBody>
          <a:bodyPr>
            <a:spAutoFit/>
          </a:bodyPr>
          <a:lstStyle/>
          <a:p>
            <a:pPr>
              <a:defRPr/>
            </a:pPr>
            <a:r>
              <a:rPr lang="en-US" dirty="0"/>
              <a:t>Part </a:t>
            </a:r>
            <a:r>
              <a:rPr lang="en-US" dirty="0" smtClean="0"/>
              <a:t>4: The regional context</a:t>
            </a:r>
            <a:endParaRPr lang="en-US" dirty="0"/>
          </a:p>
        </p:txBody>
      </p:sp>
      <p:sp>
        <p:nvSpPr>
          <p:cNvPr id="10" name="TextBox 9"/>
          <p:cNvSpPr txBox="1"/>
          <p:nvPr/>
        </p:nvSpPr>
        <p:spPr>
          <a:xfrm>
            <a:off x="3424645" y="4807163"/>
            <a:ext cx="5181600" cy="369888"/>
          </a:xfrm>
          <a:prstGeom prst="rect">
            <a:avLst/>
          </a:prstGeom>
          <a:solidFill>
            <a:schemeClr val="bg1">
              <a:lumMod val="85000"/>
            </a:schemeClr>
          </a:solidFill>
          <a:ln>
            <a:solidFill>
              <a:schemeClr val="bg1">
                <a:lumMod val="75000"/>
              </a:schemeClr>
            </a:solidFill>
          </a:ln>
        </p:spPr>
        <p:txBody>
          <a:bodyPr>
            <a:spAutoFit/>
          </a:bodyPr>
          <a:lstStyle/>
          <a:p>
            <a:pPr>
              <a:defRPr/>
            </a:pPr>
            <a:r>
              <a:rPr lang="en-US" dirty="0"/>
              <a:t>Part </a:t>
            </a:r>
            <a:r>
              <a:rPr lang="en-US" dirty="0" smtClean="0"/>
              <a:t>7: The current situation: what do we </a:t>
            </a:r>
            <a:r>
              <a:rPr lang="en-US" dirty="0"/>
              <a:t>do </a:t>
            </a:r>
            <a:r>
              <a:rPr lang="en-US" dirty="0" smtClean="0"/>
              <a:t>know?</a:t>
            </a:r>
            <a:endParaRPr lang="en-US" dirty="0"/>
          </a:p>
        </p:txBody>
      </p:sp>
      <p:sp>
        <p:nvSpPr>
          <p:cNvPr id="11" name="TextBox 10"/>
          <p:cNvSpPr txBox="1"/>
          <p:nvPr/>
        </p:nvSpPr>
        <p:spPr>
          <a:xfrm>
            <a:off x="3459479" y="5534330"/>
            <a:ext cx="5181600" cy="369888"/>
          </a:xfrm>
          <a:prstGeom prst="rect">
            <a:avLst/>
          </a:prstGeom>
          <a:solidFill>
            <a:schemeClr val="bg1">
              <a:lumMod val="95000"/>
            </a:schemeClr>
          </a:solidFill>
          <a:ln>
            <a:solidFill>
              <a:schemeClr val="bg1">
                <a:lumMod val="75000"/>
              </a:schemeClr>
            </a:solidFill>
          </a:ln>
        </p:spPr>
        <p:txBody>
          <a:bodyPr>
            <a:spAutoFit/>
          </a:bodyPr>
          <a:lstStyle/>
          <a:p>
            <a:pPr>
              <a:defRPr/>
            </a:pPr>
            <a:r>
              <a:rPr lang="en-US" dirty="0"/>
              <a:t>Part </a:t>
            </a:r>
            <a:r>
              <a:rPr lang="en-US" dirty="0" smtClean="0"/>
              <a:t>8: Solutions?</a:t>
            </a:r>
            <a:endParaRPr lang="en-US" dirty="0"/>
          </a:p>
        </p:txBody>
      </p:sp>
    </p:spTree>
    <p:extLst>
      <p:ext uri="{BB962C8B-B14F-4D97-AF65-F5344CB8AC3E}">
        <p14:creationId xmlns:p14="http://schemas.microsoft.com/office/powerpoint/2010/main" val="3926738868"/>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4"/>
          <p:cNvSpPr>
            <a:spLocks noChangeArrowheads="1"/>
          </p:cNvSpPr>
          <p:nvPr/>
        </p:nvSpPr>
        <p:spPr bwMode="auto">
          <a:xfrm>
            <a:off x="2438400" y="350521"/>
            <a:ext cx="7315200" cy="1384995"/>
          </a:xfrm>
          <a:prstGeom prst="rect">
            <a:avLst/>
          </a:prstGeom>
          <a:solidFill>
            <a:srgbClr val="00B0F0"/>
          </a:solidFill>
          <a:ln w="9525">
            <a:solidFill>
              <a:schemeClr val="tx1"/>
            </a:solidFill>
            <a:miter lim="800000"/>
            <a:headEnd/>
            <a:tailEnd/>
          </a:ln>
        </p:spPr>
        <p:txBody>
          <a:bodyPr wrap="square">
            <a:spAutoFit/>
          </a:bodyPr>
          <a:lstStyle/>
          <a:p>
            <a:pPr algn="ctr"/>
            <a:endParaRPr lang="en-US" sz="2800" dirty="0">
              <a:solidFill>
                <a:schemeClr val="tx2"/>
              </a:solidFill>
              <a:latin typeface="Times New Roman" pitchFamily="18" charset="0"/>
              <a:cs typeface="Times New Roman" pitchFamily="18" charset="0"/>
            </a:endParaRPr>
          </a:p>
          <a:p>
            <a:pPr algn="ctr"/>
            <a:r>
              <a:rPr lang="en-US" sz="2800" dirty="0" smtClean="0">
                <a:solidFill>
                  <a:schemeClr val="tx2"/>
                </a:solidFill>
                <a:latin typeface="Times New Roman" pitchFamily="18" charset="0"/>
                <a:cs typeface="Times New Roman" pitchFamily="18" charset="0"/>
              </a:rPr>
              <a:t>The </a:t>
            </a:r>
            <a:r>
              <a:rPr lang="en-US" sz="2800" dirty="0">
                <a:solidFill>
                  <a:schemeClr val="tx2"/>
                </a:solidFill>
                <a:latin typeface="Times New Roman" pitchFamily="18" charset="0"/>
                <a:cs typeface="Times New Roman" pitchFamily="18" charset="0"/>
              </a:rPr>
              <a:t>cultural cost</a:t>
            </a:r>
          </a:p>
          <a:p>
            <a:pPr algn="ctr"/>
            <a:endParaRPr lang="en-US" sz="2800" dirty="0">
              <a:solidFill>
                <a:schemeClr val="tx2"/>
              </a:solidFill>
              <a:latin typeface="Times New Roman" pitchFamily="18" charset="0"/>
              <a:cs typeface="Times New Roman" pitchFamily="18" charset="0"/>
            </a:endParaRPr>
          </a:p>
        </p:txBody>
      </p:sp>
      <p:sp>
        <p:nvSpPr>
          <p:cNvPr id="6" name="Subtitle 2"/>
          <p:cNvSpPr txBox="1">
            <a:spLocks/>
          </p:cNvSpPr>
          <p:nvPr/>
        </p:nvSpPr>
        <p:spPr>
          <a:xfrm>
            <a:off x="2895600" y="5486400"/>
            <a:ext cx="6400800" cy="1752600"/>
          </a:xfrm>
          <a:prstGeom prst="rect">
            <a:avLst/>
          </a:prstGeom>
        </p:spPr>
        <p:txBody>
          <a:bodyPr/>
          <a:lstStyle/>
          <a:p>
            <a:pPr marL="342900" indent="-342900" algn="ctr">
              <a:spcBef>
                <a:spcPct val="20000"/>
              </a:spcBef>
              <a:defRPr/>
            </a:pP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4021430040"/>
      </p:ext>
    </p:extLst>
  </p:cSld>
  <p:clrMapOvr>
    <a:masterClrMapping/>
  </p:clrMapOvr>
  <p:transition advClick="0"/>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2895600" y="5486400"/>
            <a:ext cx="6400800" cy="1752600"/>
          </a:xfrm>
          <a:prstGeom prst="rect">
            <a:avLst/>
          </a:prstGeom>
        </p:spPr>
        <p:txBody>
          <a:bodyPr/>
          <a:lstStyle/>
          <a:p>
            <a:pPr marL="342900" indent="-342900" algn="ctr">
              <a:spcBef>
                <a:spcPct val="20000"/>
              </a:spcBef>
              <a:defRPr/>
            </a:pPr>
            <a:endParaRPr lang="en-US" sz="2800" dirty="0">
              <a:latin typeface="Times New Roman" pitchFamily="18" charset="0"/>
              <a:cs typeface="Times New Roman" pitchFamily="18" charset="0"/>
            </a:endParaRPr>
          </a:p>
        </p:txBody>
      </p:sp>
      <p:sp>
        <p:nvSpPr>
          <p:cNvPr id="5" name="Rectangle 4"/>
          <p:cNvSpPr>
            <a:spLocks noChangeArrowheads="1"/>
          </p:cNvSpPr>
          <p:nvPr/>
        </p:nvSpPr>
        <p:spPr bwMode="auto">
          <a:xfrm>
            <a:off x="2334904" y="76201"/>
            <a:ext cx="7315200" cy="1384995"/>
          </a:xfrm>
          <a:prstGeom prst="rect">
            <a:avLst/>
          </a:prstGeom>
          <a:noFill/>
          <a:ln w="9525">
            <a:solidFill>
              <a:schemeClr val="tx1"/>
            </a:solidFill>
            <a:miter lim="800000"/>
            <a:headEnd/>
            <a:tailEnd/>
          </a:ln>
        </p:spPr>
        <p:txBody>
          <a:bodyPr wrap="square">
            <a:spAutoFit/>
          </a:bodyPr>
          <a:lstStyle/>
          <a:p>
            <a:pPr algn="ctr"/>
            <a:endParaRPr lang="en-US" sz="2800" dirty="0">
              <a:solidFill>
                <a:schemeClr val="tx2"/>
              </a:solidFill>
              <a:latin typeface="Times New Roman" pitchFamily="18" charset="0"/>
              <a:cs typeface="Times New Roman" pitchFamily="18" charset="0"/>
            </a:endParaRPr>
          </a:p>
          <a:p>
            <a:pPr algn="ctr"/>
            <a:r>
              <a:rPr lang="en-US" sz="2800" dirty="0">
                <a:solidFill>
                  <a:schemeClr val="tx2"/>
                </a:solidFill>
                <a:latin typeface="Times New Roman" pitchFamily="18" charset="0"/>
                <a:cs typeface="Times New Roman" pitchFamily="18" charset="0"/>
              </a:rPr>
              <a:t>Ideology</a:t>
            </a:r>
          </a:p>
          <a:p>
            <a:pPr algn="ctr"/>
            <a:endParaRPr lang="en-US" sz="2800" dirty="0">
              <a:solidFill>
                <a:schemeClr val="tx2"/>
              </a:solidFill>
              <a:latin typeface="Times New Roman" pitchFamily="18" charset="0"/>
              <a:cs typeface="Times New Roman" pitchFamily="18" charset="0"/>
            </a:endParaRPr>
          </a:p>
        </p:txBody>
      </p:sp>
    </p:spTree>
    <p:extLst>
      <p:ext uri="{BB962C8B-B14F-4D97-AF65-F5344CB8AC3E}">
        <p14:creationId xmlns:p14="http://schemas.microsoft.com/office/powerpoint/2010/main" val="2965441142"/>
      </p:ext>
    </p:extLst>
  </p:cSld>
  <p:clrMapOvr>
    <a:masterClrMapping/>
  </p:clrMapOvr>
  <p:transition advClick="0"/>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7924800" cy="1581458"/>
          </a:xfrm>
          <a:ln>
            <a:solidFill>
              <a:srgbClr val="00B0F0"/>
            </a:solidFill>
          </a:ln>
        </p:spPr>
        <p:txBody>
          <a:bodyPr>
            <a:normAutofit/>
          </a:bodyPr>
          <a:lstStyle/>
          <a:p>
            <a:pPr algn="ctr"/>
            <a:r>
              <a:rPr lang="en-US" sz="2800" dirty="0"/>
              <a:t>The question of precision: </a:t>
            </a:r>
            <a:br>
              <a:rPr lang="en-US" sz="2800" dirty="0"/>
            </a:br>
            <a:r>
              <a:rPr lang="en-US" sz="2800" dirty="0"/>
              <a:t>The “Cultural Genocide” accusation</a:t>
            </a:r>
            <a:endParaRPr lang="en-US" dirty="0"/>
          </a:p>
        </p:txBody>
      </p:sp>
      <p:pic>
        <p:nvPicPr>
          <p:cNvPr id="4" name="Picture 2" descr="child dalai lama"/>
          <p:cNvPicPr>
            <a:picLocks noChangeAspect="1" noChangeArrowheads="1"/>
          </p:cNvPicPr>
          <p:nvPr/>
        </p:nvPicPr>
        <p:blipFill>
          <a:blip r:embed="rId2" cstate="print"/>
          <a:srcRect/>
          <a:stretch>
            <a:fillRect/>
          </a:stretch>
        </p:blipFill>
        <p:spPr bwMode="auto">
          <a:xfrm>
            <a:off x="8678864" y="3101976"/>
            <a:ext cx="1150937" cy="1317625"/>
          </a:xfrm>
          <a:prstGeom prst="rect">
            <a:avLst/>
          </a:prstGeom>
          <a:noFill/>
          <a:ln w="9525">
            <a:noFill/>
            <a:miter lim="800000"/>
            <a:headEnd/>
            <a:tailEnd/>
          </a:ln>
        </p:spPr>
      </p:pic>
      <p:sp>
        <p:nvSpPr>
          <p:cNvPr id="5" name="TextBox 4"/>
          <p:cNvSpPr txBox="1"/>
          <p:nvPr/>
        </p:nvSpPr>
        <p:spPr>
          <a:xfrm>
            <a:off x="2286000" y="87868"/>
            <a:ext cx="2362200" cy="369332"/>
          </a:xfrm>
          <a:prstGeom prst="rect">
            <a:avLst/>
          </a:prstGeom>
          <a:solidFill>
            <a:schemeClr val="bg1">
              <a:lumMod val="95000"/>
            </a:schemeClr>
          </a:solidFill>
          <a:ln>
            <a:solidFill>
              <a:schemeClr val="bg1">
                <a:lumMod val="75000"/>
              </a:schemeClr>
            </a:solidFill>
          </a:ln>
        </p:spPr>
        <p:txBody>
          <a:bodyPr wrap="square">
            <a:spAutoFit/>
          </a:bodyPr>
          <a:lstStyle/>
          <a:p>
            <a:pPr>
              <a:defRPr/>
            </a:pPr>
            <a:r>
              <a:rPr lang="en-US" dirty="0">
                <a:solidFill>
                  <a:schemeClr val="bg1">
                    <a:lumMod val="65000"/>
                  </a:schemeClr>
                </a:solidFill>
              </a:rPr>
              <a:t>Part 3: Internal policies</a:t>
            </a:r>
          </a:p>
        </p:txBody>
      </p:sp>
    </p:spTree>
    <p:extLst>
      <p:ext uri="{BB962C8B-B14F-4D97-AF65-F5344CB8AC3E}">
        <p14:creationId xmlns:p14="http://schemas.microsoft.com/office/powerpoint/2010/main" val="2414547990"/>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97250" y="685800"/>
            <a:ext cx="5181600" cy="369888"/>
          </a:xfrm>
          <a:prstGeom prst="rect">
            <a:avLst/>
          </a:prstGeom>
          <a:solidFill>
            <a:schemeClr val="bg1">
              <a:lumMod val="95000"/>
            </a:schemeClr>
          </a:solidFill>
          <a:ln>
            <a:solidFill>
              <a:schemeClr val="bg1">
                <a:lumMod val="75000"/>
              </a:schemeClr>
            </a:solidFill>
          </a:ln>
        </p:spPr>
        <p:txBody>
          <a:bodyPr>
            <a:spAutoFit/>
          </a:bodyPr>
          <a:lstStyle/>
          <a:p>
            <a:pPr>
              <a:defRPr/>
            </a:pPr>
            <a:r>
              <a:rPr lang="en-US" dirty="0"/>
              <a:t>Part 1: </a:t>
            </a:r>
            <a:r>
              <a:rPr lang="en-US" dirty="0" smtClean="0"/>
              <a:t>Viewed from outside	</a:t>
            </a:r>
            <a:endParaRPr lang="en-US" dirty="0"/>
          </a:p>
        </p:txBody>
      </p:sp>
      <p:sp>
        <p:nvSpPr>
          <p:cNvPr id="3" name="TextBox 2"/>
          <p:cNvSpPr txBox="1"/>
          <p:nvPr/>
        </p:nvSpPr>
        <p:spPr>
          <a:xfrm>
            <a:off x="3397250" y="1458913"/>
            <a:ext cx="5181600" cy="369332"/>
          </a:xfrm>
          <a:prstGeom prst="rect">
            <a:avLst/>
          </a:prstGeom>
          <a:solidFill>
            <a:schemeClr val="bg1">
              <a:lumMod val="95000"/>
            </a:schemeClr>
          </a:solidFill>
          <a:ln>
            <a:solidFill>
              <a:schemeClr val="bg1">
                <a:lumMod val="75000"/>
              </a:schemeClr>
            </a:solidFill>
          </a:ln>
        </p:spPr>
        <p:txBody>
          <a:bodyPr>
            <a:spAutoFit/>
          </a:bodyPr>
          <a:lstStyle/>
          <a:p>
            <a:pPr>
              <a:defRPr/>
            </a:pPr>
            <a:r>
              <a:rPr lang="en-US" dirty="0"/>
              <a:t>Part 2: </a:t>
            </a:r>
            <a:r>
              <a:rPr lang="en-US" dirty="0" smtClean="0"/>
              <a:t>Viewed from China</a:t>
            </a:r>
            <a:endParaRPr lang="en-US" dirty="0"/>
          </a:p>
        </p:txBody>
      </p:sp>
      <p:sp>
        <p:nvSpPr>
          <p:cNvPr id="4" name="TextBox 3"/>
          <p:cNvSpPr txBox="1"/>
          <p:nvPr/>
        </p:nvSpPr>
        <p:spPr>
          <a:xfrm>
            <a:off x="3429000" y="3427318"/>
            <a:ext cx="5181600" cy="369888"/>
          </a:xfrm>
          <a:prstGeom prst="rect">
            <a:avLst/>
          </a:prstGeom>
          <a:solidFill>
            <a:schemeClr val="bg1">
              <a:lumMod val="85000"/>
            </a:schemeClr>
          </a:solidFill>
          <a:ln>
            <a:solidFill>
              <a:schemeClr val="bg1">
                <a:lumMod val="75000"/>
              </a:schemeClr>
            </a:solidFill>
          </a:ln>
        </p:spPr>
        <p:txBody>
          <a:bodyPr>
            <a:spAutoFit/>
          </a:bodyPr>
          <a:lstStyle/>
          <a:p>
            <a:pPr>
              <a:defRPr/>
            </a:pPr>
            <a:r>
              <a:rPr lang="en-US" dirty="0"/>
              <a:t>Part </a:t>
            </a:r>
            <a:r>
              <a:rPr lang="en-US" dirty="0" smtClean="0"/>
              <a:t>5: China’s perspective and response</a:t>
            </a:r>
            <a:endParaRPr lang="en-US" dirty="0"/>
          </a:p>
        </p:txBody>
      </p:sp>
      <p:sp>
        <p:nvSpPr>
          <p:cNvPr id="8" name="TextBox 7"/>
          <p:cNvSpPr txBox="1"/>
          <p:nvPr/>
        </p:nvSpPr>
        <p:spPr>
          <a:xfrm>
            <a:off x="3397250" y="2119693"/>
            <a:ext cx="5181600" cy="369887"/>
          </a:xfrm>
          <a:prstGeom prst="rect">
            <a:avLst/>
          </a:prstGeom>
          <a:solidFill>
            <a:schemeClr val="bg2"/>
          </a:solidFill>
          <a:ln>
            <a:solidFill>
              <a:schemeClr val="bg1">
                <a:lumMod val="75000"/>
              </a:schemeClr>
            </a:solidFill>
          </a:ln>
        </p:spPr>
        <p:txBody>
          <a:bodyPr>
            <a:spAutoFit/>
          </a:bodyPr>
          <a:lstStyle/>
          <a:p>
            <a:pPr>
              <a:defRPr/>
            </a:pPr>
            <a:r>
              <a:rPr lang="en-US" dirty="0"/>
              <a:t>Part </a:t>
            </a:r>
            <a:r>
              <a:rPr lang="en-US" dirty="0" smtClean="0"/>
              <a:t>3: Historical complexity</a:t>
            </a:r>
            <a:r>
              <a:rPr lang="en-US" dirty="0"/>
              <a:t>		</a:t>
            </a:r>
          </a:p>
        </p:txBody>
      </p:sp>
      <p:sp>
        <p:nvSpPr>
          <p:cNvPr id="6" name="TextBox 5"/>
          <p:cNvSpPr txBox="1"/>
          <p:nvPr/>
        </p:nvSpPr>
        <p:spPr>
          <a:xfrm>
            <a:off x="3429000" y="4079997"/>
            <a:ext cx="5181600" cy="369888"/>
          </a:xfrm>
          <a:prstGeom prst="rect">
            <a:avLst/>
          </a:prstGeom>
          <a:solidFill>
            <a:schemeClr val="bg1">
              <a:lumMod val="85000"/>
            </a:schemeClr>
          </a:solidFill>
          <a:ln>
            <a:solidFill>
              <a:schemeClr val="bg1">
                <a:lumMod val="75000"/>
              </a:schemeClr>
            </a:solidFill>
          </a:ln>
        </p:spPr>
        <p:txBody>
          <a:bodyPr>
            <a:spAutoFit/>
          </a:bodyPr>
          <a:lstStyle/>
          <a:p>
            <a:pPr>
              <a:defRPr/>
            </a:pPr>
            <a:r>
              <a:rPr lang="en-US" dirty="0"/>
              <a:t>Part </a:t>
            </a:r>
            <a:r>
              <a:rPr lang="en-US" dirty="0" smtClean="0"/>
              <a:t>6: Tibetan perspectives</a:t>
            </a:r>
            <a:endParaRPr lang="en-US" dirty="0"/>
          </a:p>
        </p:txBody>
      </p:sp>
      <p:sp>
        <p:nvSpPr>
          <p:cNvPr id="7" name="TextBox 6"/>
          <p:cNvSpPr txBox="1"/>
          <p:nvPr/>
        </p:nvSpPr>
        <p:spPr>
          <a:xfrm>
            <a:off x="3397250" y="2766538"/>
            <a:ext cx="5181600" cy="369332"/>
          </a:xfrm>
          <a:prstGeom prst="rect">
            <a:avLst/>
          </a:prstGeom>
          <a:solidFill>
            <a:schemeClr val="bg2"/>
          </a:solidFill>
          <a:ln>
            <a:solidFill>
              <a:schemeClr val="bg1">
                <a:lumMod val="75000"/>
              </a:schemeClr>
            </a:solidFill>
          </a:ln>
        </p:spPr>
        <p:txBody>
          <a:bodyPr>
            <a:spAutoFit/>
          </a:bodyPr>
          <a:lstStyle/>
          <a:p>
            <a:pPr>
              <a:defRPr/>
            </a:pPr>
            <a:r>
              <a:rPr lang="en-US" dirty="0"/>
              <a:t>Part </a:t>
            </a:r>
            <a:r>
              <a:rPr lang="en-US" dirty="0" smtClean="0"/>
              <a:t>4: The regional context</a:t>
            </a:r>
            <a:endParaRPr lang="en-US" dirty="0"/>
          </a:p>
        </p:txBody>
      </p:sp>
      <p:sp>
        <p:nvSpPr>
          <p:cNvPr id="9" name="TextBox 8"/>
          <p:cNvSpPr txBox="1"/>
          <p:nvPr/>
        </p:nvSpPr>
        <p:spPr>
          <a:xfrm>
            <a:off x="3424645" y="4807163"/>
            <a:ext cx="5181600" cy="369888"/>
          </a:xfrm>
          <a:prstGeom prst="rect">
            <a:avLst/>
          </a:prstGeom>
          <a:solidFill>
            <a:srgbClr val="00B0F0"/>
          </a:solidFill>
          <a:ln>
            <a:solidFill>
              <a:schemeClr val="bg1">
                <a:lumMod val="75000"/>
              </a:schemeClr>
            </a:solidFill>
          </a:ln>
        </p:spPr>
        <p:txBody>
          <a:bodyPr>
            <a:spAutoFit/>
          </a:bodyPr>
          <a:lstStyle/>
          <a:p>
            <a:pPr>
              <a:defRPr/>
            </a:pPr>
            <a:r>
              <a:rPr lang="en-US" dirty="0"/>
              <a:t>Part </a:t>
            </a:r>
            <a:r>
              <a:rPr lang="en-US" dirty="0" smtClean="0"/>
              <a:t>7: The current situation: what do we </a:t>
            </a:r>
            <a:r>
              <a:rPr lang="en-US" dirty="0"/>
              <a:t>do </a:t>
            </a:r>
            <a:r>
              <a:rPr lang="en-US" dirty="0" smtClean="0"/>
              <a:t>know?</a:t>
            </a:r>
            <a:endParaRPr lang="en-US" dirty="0"/>
          </a:p>
        </p:txBody>
      </p:sp>
      <p:sp>
        <p:nvSpPr>
          <p:cNvPr id="10" name="TextBox 9"/>
          <p:cNvSpPr txBox="1"/>
          <p:nvPr/>
        </p:nvSpPr>
        <p:spPr>
          <a:xfrm>
            <a:off x="3459479" y="5534330"/>
            <a:ext cx="5181600" cy="369888"/>
          </a:xfrm>
          <a:prstGeom prst="rect">
            <a:avLst/>
          </a:prstGeom>
          <a:solidFill>
            <a:schemeClr val="bg1">
              <a:lumMod val="95000"/>
            </a:schemeClr>
          </a:solidFill>
          <a:ln>
            <a:solidFill>
              <a:schemeClr val="bg1">
                <a:lumMod val="75000"/>
              </a:schemeClr>
            </a:solidFill>
          </a:ln>
        </p:spPr>
        <p:txBody>
          <a:bodyPr>
            <a:spAutoFit/>
          </a:bodyPr>
          <a:lstStyle/>
          <a:p>
            <a:pPr>
              <a:defRPr/>
            </a:pPr>
            <a:r>
              <a:rPr lang="en-US" dirty="0"/>
              <a:t>Part </a:t>
            </a:r>
            <a:r>
              <a:rPr lang="en-US" dirty="0" smtClean="0"/>
              <a:t>8: Solutions?</a:t>
            </a:r>
            <a:endParaRPr lang="en-US" dirty="0"/>
          </a:p>
        </p:txBody>
      </p:sp>
    </p:spTree>
    <p:extLst>
      <p:ext uri="{BB962C8B-B14F-4D97-AF65-F5344CB8AC3E}">
        <p14:creationId xmlns:p14="http://schemas.microsoft.com/office/powerpoint/2010/main" val="618853445"/>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97250" y="685800"/>
            <a:ext cx="5181600" cy="369888"/>
          </a:xfrm>
          <a:prstGeom prst="rect">
            <a:avLst/>
          </a:prstGeom>
          <a:solidFill>
            <a:schemeClr val="bg1">
              <a:lumMod val="95000"/>
            </a:schemeClr>
          </a:solidFill>
          <a:ln>
            <a:solidFill>
              <a:schemeClr val="bg1">
                <a:lumMod val="75000"/>
              </a:schemeClr>
            </a:solidFill>
          </a:ln>
        </p:spPr>
        <p:txBody>
          <a:bodyPr>
            <a:spAutoFit/>
          </a:bodyPr>
          <a:lstStyle/>
          <a:p>
            <a:pPr>
              <a:defRPr/>
            </a:pPr>
            <a:r>
              <a:rPr lang="en-US" dirty="0"/>
              <a:t>Part 1: </a:t>
            </a:r>
            <a:r>
              <a:rPr lang="en-US" dirty="0" smtClean="0"/>
              <a:t>Viewed from outside	</a:t>
            </a:r>
            <a:endParaRPr lang="en-US" dirty="0"/>
          </a:p>
        </p:txBody>
      </p:sp>
      <p:sp>
        <p:nvSpPr>
          <p:cNvPr id="3" name="TextBox 2"/>
          <p:cNvSpPr txBox="1"/>
          <p:nvPr/>
        </p:nvSpPr>
        <p:spPr>
          <a:xfrm>
            <a:off x="3397250" y="1458913"/>
            <a:ext cx="5181600" cy="369332"/>
          </a:xfrm>
          <a:prstGeom prst="rect">
            <a:avLst/>
          </a:prstGeom>
          <a:solidFill>
            <a:schemeClr val="bg1">
              <a:lumMod val="95000"/>
            </a:schemeClr>
          </a:solidFill>
          <a:ln>
            <a:solidFill>
              <a:schemeClr val="bg1">
                <a:lumMod val="75000"/>
              </a:schemeClr>
            </a:solidFill>
          </a:ln>
        </p:spPr>
        <p:txBody>
          <a:bodyPr>
            <a:spAutoFit/>
          </a:bodyPr>
          <a:lstStyle/>
          <a:p>
            <a:pPr>
              <a:defRPr/>
            </a:pPr>
            <a:r>
              <a:rPr lang="en-US" dirty="0"/>
              <a:t>Part 2: </a:t>
            </a:r>
            <a:r>
              <a:rPr lang="en-US" dirty="0" smtClean="0"/>
              <a:t>Viewed from China</a:t>
            </a:r>
            <a:endParaRPr lang="en-US" dirty="0"/>
          </a:p>
        </p:txBody>
      </p:sp>
      <p:sp>
        <p:nvSpPr>
          <p:cNvPr id="4" name="TextBox 3"/>
          <p:cNvSpPr txBox="1"/>
          <p:nvPr/>
        </p:nvSpPr>
        <p:spPr>
          <a:xfrm>
            <a:off x="3429000" y="3427318"/>
            <a:ext cx="5181600" cy="369888"/>
          </a:xfrm>
          <a:prstGeom prst="rect">
            <a:avLst/>
          </a:prstGeom>
          <a:solidFill>
            <a:schemeClr val="bg1">
              <a:lumMod val="85000"/>
            </a:schemeClr>
          </a:solidFill>
          <a:ln>
            <a:solidFill>
              <a:schemeClr val="bg1">
                <a:lumMod val="75000"/>
              </a:schemeClr>
            </a:solidFill>
          </a:ln>
        </p:spPr>
        <p:txBody>
          <a:bodyPr>
            <a:spAutoFit/>
          </a:bodyPr>
          <a:lstStyle/>
          <a:p>
            <a:pPr>
              <a:defRPr/>
            </a:pPr>
            <a:r>
              <a:rPr lang="en-US" dirty="0"/>
              <a:t>Part </a:t>
            </a:r>
            <a:r>
              <a:rPr lang="en-US" dirty="0" smtClean="0"/>
              <a:t>5: China’s perspective and response</a:t>
            </a:r>
            <a:endParaRPr lang="en-US" dirty="0"/>
          </a:p>
        </p:txBody>
      </p:sp>
      <p:sp>
        <p:nvSpPr>
          <p:cNvPr id="8" name="TextBox 7"/>
          <p:cNvSpPr txBox="1"/>
          <p:nvPr/>
        </p:nvSpPr>
        <p:spPr>
          <a:xfrm>
            <a:off x="3397250" y="2119693"/>
            <a:ext cx="5181600" cy="369887"/>
          </a:xfrm>
          <a:prstGeom prst="rect">
            <a:avLst/>
          </a:prstGeom>
          <a:solidFill>
            <a:schemeClr val="bg2"/>
          </a:solidFill>
          <a:ln>
            <a:solidFill>
              <a:schemeClr val="bg1">
                <a:lumMod val="75000"/>
              </a:schemeClr>
            </a:solidFill>
          </a:ln>
        </p:spPr>
        <p:txBody>
          <a:bodyPr>
            <a:spAutoFit/>
          </a:bodyPr>
          <a:lstStyle/>
          <a:p>
            <a:pPr>
              <a:defRPr/>
            </a:pPr>
            <a:r>
              <a:rPr lang="en-US" dirty="0"/>
              <a:t>Part </a:t>
            </a:r>
            <a:r>
              <a:rPr lang="en-US" dirty="0" smtClean="0"/>
              <a:t>3: Historical complexity</a:t>
            </a:r>
            <a:r>
              <a:rPr lang="en-US" dirty="0"/>
              <a:t>		</a:t>
            </a:r>
          </a:p>
        </p:txBody>
      </p:sp>
      <p:sp>
        <p:nvSpPr>
          <p:cNvPr id="6" name="TextBox 5"/>
          <p:cNvSpPr txBox="1"/>
          <p:nvPr/>
        </p:nvSpPr>
        <p:spPr>
          <a:xfrm>
            <a:off x="3429000" y="4079997"/>
            <a:ext cx="5181600" cy="369888"/>
          </a:xfrm>
          <a:prstGeom prst="rect">
            <a:avLst/>
          </a:prstGeom>
          <a:solidFill>
            <a:schemeClr val="bg1">
              <a:lumMod val="85000"/>
            </a:schemeClr>
          </a:solidFill>
          <a:ln>
            <a:solidFill>
              <a:schemeClr val="bg1">
                <a:lumMod val="75000"/>
              </a:schemeClr>
            </a:solidFill>
          </a:ln>
        </p:spPr>
        <p:txBody>
          <a:bodyPr>
            <a:spAutoFit/>
          </a:bodyPr>
          <a:lstStyle/>
          <a:p>
            <a:pPr>
              <a:defRPr/>
            </a:pPr>
            <a:r>
              <a:rPr lang="en-US" dirty="0"/>
              <a:t>Part </a:t>
            </a:r>
            <a:r>
              <a:rPr lang="en-US" dirty="0" smtClean="0"/>
              <a:t>6: Tibetan perspectives</a:t>
            </a:r>
            <a:endParaRPr lang="en-US" dirty="0"/>
          </a:p>
        </p:txBody>
      </p:sp>
      <p:sp>
        <p:nvSpPr>
          <p:cNvPr id="7" name="TextBox 6"/>
          <p:cNvSpPr txBox="1"/>
          <p:nvPr/>
        </p:nvSpPr>
        <p:spPr>
          <a:xfrm>
            <a:off x="3397250" y="2766538"/>
            <a:ext cx="5181600" cy="369332"/>
          </a:xfrm>
          <a:prstGeom prst="rect">
            <a:avLst/>
          </a:prstGeom>
          <a:solidFill>
            <a:schemeClr val="bg2"/>
          </a:solidFill>
          <a:ln>
            <a:solidFill>
              <a:schemeClr val="bg1">
                <a:lumMod val="75000"/>
              </a:schemeClr>
            </a:solidFill>
          </a:ln>
        </p:spPr>
        <p:txBody>
          <a:bodyPr>
            <a:spAutoFit/>
          </a:bodyPr>
          <a:lstStyle/>
          <a:p>
            <a:pPr>
              <a:defRPr/>
            </a:pPr>
            <a:r>
              <a:rPr lang="en-US" dirty="0"/>
              <a:t>Part </a:t>
            </a:r>
            <a:r>
              <a:rPr lang="en-US" dirty="0" smtClean="0"/>
              <a:t>4: The regional context</a:t>
            </a:r>
            <a:endParaRPr lang="en-US" dirty="0"/>
          </a:p>
        </p:txBody>
      </p:sp>
      <p:sp>
        <p:nvSpPr>
          <p:cNvPr id="9" name="TextBox 8"/>
          <p:cNvSpPr txBox="1"/>
          <p:nvPr/>
        </p:nvSpPr>
        <p:spPr>
          <a:xfrm>
            <a:off x="3424645" y="4807163"/>
            <a:ext cx="5181600" cy="369888"/>
          </a:xfrm>
          <a:prstGeom prst="rect">
            <a:avLst/>
          </a:prstGeom>
          <a:solidFill>
            <a:schemeClr val="bg1">
              <a:lumMod val="85000"/>
            </a:schemeClr>
          </a:solidFill>
          <a:ln>
            <a:solidFill>
              <a:schemeClr val="bg1">
                <a:lumMod val="75000"/>
              </a:schemeClr>
            </a:solidFill>
          </a:ln>
        </p:spPr>
        <p:txBody>
          <a:bodyPr>
            <a:spAutoFit/>
          </a:bodyPr>
          <a:lstStyle/>
          <a:p>
            <a:pPr>
              <a:defRPr/>
            </a:pPr>
            <a:r>
              <a:rPr lang="en-US" dirty="0"/>
              <a:t>Part </a:t>
            </a:r>
            <a:r>
              <a:rPr lang="en-US" dirty="0" smtClean="0"/>
              <a:t>7: The current situation: what do we </a:t>
            </a:r>
            <a:r>
              <a:rPr lang="en-US" dirty="0"/>
              <a:t>do </a:t>
            </a:r>
            <a:r>
              <a:rPr lang="en-US" dirty="0" smtClean="0"/>
              <a:t>know?</a:t>
            </a:r>
            <a:endParaRPr lang="en-US" dirty="0"/>
          </a:p>
        </p:txBody>
      </p:sp>
      <p:sp>
        <p:nvSpPr>
          <p:cNvPr id="10" name="TextBox 9"/>
          <p:cNvSpPr txBox="1"/>
          <p:nvPr/>
        </p:nvSpPr>
        <p:spPr>
          <a:xfrm>
            <a:off x="3459479" y="5534330"/>
            <a:ext cx="5181600" cy="369888"/>
          </a:xfrm>
          <a:prstGeom prst="rect">
            <a:avLst/>
          </a:prstGeom>
          <a:solidFill>
            <a:srgbClr val="00B0F0"/>
          </a:solidFill>
          <a:ln>
            <a:solidFill>
              <a:schemeClr val="bg1">
                <a:lumMod val="75000"/>
              </a:schemeClr>
            </a:solidFill>
          </a:ln>
        </p:spPr>
        <p:txBody>
          <a:bodyPr>
            <a:spAutoFit/>
          </a:bodyPr>
          <a:lstStyle/>
          <a:p>
            <a:pPr>
              <a:defRPr/>
            </a:pPr>
            <a:r>
              <a:rPr lang="en-US" dirty="0"/>
              <a:t>Part </a:t>
            </a:r>
            <a:r>
              <a:rPr lang="en-US" dirty="0" smtClean="0"/>
              <a:t>8: Solutions?</a:t>
            </a:r>
            <a:endParaRPr lang="en-US" dirty="0"/>
          </a:p>
        </p:txBody>
      </p:sp>
    </p:spTree>
    <p:extLst>
      <p:ext uri="{BB962C8B-B14F-4D97-AF65-F5344CB8AC3E}">
        <p14:creationId xmlns:p14="http://schemas.microsoft.com/office/powerpoint/2010/main" val="1687826003"/>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4"/>
          <p:cNvSpPr>
            <a:spLocks noChangeArrowheads="1"/>
          </p:cNvSpPr>
          <p:nvPr/>
        </p:nvSpPr>
        <p:spPr bwMode="auto">
          <a:xfrm>
            <a:off x="2623782" y="3276601"/>
            <a:ext cx="7010400" cy="3293209"/>
          </a:xfrm>
          <a:prstGeom prst="rect">
            <a:avLst/>
          </a:prstGeom>
          <a:noFill/>
          <a:ln w="9525">
            <a:solidFill>
              <a:schemeClr val="tx1"/>
            </a:solidFill>
            <a:miter lim="800000"/>
            <a:headEnd/>
            <a:tailEnd/>
          </a:ln>
        </p:spPr>
        <p:txBody>
          <a:bodyPr>
            <a:spAutoFit/>
          </a:bodyPr>
          <a:lstStyle/>
          <a:p>
            <a:pPr algn="ctr"/>
            <a:r>
              <a:rPr lang="en-US" sz="4400" dirty="0">
                <a:solidFill>
                  <a:schemeClr val="tx2"/>
                </a:solidFill>
                <a:latin typeface="Calibri" pitchFamily="34" charset="0"/>
              </a:rPr>
              <a:t/>
            </a:r>
            <a:br>
              <a:rPr lang="en-US" sz="4400" dirty="0">
                <a:solidFill>
                  <a:schemeClr val="tx2"/>
                </a:solidFill>
                <a:latin typeface="Calibri" pitchFamily="34" charset="0"/>
              </a:rPr>
            </a:br>
            <a:r>
              <a:rPr lang="en-US" sz="4400" dirty="0">
                <a:solidFill>
                  <a:schemeClr val="tx2"/>
                </a:solidFill>
                <a:latin typeface="Calibri" pitchFamily="34" charset="0"/>
              </a:rPr>
              <a:t/>
            </a:r>
            <a:br>
              <a:rPr lang="en-US" sz="4400" dirty="0">
                <a:solidFill>
                  <a:schemeClr val="tx2"/>
                </a:solidFill>
                <a:latin typeface="Calibri" pitchFamily="34" charset="0"/>
              </a:rPr>
            </a:br>
            <a:endParaRPr lang="en-US" sz="4000" dirty="0">
              <a:solidFill>
                <a:schemeClr val="tx2"/>
              </a:solidFill>
              <a:latin typeface="Times New Roman" pitchFamily="18" charset="0"/>
              <a:cs typeface="Times New Roman" pitchFamily="18" charset="0"/>
            </a:endParaRPr>
          </a:p>
          <a:p>
            <a:pPr algn="ctr"/>
            <a:r>
              <a:rPr lang="en-US" sz="1600" dirty="0">
                <a:solidFill>
                  <a:schemeClr val="tx2"/>
                </a:solidFill>
                <a:latin typeface="Times New Roman" pitchFamily="18" charset="0"/>
                <a:cs typeface="Times New Roman" pitchFamily="18" charset="0"/>
              </a:rPr>
              <a:t>end</a:t>
            </a:r>
            <a:r>
              <a:rPr lang="en-US" sz="4000" dirty="0">
                <a:solidFill>
                  <a:schemeClr val="tx2"/>
                </a:solidFill>
                <a:latin typeface="Times New Roman" pitchFamily="18" charset="0"/>
                <a:cs typeface="Times New Roman" pitchFamily="18" charset="0"/>
              </a:rPr>
              <a:t>  </a:t>
            </a:r>
          </a:p>
          <a:p>
            <a:pPr algn="ctr"/>
            <a:endParaRPr lang="en-US" sz="4000" dirty="0">
              <a:solidFill>
                <a:schemeClr val="tx2"/>
              </a:solidFill>
              <a:latin typeface="Times New Roman" pitchFamily="18" charset="0"/>
              <a:cs typeface="Times New Roman" pitchFamily="18" charset="0"/>
            </a:endParaRPr>
          </a:p>
        </p:txBody>
      </p:sp>
      <p:sp>
        <p:nvSpPr>
          <p:cNvPr id="6" name="Subtitle 2"/>
          <p:cNvSpPr txBox="1">
            <a:spLocks/>
          </p:cNvSpPr>
          <p:nvPr/>
        </p:nvSpPr>
        <p:spPr>
          <a:xfrm>
            <a:off x="2895600" y="5486400"/>
            <a:ext cx="6400800" cy="1752600"/>
          </a:xfrm>
          <a:prstGeom prst="rect">
            <a:avLst/>
          </a:prstGeom>
        </p:spPr>
        <p:txBody>
          <a:bodyPr/>
          <a:lstStyle/>
          <a:p>
            <a:pPr marL="342900" indent="-342900" algn="ctr">
              <a:spcBef>
                <a:spcPct val="20000"/>
              </a:spcBef>
              <a:defRPr/>
            </a:pPr>
            <a:endParaRPr lang="en-US" sz="2800" dirty="0">
              <a:latin typeface="Times New Roman" pitchFamily="18" charset="0"/>
              <a:cs typeface="Times New Roman" pitchFamily="18" charset="0"/>
            </a:endParaRPr>
          </a:p>
        </p:txBody>
      </p:sp>
      <p:pic>
        <p:nvPicPr>
          <p:cNvPr id="5" name="Picture 2" descr="child dalai lama"/>
          <p:cNvPicPr>
            <a:picLocks noChangeAspect="1" noChangeArrowheads="1"/>
          </p:cNvPicPr>
          <p:nvPr/>
        </p:nvPicPr>
        <p:blipFill>
          <a:blip r:embed="rId3" cstate="print"/>
          <a:srcRect/>
          <a:stretch>
            <a:fillRect/>
          </a:stretch>
        </p:blipFill>
        <p:spPr bwMode="auto">
          <a:xfrm>
            <a:off x="8678864" y="2438401"/>
            <a:ext cx="1150937" cy="1317625"/>
          </a:xfrm>
          <a:prstGeom prst="rect">
            <a:avLst/>
          </a:prstGeom>
          <a:noFill/>
          <a:ln w="9525">
            <a:noFill/>
            <a:miter lim="800000"/>
            <a:headEnd/>
            <a:tailEnd/>
          </a:ln>
        </p:spPr>
      </p:pic>
    </p:spTree>
    <p:extLst>
      <p:ext uri="{BB962C8B-B14F-4D97-AF65-F5344CB8AC3E}">
        <p14:creationId xmlns:p14="http://schemas.microsoft.com/office/powerpoint/2010/main" val="4143838758"/>
      </p:ext>
    </p:extLst>
  </p:cSld>
  <p:clrMapOvr>
    <a:masterClrMapping/>
  </p:clrMapOvr>
  <p:transition advClick="0"/>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hape 114"/>
          <p:cNvSpPr>
            <a:spLocks noGrp="1"/>
          </p:cNvSpPr>
          <p:nvPr>
            <p:ph type="title"/>
          </p:nvPr>
        </p:nvSpPr>
        <p:spPr>
          <a:xfrm>
            <a:off x="838200" y="677061"/>
            <a:ext cx="10515600" cy="701690"/>
          </a:xfrm>
        </p:spPr>
        <p:txBody>
          <a:bodyPr vert="horz" lIns="91440" tIns="45700" rIns="91440" bIns="45700" rtlCol="0" anchor="ctr">
            <a:spAutoFit/>
          </a:bodyPr>
          <a:lstStyle/>
          <a:p>
            <a:pPr eaLnBrk="1" hangingPunct="1">
              <a:spcBef>
                <a:spcPct val="0"/>
              </a:spcBef>
              <a:buClr>
                <a:srgbClr val="000000"/>
              </a:buClr>
            </a:pPr>
            <a:endParaRPr lang="en-US" altLang="en-US" smtClean="0">
              <a:solidFill>
                <a:srgbClr val="000000"/>
              </a:solidFill>
              <a:latin typeface="Arial" charset="0"/>
              <a:cs typeface="Arial" charset="0"/>
            </a:endParaRPr>
          </a:p>
        </p:txBody>
      </p:sp>
      <p:sp>
        <p:nvSpPr>
          <p:cNvPr id="115" name="Shape 115"/>
          <p:cNvSpPr>
            <a:spLocks noGrp="1"/>
          </p:cNvSpPr>
          <p:nvPr>
            <p:ph idx="1"/>
          </p:nvPr>
        </p:nvSpPr>
        <p:spPr>
          <a:xfrm>
            <a:off x="2209800" y="609601"/>
            <a:ext cx="7467600" cy="6015453"/>
          </a:xfrm>
        </p:spPr>
        <p:style>
          <a:lnRef idx="2">
            <a:schemeClr val="accent4"/>
          </a:lnRef>
          <a:fillRef idx="1">
            <a:schemeClr val="lt1"/>
          </a:fillRef>
          <a:effectRef idx="0">
            <a:schemeClr val="accent4"/>
          </a:effectRef>
          <a:fontRef idx="minor">
            <a:schemeClr val="dk1"/>
          </a:fontRef>
        </p:style>
        <p:txBody>
          <a:bodyPr vert="horz" lIns="91440" tIns="45700" rIns="91440" bIns="45700" rtlCol="0">
            <a:spAutoFit/>
          </a:bodyPr>
          <a:lstStyle/>
          <a:p>
            <a:pPr indent="-342900" algn="ctr">
              <a:spcBef>
                <a:spcPts val="875"/>
              </a:spcBef>
              <a:buClr>
                <a:srgbClr val="000000"/>
              </a:buClr>
              <a:buSzPct val="25000"/>
              <a:buNone/>
            </a:pPr>
            <a:endParaRPr lang="en-US" altLang="en-US" dirty="0">
              <a:solidFill>
                <a:srgbClr val="000000"/>
              </a:solidFill>
              <a:cs typeface="Arial" charset="0"/>
            </a:endParaRPr>
          </a:p>
          <a:p>
            <a:pPr indent="-342900" algn="ctr">
              <a:spcBef>
                <a:spcPts val="875"/>
              </a:spcBef>
              <a:buClr>
                <a:srgbClr val="000000"/>
              </a:buClr>
              <a:buSzPct val="25000"/>
              <a:buNone/>
            </a:pPr>
            <a:r>
              <a:rPr lang="en-US" altLang="en-US" dirty="0">
                <a:solidFill>
                  <a:srgbClr val="000000"/>
                </a:solidFill>
                <a:cs typeface="Arial" charset="0"/>
              </a:rPr>
              <a:t>The Tibetan China </a:t>
            </a:r>
            <a:r>
              <a:rPr lang="en-US" altLang="en-US" dirty="0" smtClean="0">
                <a:solidFill>
                  <a:srgbClr val="000000"/>
                </a:solidFill>
                <a:cs typeface="Arial" charset="0"/>
              </a:rPr>
              <a:t>issue </a:t>
            </a:r>
            <a:endParaRPr lang="en-US" altLang="en-US" dirty="0">
              <a:solidFill>
                <a:srgbClr val="000000"/>
              </a:solidFill>
              <a:cs typeface="Arial" charset="0"/>
            </a:endParaRPr>
          </a:p>
          <a:p>
            <a:pPr indent="-342900" algn="ctr">
              <a:spcBef>
                <a:spcPts val="875"/>
              </a:spcBef>
              <a:buClr>
                <a:srgbClr val="000000"/>
              </a:buClr>
              <a:buSzPct val="25000"/>
              <a:buNone/>
            </a:pPr>
            <a:r>
              <a:rPr lang="en-US" altLang="en-US" b="1" dirty="0">
                <a:solidFill>
                  <a:srgbClr val="000000"/>
                </a:solidFill>
                <a:cs typeface="Arial" charset="0"/>
              </a:rPr>
              <a:t>Tibetan Exile Objectives</a:t>
            </a:r>
            <a:endParaRPr lang="en-US" altLang="en-US" dirty="0">
              <a:solidFill>
                <a:srgbClr val="000000"/>
              </a:solidFill>
              <a:cs typeface="Arial" charset="0"/>
            </a:endParaRPr>
          </a:p>
          <a:p>
            <a:pPr indent="-342900" algn="ctr">
              <a:spcBef>
                <a:spcPts val="875"/>
              </a:spcBef>
              <a:buClr>
                <a:srgbClr val="000000"/>
              </a:buClr>
              <a:buSzPct val="25000"/>
              <a:buNone/>
            </a:pPr>
            <a:endParaRPr lang="en-US" altLang="en-US" dirty="0">
              <a:solidFill>
                <a:srgbClr val="000000"/>
              </a:solidFill>
              <a:cs typeface="Arial" charset="0"/>
            </a:endParaRPr>
          </a:p>
          <a:p>
            <a:pPr indent="-342900">
              <a:spcBef>
                <a:spcPts val="875"/>
              </a:spcBef>
              <a:buClr>
                <a:srgbClr val="000000"/>
              </a:buClr>
              <a:buSzPct val="25000"/>
              <a:buNone/>
            </a:pPr>
            <a:r>
              <a:rPr lang="en-US" altLang="en-US" dirty="0">
                <a:solidFill>
                  <a:srgbClr val="000000"/>
                </a:solidFill>
                <a:cs typeface="Arial" charset="0"/>
              </a:rPr>
              <a:t>	1950-59  </a:t>
            </a:r>
            <a:r>
              <a:rPr lang="en-US" altLang="en-US" dirty="0" smtClean="0">
                <a:solidFill>
                  <a:srgbClr val="000000"/>
                </a:solidFill>
                <a:cs typeface="Arial" charset="0"/>
              </a:rPr>
              <a:t>   	Cultural </a:t>
            </a:r>
            <a:r>
              <a:rPr lang="en-US" altLang="en-US" dirty="0">
                <a:solidFill>
                  <a:srgbClr val="000000"/>
                </a:solidFill>
                <a:cs typeface="Arial" charset="0"/>
              </a:rPr>
              <a:t>Autonomy</a:t>
            </a:r>
          </a:p>
          <a:p>
            <a:pPr indent="-342900">
              <a:spcBef>
                <a:spcPts val="875"/>
              </a:spcBef>
              <a:buClr>
                <a:srgbClr val="000000"/>
              </a:buClr>
              <a:buSzPct val="25000"/>
              <a:buNone/>
            </a:pPr>
            <a:r>
              <a:rPr lang="en-US" altLang="en-US" dirty="0">
                <a:solidFill>
                  <a:srgbClr val="000000"/>
                </a:solidFill>
                <a:cs typeface="Arial" charset="0"/>
              </a:rPr>
              <a:t>	</a:t>
            </a:r>
            <a:endParaRPr lang="en-US" altLang="en-US" dirty="0" smtClean="0">
              <a:solidFill>
                <a:srgbClr val="000000"/>
              </a:solidFill>
              <a:cs typeface="Arial" charset="0"/>
            </a:endParaRPr>
          </a:p>
          <a:p>
            <a:pPr indent="-342900">
              <a:spcBef>
                <a:spcPts val="875"/>
              </a:spcBef>
              <a:buClr>
                <a:srgbClr val="000000"/>
              </a:buClr>
              <a:buSzPct val="25000"/>
              <a:buNone/>
            </a:pPr>
            <a:r>
              <a:rPr lang="en-US" altLang="en-US" dirty="0">
                <a:solidFill>
                  <a:srgbClr val="000000"/>
                </a:solidFill>
                <a:cs typeface="Arial" charset="0"/>
              </a:rPr>
              <a:t>	</a:t>
            </a:r>
            <a:r>
              <a:rPr lang="en-US" altLang="en-US" dirty="0" smtClean="0">
                <a:solidFill>
                  <a:srgbClr val="000000"/>
                </a:solidFill>
                <a:cs typeface="Arial" charset="0"/>
              </a:rPr>
              <a:t>1959-74</a:t>
            </a:r>
            <a:r>
              <a:rPr lang="en-US" altLang="en-US" dirty="0">
                <a:solidFill>
                  <a:srgbClr val="000000"/>
                </a:solidFill>
                <a:cs typeface="Arial" charset="0"/>
              </a:rPr>
              <a:t>	</a:t>
            </a:r>
            <a:r>
              <a:rPr lang="en-US" altLang="en-US" dirty="0" smtClean="0">
                <a:solidFill>
                  <a:srgbClr val="000000"/>
                </a:solidFill>
                <a:cs typeface="Arial" charset="0"/>
              </a:rPr>
              <a:t>	Independence</a:t>
            </a:r>
            <a:endParaRPr lang="en-US" altLang="en-US" dirty="0">
              <a:solidFill>
                <a:srgbClr val="000000"/>
              </a:solidFill>
              <a:cs typeface="Arial" charset="0"/>
            </a:endParaRPr>
          </a:p>
          <a:p>
            <a:pPr indent="-342900">
              <a:spcBef>
                <a:spcPts val="875"/>
              </a:spcBef>
              <a:buClr>
                <a:srgbClr val="000000"/>
              </a:buClr>
              <a:buSzPct val="25000"/>
              <a:buNone/>
            </a:pPr>
            <a:r>
              <a:rPr lang="en-US" altLang="en-US" dirty="0">
                <a:solidFill>
                  <a:srgbClr val="000000"/>
                </a:solidFill>
                <a:cs typeface="Arial" charset="0"/>
              </a:rPr>
              <a:t>	</a:t>
            </a:r>
            <a:r>
              <a:rPr lang="en-US" altLang="en-US" dirty="0" smtClean="0">
                <a:solidFill>
                  <a:srgbClr val="000000"/>
                </a:solidFill>
                <a:cs typeface="Arial" charset="0"/>
              </a:rPr>
              <a:t>	</a:t>
            </a:r>
          </a:p>
          <a:p>
            <a:pPr indent="-342900">
              <a:spcBef>
                <a:spcPts val="875"/>
              </a:spcBef>
              <a:buClr>
                <a:srgbClr val="000000"/>
              </a:buClr>
              <a:buSzPct val="25000"/>
              <a:buNone/>
            </a:pPr>
            <a:r>
              <a:rPr lang="en-US" altLang="en-US" dirty="0">
                <a:solidFill>
                  <a:srgbClr val="000000"/>
                </a:solidFill>
                <a:cs typeface="Arial" charset="0"/>
              </a:rPr>
              <a:t>	</a:t>
            </a:r>
            <a:r>
              <a:rPr lang="en-US" altLang="en-US" dirty="0" smtClean="0">
                <a:solidFill>
                  <a:srgbClr val="000000"/>
                </a:solidFill>
                <a:cs typeface="Arial" charset="0"/>
              </a:rPr>
              <a:t>1974-89</a:t>
            </a:r>
            <a:r>
              <a:rPr lang="en-US" altLang="en-US" dirty="0">
                <a:solidFill>
                  <a:srgbClr val="000000"/>
                </a:solidFill>
                <a:cs typeface="Arial" charset="0"/>
              </a:rPr>
              <a:t>	</a:t>
            </a:r>
            <a:r>
              <a:rPr lang="en-US" altLang="en-US" dirty="0" smtClean="0">
                <a:solidFill>
                  <a:srgbClr val="000000"/>
                </a:solidFill>
                <a:cs typeface="Arial" charset="0"/>
              </a:rPr>
              <a:t>	Association</a:t>
            </a:r>
            <a:endParaRPr lang="en-US" altLang="en-US" dirty="0">
              <a:solidFill>
                <a:srgbClr val="000000"/>
              </a:solidFill>
              <a:cs typeface="Arial" charset="0"/>
            </a:endParaRPr>
          </a:p>
          <a:p>
            <a:pPr indent="-342900">
              <a:spcBef>
                <a:spcPts val="875"/>
              </a:spcBef>
              <a:buClr>
                <a:srgbClr val="000000"/>
              </a:buClr>
              <a:buSzPct val="25000"/>
              <a:buNone/>
            </a:pPr>
            <a:r>
              <a:rPr lang="en-US" altLang="en-US" dirty="0">
                <a:solidFill>
                  <a:srgbClr val="000000"/>
                </a:solidFill>
                <a:cs typeface="Arial" charset="0"/>
              </a:rPr>
              <a:t>	</a:t>
            </a:r>
            <a:endParaRPr lang="en-US" altLang="en-US" dirty="0" smtClean="0">
              <a:solidFill>
                <a:srgbClr val="000000"/>
              </a:solidFill>
              <a:cs typeface="Arial" charset="0"/>
            </a:endParaRPr>
          </a:p>
          <a:p>
            <a:pPr indent="-342900">
              <a:spcBef>
                <a:spcPts val="875"/>
              </a:spcBef>
              <a:buClr>
                <a:srgbClr val="000000"/>
              </a:buClr>
              <a:buSzPct val="25000"/>
              <a:buNone/>
            </a:pPr>
            <a:r>
              <a:rPr lang="en-US" altLang="en-US" dirty="0">
                <a:solidFill>
                  <a:srgbClr val="000000"/>
                </a:solidFill>
                <a:cs typeface="Arial" charset="0"/>
              </a:rPr>
              <a:t>	</a:t>
            </a:r>
            <a:r>
              <a:rPr lang="en-US" altLang="en-US" dirty="0" smtClean="0">
                <a:solidFill>
                  <a:srgbClr val="000000"/>
                </a:solidFill>
                <a:cs typeface="Arial" charset="0"/>
              </a:rPr>
              <a:t>1992</a:t>
            </a:r>
            <a:r>
              <a:rPr lang="en-US" altLang="en-US" dirty="0">
                <a:solidFill>
                  <a:srgbClr val="000000"/>
                </a:solidFill>
                <a:cs typeface="Arial" charset="0"/>
              </a:rPr>
              <a:t>+/-	</a:t>
            </a:r>
            <a:r>
              <a:rPr lang="en-US" altLang="en-US" dirty="0" smtClean="0">
                <a:solidFill>
                  <a:srgbClr val="000000"/>
                </a:solidFill>
                <a:cs typeface="Arial" charset="0"/>
              </a:rPr>
              <a:t>	“High Degree of Autonomy”</a:t>
            </a:r>
            <a:endParaRPr lang="en-US" altLang="en-US" dirty="0">
              <a:solidFill>
                <a:srgbClr val="000000"/>
              </a:solidFill>
              <a:cs typeface="Arial" charset="0"/>
            </a:endParaRPr>
          </a:p>
          <a:p>
            <a:pPr indent="-342900" algn="ctr">
              <a:spcBef>
                <a:spcPts val="875"/>
              </a:spcBef>
              <a:buClr>
                <a:srgbClr val="000000"/>
              </a:buClr>
              <a:buSzPct val="25000"/>
              <a:buNone/>
            </a:pPr>
            <a:endParaRPr lang="en-US" altLang="en-US" dirty="0">
              <a:solidFill>
                <a:srgbClr val="000000"/>
              </a:solidFill>
              <a:cs typeface="Arial" charset="0"/>
            </a:endParaRPr>
          </a:p>
        </p:txBody>
      </p:sp>
      <p:sp>
        <p:nvSpPr>
          <p:cNvPr id="5" name="TextBox 4"/>
          <p:cNvSpPr txBox="1"/>
          <p:nvPr/>
        </p:nvSpPr>
        <p:spPr>
          <a:xfrm>
            <a:off x="2286000" y="76200"/>
            <a:ext cx="1295400" cy="369332"/>
          </a:xfrm>
          <a:prstGeom prst="rect">
            <a:avLst/>
          </a:prstGeom>
          <a:solidFill>
            <a:schemeClr val="bg1">
              <a:lumMod val="95000"/>
            </a:schemeClr>
          </a:solidFill>
          <a:ln>
            <a:solidFill>
              <a:schemeClr val="bg1">
                <a:lumMod val="75000"/>
              </a:schemeClr>
            </a:solidFill>
          </a:ln>
        </p:spPr>
        <p:txBody>
          <a:bodyPr>
            <a:spAutoFit/>
          </a:bodyPr>
          <a:lstStyle/>
          <a:p>
            <a:pPr>
              <a:defRPr/>
            </a:pPr>
            <a:r>
              <a:rPr lang="en-US" dirty="0">
                <a:solidFill>
                  <a:schemeClr val="bg1">
                    <a:lumMod val="65000"/>
                  </a:schemeClr>
                </a:solidFill>
              </a:rPr>
              <a:t>Part 4</a:t>
            </a:r>
          </a:p>
        </p:txBody>
      </p:sp>
      <p:sp>
        <p:nvSpPr>
          <p:cNvPr id="6" name="TextBox 5"/>
          <p:cNvSpPr txBox="1"/>
          <p:nvPr/>
        </p:nvSpPr>
        <p:spPr>
          <a:xfrm>
            <a:off x="2286000" y="76200"/>
            <a:ext cx="2667000" cy="338554"/>
          </a:xfrm>
          <a:prstGeom prst="rect">
            <a:avLst/>
          </a:prstGeom>
          <a:solidFill>
            <a:schemeClr val="bg1">
              <a:lumMod val="95000"/>
            </a:schemeClr>
          </a:solidFill>
          <a:ln>
            <a:solidFill>
              <a:schemeClr val="bg1">
                <a:lumMod val="75000"/>
              </a:schemeClr>
            </a:solidFill>
          </a:ln>
        </p:spPr>
        <p:txBody>
          <a:bodyPr wrap="square">
            <a:spAutoFit/>
          </a:bodyPr>
          <a:lstStyle/>
          <a:p>
            <a:pPr>
              <a:defRPr/>
            </a:pPr>
            <a:r>
              <a:rPr lang="en-US" sz="1600" dirty="0"/>
              <a:t>Part 5: Assessing Conflict </a:t>
            </a:r>
          </a:p>
        </p:txBody>
      </p:sp>
    </p:spTree>
    <p:extLst>
      <p:ext uri="{BB962C8B-B14F-4D97-AF65-F5344CB8AC3E}">
        <p14:creationId xmlns:p14="http://schemas.microsoft.com/office/powerpoint/2010/main" val="647223591"/>
      </p:ext>
    </p:extLst>
  </p:cSld>
  <p:clrMapOvr>
    <a:masterClrMapping/>
  </p:clrMapOvr>
  <p:transition spd="slow">
    <p:cut/>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hape 114"/>
          <p:cNvSpPr>
            <a:spLocks noGrp="1"/>
          </p:cNvSpPr>
          <p:nvPr>
            <p:ph type="title"/>
          </p:nvPr>
        </p:nvSpPr>
        <p:spPr>
          <a:xfrm>
            <a:off x="838200" y="677061"/>
            <a:ext cx="10515600" cy="701690"/>
          </a:xfrm>
        </p:spPr>
        <p:txBody>
          <a:bodyPr vert="horz" lIns="91440" tIns="45700" rIns="91440" bIns="45700" rtlCol="0" anchor="ctr">
            <a:spAutoFit/>
          </a:bodyPr>
          <a:lstStyle/>
          <a:p>
            <a:pPr eaLnBrk="1" hangingPunct="1">
              <a:spcBef>
                <a:spcPct val="0"/>
              </a:spcBef>
              <a:buClr>
                <a:srgbClr val="000000"/>
              </a:buClr>
            </a:pPr>
            <a:endParaRPr lang="en-US" altLang="en-US" smtClean="0">
              <a:solidFill>
                <a:srgbClr val="000000"/>
              </a:solidFill>
              <a:latin typeface="Arial" charset="0"/>
              <a:cs typeface="Arial" charset="0"/>
            </a:endParaRPr>
          </a:p>
        </p:txBody>
      </p:sp>
      <p:sp>
        <p:nvSpPr>
          <p:cNvPr id="115" name="Shape 115"/>
          <p:cNvSpPr>
            <a:spLocks noGrp="1"/>
          </p:cNvSpPr>
          <p:nvPr>
            <p:ph idx="1"/>
          </p:nvPr>
        </p:nvSpPr>
        <p:spPr>
          <a:xfrm>
            <a:off x="2019300" y="414754"/>
            <a:ext cx="8153400" cy="6375551"/>
          </a:xfrm>
        </p:spPr>
        <p:style>
          <a:lnRef idx="2">
            <a:schemeClr val="accent4"/>
          </a:lnRef>
          <a:fillRef idx="1">
            <a:schemeClr val="lt1"/>
          </a:fillRef>
          <a:effectRef idx="0">
            <a:schemeClr val="accent4"/>
          </a:effectRef>
          <a:fontRef idx="minor">
            <a:schemeClr val="dk1"/>
          </a:fontRef>
        </p:style>
        <p:txBody>
          <a:bodyPr vert="horz" lIns="91440" tIns="45700" rIns="91440" bIns="45700" rtlCol="0">
            <a:spAutoFit/>
          </a:bodyPr>
          <a:lstStyle/>
          <a:p>
            <a:pPr indent="-342900" algn="ctr">
              <a:spcBef>
                <a:spcPts val="875"/>
              </a:spcBef>
              <a:buClr>
                <a:srgbClr val="000000"/>
              </a:buClr>
              <a:buSzPct val="25000"/>
              <a:buNone/>
            </a:pPr>
            <a:r>
              <a:rPr lang="en-US" altLang="en-US" dirty="0" smtClean="0">
                <a:solidFill>
                  <a:srgbClr val="000000"/>
                </a:solidFill>
                <a:cs typeface="Arial" charset="0"/>
              </a:rPr>
              <a:t>The </a:t>
            </a:r>
            <a:r>
              <a:rPr lang="en-US" altLang="en-US" dirty="0">
                <a:solidFill>
                  <a:srgbClr val="000000"/>
                </a:solidFill>
                <a:cs typeface="Arial" charset="0"/>
              </a:rPr>
              <a:t>Tibetan-China </a:t>
            </a:r>
            <a:r>
              <a:rPr lang="en-US" altLang="en-US" dirty="0" smtClean="0">
                <a:solidFill>
                  <a:srgbClr val="000000"/>
                </a:solidFill>
                <a:cs typeface="Arial" charset="0"/>
              </a:rPr>
              <a:t>issue</a:t>
            </a:r>
            <a:endParaRPr lang="en-US" altLang="en-US" dirty="0">
              <a:solidFill>
                <a:srgbClr val="000000"/>
              </a:solidFill>
              <a:cs typeface="Arial" charset="0"/>
            </a:endParaRPr>
          </a:p>
          <a:p>
            <a:pPr indent="-342900" algn="ctr">
              <a:spcBef>
                <a:spcPts val="875"/>
              </a:spcBef>
              <a:buClr>
                <a:srgbClr val="000000"/>
              </a:buClr>
              <a:buSzPct val="25000"/>
              <a:buNone/>
            </a:pPr>
            <a:r>
              <a:rPr lang="en-US" altLang="en-US" b="1" dirty="0" smtClean="0">
                <a:solidFill>
                  <a:srgbClr val="000000"/>
                </a:solidFill>
                <a:cs typeface="Arial" charset="0"/>
              </a:rPr>
              <a:t>The Position of the US &amp; the Western Bloc</a:t>
            </a:r>
            <a:endParaRPr lang="en-US" altLang="en-US" dirty="0">
              <a:solidFill>
                <a:srgbClr val="000000"/>
              </a:solidFill>
              <a:cs typeface="Arial" charset="0"/>
            </a:endParaRPr>
          </a:p>
          <a:p>
            <a:pPr indent="-342900" algn="ctr">
              <a:spcBef>
                <a:spcPts val="875"/>
              </a:spcBef>
              <a:buClr>
                <a:srgbClr val="000000"/>
              </a:buClr>
              <a:buSzPct val="25000"/>
              <a:buNone/>
            </a:pPr>
            <a:endParaRPr lang="en-US" altLang="en-US" dirty="0">
              <a:solidFill>
                <a:srgbClr val="000000"/>
              </a:solidFill>
              <a:cs typeface="Arial" charset="0"/>
            </a:endParaRPr>
          </a:p>
          <a:p>
            <a:pPr indent="-342900">
              <a:spcBef>
                <a:spcPts val="875"/>
              </a:spcBef>
              <a:buClr>
                <a:srgbClr val="000000"/>
              </a:buClr>
              <a:buSzPct val="25000"/>
              <a:buNone/>
            </a:pPr>
            <a:r>
              <a:rPr lang="en-US" altLang="en-US" dirty="0">
                <a:solidFill>
                  <a:srgbClr val="000000"/>
                </a:solidFill>
                <a:cs typeface="Arial" charset="0"/>
              </a:rPr>
              <a:t>	</a:t>
            </a:r>
            <a:r>
              <a:rPr lang="en-US" altLang="en-US" sz="2500" dirty="0">
                <a:solidFill>
                  <a:srgbClr val="000000"/>
                </a:solidFill>
                <a:cs typeface="Arial" charset="0"/>
              </a:rPr>
              <a:t>1956-71  	Pro-Independence</a:t>
            </a:r>
          </a:p>
          <a:p>
            <a:pPr indent="-342900">
              <a:spcBef>
                <a:spcPts val="875"/>
              </a:spcBef>
              <a:buClr>
                <a:srgbClr val="000000"/>
              </a:buClr>
              <a:buSzPct val="25000"/>
              <a:buNone/>
            </a:pPr>
            <a:r>
              <a:rPr lang="en-US" altLang="en-US" sz="2500" dirty="0">
                <a:solidFill>
                  <a:srgbClr val="000000"/>
                </a:solidFill>
                <a:cs typeface="Arial" charset="0"/>
              </a:rPr>
              <a:t>	</a:t>
            </a:r>
            <a:endParaRPr lang="en-US" altLang="en-US" sz="2500" dirty="0" smtClean="0">
              <a:solidFill>
                <a:srgbClr val="000000"/>
              </a:solidFill>
              <a:cs typeface="Arial" charset="0"/>
            </a:endParaRPr>
          </a:p>
          <a:p>
            <a:pPr indent="-342900">
              <a:spcBef>
                <a:spcPts val="875"/>
              </a:spcBef>
              <a:buClr>
                <a:srgbClr val="000000"/>
              </a:buClr>
              <a:buSzPct val="25000"/>
              <a:buNone/>
            </a:pPr>
            <a:r>
              <a:rPr lang="en-US" altLang="en-US" sz="2500" dirty="0">
                <a:solidFill>
                  <a:srgbClr val="000000"/>
                </a:solidFill>
                <a:cs typeface="Arial" charset="0"/>
              </a:rPr>
              <a:t>	</a:t>
            </a:r>
            <a:r>
              <a:rPr lang="en-US" altLang="en-US" sz="2500" dirty="0" smtClean="0">
                <a:solidFill>
                  <a:srgbClr val="7F7F7F"/>
                </a:solidFill>
                <a:cs typeface="Arial" charset="0"/>
              </a:rPr>
              <a:t>1971-87</a:t>
            </a:r>
            <a:r>
              <a:rPr lang="en-US" altLang="en-US" sz="2500" dirty="0">
                <a:solidFill>
                  <a:srgbClr val="7F7F7F"/>
                </a:solidFill>
                <a:cs typeface="Arial" charset="0"/>
              </a:rPr>
              <a:t>	(quiescent)</a:t>
            </a:r>
          </a:p>
          <a:p>
            <a:pPr indent="-342900">
              <a:spcBef>
                <a:spcPts val="875"/>
              </a:spcBef>
              <a:buClr>
                <a:srgbClr val="000000"/>
              </a:buClr>
              <a:buSzPct val="25000"/>
              <a:buNone/>
            </a:pPr>
            <a:r>
              <a:rPr lang="en-US" altLang="en-US" sz="2500" dirty="0">
                <a:solidFill>
                  <a:srgbClr val="000000"/>
                </a:solidFill>
                <a:cs typeface="Arial" charset="0"/>
              </a:rPr>
              <a:t>	</a:t>
            </a:r>
            <a:endParaRPr lang="en-US" altLang="en-US" sz="2500" dirty="0" smtClean="0">
              <a:solidFill>
                <a:srgbClr val="000000"/>
              </a:solidFill>
              <a:cs typeface="Arial" charset="0"/>
            </a:endParaRPr>
          </a:p>
          <a:p>
            <a:pPr indent="-342900">
              <a:spcBef>
                <a:spcPts val="875"/>
              </a:spcBef>
              <a:buClr>
                <a:srgbClr val="000000"/>
              </a:buClr>
              <a:buSzPct val="25000"/>
              <a:buNone/>
            </a:pPr>
            <a:r>
              <a:rPr lang="en-US" altLang="en-US" sz="2500" dirty="0">
                <a:solidFill>
                  <a:srgbClr val="000000"/>
                </a:solidFill>
                <a:cs typeface="Arial" charset="0"/>
              </a:rPr>
              <a:t>	</a:t>
            </a:r>
            <a:r>
              <a:rPr lang="en-US" altLang="en-US" sz="2500" dirty="0" smtClean="0">
                <a:solidFill>
                  <a:srgbClr val="000000"/>
                </a:solidFill>
                <a:cs typeface="Arial" charset="0"/>
              </a:rPr>
              <a:t>1987- </a:t>
            </a:r>
            <a:r>
              <a:rPr lang="en-US" altLang="en-US" sz="2500" dirty="0">
                <a:solidFill>
                  <a:srgbClr val="000000"/>
                </a:solidFill>
                <a:cs typeface="Arial" charset="0"/>
              </a:rPr>
              <a:t>	Pro-Human Rights/Cultural Rights</a:t>
            </a:r>
          </a:p>
          <a:p>
            <a:pPr indent="-342900">
              <a:spcBef>
                <a:spcPts val="875"/>
              </a:spcBef>
              <a:buClr>
                <a:srgbClr val="000000"/>
              </a:buClr>
              <a:buSzPct val="25000"/>
              <a:buNone/>
            </a:pPr>
            <a:r>
              <a:rPr lang="en-US" altLang="en-US" sz="2500" dirty="0">
                <a:solidFill>
                  <a:srgbClr val="000000"/>
                </a:solidFill>
                <a:cs typeface="Arial" charset="0"/>
              </a:rPr>
              <a:t>	</a:t>
            </a:r>
            <a:endParaRPr lang="en-US" altLang="en-US" sz="2500" dirty="0" smtClean="0">
              <a:solidFill>
                <a:srgbClr val="000000"/>
              </a:solidFill>
              <a:cs typeface="Arial" charset="0"/>
            </a:endParaRPr>
          </a:p>
          <a:p>
            <a:pPr indent="-342900">
              <a:spcBef>
                <a:spcPts val="875"/>
              </a:spcBef>
              <a:buClr>
                <a:srgbClr val="000000"/>
              </a:buClr>
              <a:buSzPct val="25000"/>
              <a:buNone/>
            </a:pPr>
            <a:r>
              <a:rPr lang="en-US" altLang="en-US" sz="2500" dirty="0">
                <a:solidFill>
                  <a:srgbClr val="000000"/>
                </a:solidFill>
                <a:cs typeface="Arial" charset="0"/>
              </a:rPr>
              <a:t>	</a:t>
            </a:r>
            <a:r>
              <a:rPr lang="en-US" altLang="en-US" sz="2500" dirty="0" smtClean="0">
                <a:solidFill>
                  <a:srgbClr val="000000"/>
                </a:solidFill>
                <a:cs typeface="Arial" charset="0"/>
              </a:rPr>
              <a:t>2003</a:t>
            </a:r>
            <a:r>
              <a:rPr lang="en-US" altLang="en-US" sz="2500" dirty="0">
                <a:solidFill>
                  <a:srgbClr val="000000"/>
                </a:solidFill>
                <a:cs typeface="Arial" charset="0"/>
              </a:rPr>
              <a:t>	</a:t>
            </a:r>
            <a:r>
              <a:rPr lang="en-US" altLang="en-US" sz="2500" dirty="0" smtClean="0">
                <a:solidFill>
                  <a:srgbClr val="000000"/>
                </a:solidFill>
                <a:cs typeface="Arial" charset="0"/>
              </a:rPr>
              <a:t>	India </a:t>
            </a:r>
            <a:r>
              <a:rPr lang="en-US" altLang="en-US" sz="2500" dirty="0">
                <a:solidFill>
                  <a:srgbClr val="000000"/>
                </a:solidFill>
                <a:cs typeface="Arial" charset="0"/>
              </a:rPr>
              <a:t>restates its recognition of the 			</a:t>
            </a:r>
            <a:r>
              <a:rPr lang="en-US" altLang="en-US" sz="2500" dirty="0" smtClean="0">
                <a:solidFill>
                  <a:srgbClr val="000000"/>
                </a:solidFill>
                <a:cs typeface="Arial" charset="0"/>
              </a:rPr>
              <a:t>	TAR </a:t>
            </a:r>
            <a:r>
              <a:rPr lang="en-US" altLang="en-US" sz="2500" dirty="0">
                <a:solidFill>
                  <a:srgbClr val="000000"/>
                </a:solidFill>
                <a:cs typeface="Arial" charset="0"/>
              </a:rPr>
              <a:t>as part of the PRC</a:t>
            </a:r>
          </a:p>
          <a:p>
            <a:pPr indent="-342900">
              <a:spcBef>
                <a:spcPts val="875"/>
              </a:spcBef>
              <a:buClr>
                <a:srgbClr val="000000"/>
              </a:buClr>
              <a:buSzPct val="25000"/>
              <a:buNone/>
            </a:pPr>
            <a:r>
              <a:rPr lang="en-US" altLang="en-US" sz="2500" dirty="0">
                <a:solidFill>
                  <a:srgbClr val="000000"/>
                </a:solidFill>
                <a:cs typeface="Arial" charset="0"/>
              </a:rPr>
              <a:t>	</a:t>
            </a:r>
            <a:endParaRPr lang="en-US" altLang="en-US" sz="2500" dirty="0" smtClean="0">
              <a:solidFill>
                <a:srgbClr val="000000"/>
              </a:solidFill>
              <a:cs typeface="Arial" charset="0"/>
            </a:endParaRPr>
          </a:p>
          <a:p>
            <a:pPr indent="-342900">
              <a:spcBef>
                <a:spcPts val="875"/>
              </a:spcBef>
              <a:buClr>
                <a:srgbClr val="000000"/>
              </a:buClr>
              <a:buSzPct val="25000"/>
              <a:buNone/>
            </a:pPr>
            <a:r>
              <a:rPr lang="en-US" altLang="en-US" sz="2500" dirty="0">
                <a:solidFill>
                  <a:srgbClr val="000000"/>
                </a:solidFill>
                <a:cs typeface="Arial" charset="0"/>
              </a:rPr>
              <a:t>	</a:t>
            </a:r>
            <a:r>
              <a:rPr lang="en-US" altLang="en-US" sz="2500" dirty="0" smtClean="0">
                <a:solidFill>
                  <a:srgbClr val="000000"/>
                </a:solidFill>
                <a:cs typeface="Arial" charset="0"/>
              </a:rPr>
              <a:t>2008</a:t>
            </a:r>
            <a:r>
              <a:rPr lang="en-US" altLang="en-US" sz="2500" dirty="0">
                <a:solidFill>
                  <a:srgbClr val="000000"/>
                </a:solidFill>
                <a:cs typeface="Arial" charset="0"/>
              </a:rPr>
              <a:t>	</a:t>
            </a:r>
            <a:r>
              <a:rPr lang="en-US" altLang="en-US" sz="2500" dirty="0" smtClean="0">
                <a:solidFill>
                  <a:srgbClr val="000000"/>
                </a:solidFill>
                <a:cs typeface="Arial" charset="0"/>
              </a:rPr>
              <a:t>	UK </a:t>
            </a:r>
            <a:r>
              <a:rPr lang="en-US" altLang="en-US" sz="2500" dirty="0">
                <a:solidFill>
                  <a:srgbClr val="000000"/>
                </a:solidFill>
                <a:cs typeface="Arial" charset="0"/>
              </a:rPr>
              <a:t>accepts Tibet is part of the PRC, ends 		</a:t>
            </a:r>
            <a:r>
              <a:rPr lang="en-US" altLang="en-US" sz="2500" dirty="0" smtClean="0">
                <a:solidFill>
                  <a:srgbClr val="000000"/>
                </a:solidFill>
                <a:cs typeface="Arial" charset="0"/>
              </a:rPr>
              <a:t>	support </a:t>
            </a:r>
            <a:r>
              <a:rPr lang="en-US" altLang="en-US" sz="2500" dirty="0">
                <a:solidFill>
                  <a:srgbClr val="000000"/>
                </a:solidFill>
                <a:cs typeface="Arial" charset="0"/>
              </a:rPr>
              <a:t>for Tibet’s autonomous status</a:t>
            </a:r>
          </a:p>
        </p:txBody>
      </p:sp>
      <p:sp>
        <p:nvSpPr>
          <p:cNvPr id="6" name="TextBox 5"/>
          <p:cNvSpPr txBox="1"/>
          <p:nvPr/>
        </p:nvSpPr>
        <p:spPr>
          <a:xfrm>
            <a:off x="2286000" y="76200"/>
            <a:ext cx="1295400" cy="369332"/>
          </a:xfrm>
          <a:prstGeom prst="rect">
            <a:avLst/>
          </a:prstGeom>
          <a:solidFill>
            <a:schemeClr val="bg1">
              <a:lumMod val="95000"/>
            </a:schemeClr>
          </a:solidFill>
          <a:ln>
            <a:solidFill>
              <a:schemeClr val="bg1">
                <a:lumMod val="75000"/>
              </a:schemeClr>
            </a:solidFill>
          </a:ln>
        </p:spPr>
        <p:txBody>
          <a:bodyPr>
            <a:spAutoFit/>
          </a:bodyPr>
          <a:lstStyle/>
          <a:p>
            <a:pPr>
              <a:defRPr/>
            </a:pPr>
            <a:r>
              <a:rPr lang="en-US" dirty="0">
                <a:solidFill>
                  <a:schemeClr val="bg1">
                    <a:lumMod val="65000"/>
                  </a:schemeClr>
                </a:solidFill>
              </a:rPr>
              <a:t>Part 4</a:t>
            </a:r>
          </a:p>
        </p:txBody>
      </p:sp>
      <p:sp>
        <p:nvSpPr>
          <p:cNvPr id="8" name="TextBox 7"/>
          <p:cNvSpPr txBox="1"/>
          <p:nvPr/>
        </p:nvSpPr>
        <p:spPr>
          <a:xfrm>
            <a:off x="2286000" y="76200"/>
            <a:ext cx="2667000" cy="338554"/>
          </a:xfrm>
          <a:prstGeom prst="rect">
            <a:avLst/>
          </a:prstGeom>
          <a:solidFill>
            <a:schemeClr val="bg1">
              <a:lumMod val="95000"/>
            </a:schemeClr>
          </a:solidFill>
          <a:ln>
            <a:solidFill>
              <a:schemeClr val="bg1">
                <a:lumMod val="75000"/>
              </a:schemeClr>
            </a:solidFill>
          </a:ln>
        </p:spPr>
        <p:txBody>
          <a:bodyPr wrap="square">
            <a:spAutoFit/>
          </a:bodyPr>
          <a:lstStyle/>
          <a:p>
            <a:pPr>
              <a:defRPr/>
            </a:pPr>
            <a:r>
              <a:rPr lang="en-US" sz="1600" dirty="0"/>
              <a:t>Part 5: Assessing Conflict </a:t>
            </a:r>
          </a:p>
        </p:txBody>
      </p:sp>
    </p:spTree>
    <p:extLst>
      <p:ext uri="{BB962C8B-B14F-4D97-AF65-F5344CB8AC3E}">
        <p14:creationId xmlns:p14="http://schemas.microsoft.com/office/powerpoint/2010/main" val="3367995233"/>
      </p:ext>
    </p:extLst>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endParaRPr lang="en-US" smtClean="0"/>
          </a:p>
        </p:txBody>
      </p:sp>
      <p:pic>
        <p:nvPicPr>
          <p:cNvPr id="53251" name="Content Placeholder 3" descr="TAR-Xinjiang-IMARcrude2.jpg"/>
          <p:cNvPicPr>
            <a:picLocks noGrp="1" noChangeAspect="1"/>
          </p:cNvPicPr>
          <p:nvPr>
            <p:ph idx="1"/>
          </p:nvPr>
        </p:nvPicPr>
        <p:blipFill>
          <a:blip r:embed="rId2" cstate="print"/>
          <a:srcRect/>
          <a:stretch>
            <a:fillRect/>
          </a:stretch>
        </p:blipFill>
        <p:spPr>
          <a:xfrm>
            <a:off x="-304800" y="-1524000"/>
            <a:ext cx="12231688" cy="8970963"/>
          </a:xfrm>
        </p:spPr>
      </p:pic>
      <p:sp>
        <p:nvSpPr>
          <p:cNvPr id="5" name="Rounded Rectangle 4"/>
          <p:cNvSpPr/>
          <p:nvPr/>
        </p:nvSpPr>
        <p:spPr>
          <a:xfrm>
            <a:off x="4800600" y="5334000"/>
            <a:ext cx="1371600" cy="609600"/>
          </a:xfrm>
          <a:prstGeom prst="roundRect">
            <a:avLst>
              <a:gd name="adj" fmla="val 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TAWANG</a:t>
            </a:r>
          </a:p>
        </p:txBody>
      </p:sp>
      <p:sp>
        <p:nvSpPr>
          <p:cNvPr id="6" name="Isosceles Triangle 5"/>
          <p:cNvSpPr/>
          <p:nvPr/>
        </p:nvSpPr>
        <p:spPr>
          <a:xfrm rot="167761">
            <a:off x="5158359" y="5069374"/>
            <a:ext cx="398452" cy="247056"/>
          </a:xfrm>
          <a:prstGeom prst="triangl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4"/>
          <p:cNvSpPr txBox="1">
            <a:spLocks noChangeArrowheads="1"/>
          </p:cNvSpPr>
          <p:nvPr/>
        </p:nvSpPr>
        <p:spPr bwMode="auto">
          <a:xfrm>
            <a:off x="3048000" y="6093024"/>
            <a:ext cx="5562600" cy="307777"/>
          </a:xfrm>
          <a:prstGeom prst="rect">
            <a:avLst/>
          </a:prstGeom>
          <a:solidFill>
            <a:srgbClr val="00CCFF"/>
          </a:solidFill>
          <a:ln w="9525">
            <a:solidFill>
              <a:schemeClr val="tx1"/>
            </a:solidFill>
            <a:miter lim="800000"/>
            <a:headEnd/>
            <a:tailEnd/>
          </a:ln>
        </p:spPr>
        <p:txBody>
          <a:bodyPr wrap="squar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dirty="0">
                <a:latin typeface="Calibri" pitchFamily="34" charset="0"/>
              </a:rPr>
              <a:t>Key disputes on the Indo-Tibetan /Chinese borders</a:t>
            </a:r>
          </a:p>
        </p:txBody>
      </p:sp>
    </p:spTree>
    <p:extLst>
      <p:ext uri="{BB962C8B-B14F-4D97-AF65-F5344CB8AC3E}">
        <p14:creationId xmlns:p14="http://schemas.microsoft.com/office/powerpoint/2010/main" val="41630417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Mobilization of troops and forces</a:t>
            </a:r>
            <a:endParaRPr lang="en-US" dirty="0"/>
          </a:p>
        </p:txBody>
      </p:sp>
      <p:pic>
        <p:nvPicPr>
          <p:cNvPr id="5124" name="Picture 4" descr="http://static.manoramaonline.com/ranked/online/MM/The_Week/COVER_STORY/Defence/3509413441_siach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441170"/>
            <a:ext cx="13639800" cy="8336684"/>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28600"/>
            <a:ext cx="6419850" cy="550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08739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descr="TAR-Xinjiang-IMARcrude2.jpg"/>
          <p:cNvPicPr>
            <a:picLocks noChangeAspect="1"/>
          </p:cNvPicPr>
          <p:nvPr/>
        </p:nvPicPr>
        <p:blipFill>
          <a:blip r:embed="rId2" cstate="print"/>
          <a:srcRect/>
          <a:stretch>
            <a:fillRect/>
          </a:stretch>
        </p:blipFill>
        <p:spPr>
          <a:xfrm>
            <a:off x="-268288" y="-1447800"/>
            <a:ext cx="12231688" cy="8970963"/>
          </a:xfrm>
          <a:prstGeom prst="rect">
            <a:avLst/>
          </a:prstGeom>
          <a:ln>
            <a:solidFill>
              <a:srgbClr val="FF0000"/>
            </a:solidFill>
          </a:ln>
        </p:spPr>
      </p:pic>
      <p:sp>
        <p:nvSpPr>
          <p:cNvPr id="5" name="Text Box 1033"/>
          <p:cNvSpPr txBox="1">
            <a:spLocks noChangeArrowheads="1"/>
          </p:cNvSpPr>
          <p:nvPr/>
        </p:nvSpPr>
        <p:spPr bwMode="auto">
          <a:xfrm>
            <a:off x="2514600" y="6019801"/>
            <a:ext cx="6997700" cy="307777"/>
          </a:xfrm>
          <a:prstGeom prst="rect">
            <a:avLst/>
          </a:prstGeom>
          <a:solidFill>
            <a:srgbClr val="00CCFF"/>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dirty="0">
                <a:solidFill>
                  <a:schemeClr val="tx1"/>
                </a:solidFill>
                <a:latin typeface="Calibri" pitchFamily="34" charset="0"/>
              </a:rPr>
              <a:t>1998: the Tibetan- Xinjiang area became  the world’s only nuclear </a:t>
            </a:r>
            <a:r>
              <a:rPr lang="en-US" altLang="en-US" dirty="0" err="1">
                <a:solidFill>
                  <a:schemeClr val="tx1"/>
                </a:solidFill>
                <a:latin typeface="Calibri" pitchFamily="34" charset="0"/>
              </a:rPr>
              <a:t>trijunction</a:t>
            </a:r>
            <a:endParaRPr lang="en-US" altLang="en-US" dirty="0">
              <a:solidFill>
                <a:schemeClr val="tx1"/>
              </a:solidFill>
              <a:latin typeface="Calibri" pitchFamily="34" charset="0"/>
            </a:endParaRPr>
          </a:p>
        </p:txBody>
      </p:sp>
      <p:sp>
        <p:nvSpPr>
          <p:cNvPr id="6" name="Explosion 2 5"/>
          <p:cNvSpPr/>
          <p:nvPr/>
        </p:nvSpPr>
        <p:spPr>
          <a:xfrm>
            <a:off x="4724400" y="3352800"/>
            <a:ext cx="1219200" cy="83820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tx1"/>
              </a:solidFill>
              <a:effectLst>
                <a:outerShdw blurRad="38100" dist="38100" dir="2700000" algn="tl">
                  <a:srgbClr val="FFFFFF"/>
                </a:outerShdw>
              </a:effectLst>
              <a:cs typeface="Arial" charset="0"/>
            </a:endParaRPr>
          </a:p>
        </p:txBody>
      </p:sp>
      <p:sp>
        <p:nvSpPr>
          <p:cNvPr id="7" name="Explosion 2 6"/>
          <p:cNvSpPr/>
          <p:nvPr/>
        </p:nvSpPr>
        <p:spPr>
          <a:xfrm>
            <a:off x="3124200" y="4038600"/>
            <a:ext cx="685800" cy="68580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tx1"/>
              </a:solidFill>
              <a:effectLst>
                <a:outerShdw blurRad="38100" dist="38100" dir="2700000" algn="tl">
                  <a:srgbClr val="FFFFFF"/>
                </a:outerShdw>
              </a:effectLst>
              <a:cs typeface="Arial" charset="0"/>
            </a:endParaRPr>
          </a:p>
        </p:txBody>
      </p:sp>
      <p:sp>
        <p:nvSpPr>
          <p:cNvPr id="8" name="Explosion 2 7"/>
          <p:cNvSpPr/>
          <p:nvPr/>
        </p:nvSpPr>
        <p:spPr>
          <a:xfrm>
            <a:off x="3810000" y="4953000"/>
            <a:ext cx="1143000" cy="45720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tx1"/>
              </a:solidFill>
              <a:effectLst>
                <a:outerShdw blurRad="38100" dist="38100" dir="2700000" algn="tl">
                  <a:srgbClr val="FFFFFF"/>
                </a:outerShdw>
              </a:effectLst>
              <a:cs typeface="Arial" charset="0"/>
            </a:endParaRPr>
          </a:p>
        </p:txBody>
      </p:sp>
    </p:spTree>
    <p:extLst>
      <p:ext uri="{BB962C8B-B14F-4D97-AF65-F5344CB8AC3E}">
        <p14:creationId xmlns:p14="http://schemas.microsoft.com/office/powerpoint/2010/main" val="415274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9700" y="2311400"/>
            <a:ext cx="6858000" cy="954107"/>
          </a:xfrm>
          <a:prstGeom prst="rect">
            <a:avLst/>
          </a:prstGeom>
        </p:spPr>
        <p:txBody>
          <a:bodyPr wrap="square">
            <a:spAutoFit/>
          </a:bodyPr>
          <a:lstStyle/>
          <a:p>
            <a:endParaRPr lang="en-US" sz="2800" u="sng" dirty="0">
              <a:latin typeface="Times New Roman" pitchFamily="18" charset="0"/>
              <a:cs typeface="Times New Roman" pitchFamily="18" charset="0"/>
            </a:endParaRPr>
          </a:p>
          <a:p>
            <a:endParaRPr lang="en-US" sz="2800" u="sng" dirty="0">
              <a:latin typeface="Times New Roman" pitchFamily="18" charset="0"/>
              <a:cs typeface="Times New Roman" pitchFamily="18" charset="0"/>
            </a:endParaRPr>
          </a:p>
        </p:txBody>
      </p:sp>
      <p:sp>
        <p:nvSpPr>
          <p:cNvPr id="3" name="TextBox 2"/>
          <p:cNvSpPr txBox="1"/>
          <p:nvPr/>
        </p:nvSpPr>
        <p:spPr>
          <a:xfrm>
            <a:off x="2413000" y="2476500"/>
            <a:ext cx="6546850" cy="1323439"/>
          </a:xfrm>
          <a:prstGeom prst="rect">
            <a:avLst/>
          </a:prstGeom>
          <a:solidFill>
            <a:srgbClr val="00B050"/>
          </a:solidFill>
          <a:ln>
            <a:solidFill>
              <a:schemeClr val="accent5"/>
            </a:solidFill>
          </a:ln>
        </p:spPr>
        <p:txBody>
          <a:bodyPr wrap="square">
            <a:spAutoFit/>
          </a:bodyPr>
          <a:lstStyle/>
          <a:p>
            <a:pPr algn="ctr">
              <a:defRPr/>
            </a:pPr>
            <a:r>
              <a:rPr lang="en-US" sz="4000" dirty="0" smtClean="0">
                <a:latin typeface="Baskerville Old Face" panose="02020602080505020303" pitchFamily="18" charset="0"/>
              </a:rPr>
              <a:t>No. 1: </a:t>
            </a:r>
          </a:p>
          <a:p>
            <a:pPr algn="ctr">
              <a:defRPr/>
            </a:pPr>
            <a:r>
              <a:rPr lang="en-US" sz="4000" dirty="0" smtClean="0">
                <a:latin typeface="Baskerville Old Face" panose="02020602080505020303" pitchFamily="18" charset="0"/>
              </a:rPr>
              <a:t>Tibet is small and remote	</a:t>
            </a:r>
            <a:endParaRPr lang="en-US" sz="4000" dirty="0">
              <a:latin typeface="Baskerville Old Face" panose="02020602080505020303" pitchFamily="18" charset="0"/>
            </a:endParaRPr>
          </a:p>
        </p:txBody>
      </p:sp>
      <p:sp>
        <p:nvSpPr>
          <p:cNvPr id="4" name="TextBox 3"/>
          <p:cNvSpPr txBox="1"/>
          <p:nvPr/>
        </p:nvSpPr>
        <p:spPr>
          <a:xfrm rot="20553926">
            <a:off x="1047579" y="2472614"/>
            <a:ext cx="5686874" cy="707886"/>
          </a:xfrm>
          <a:prstGeom prst="rect">
            <a:avLst/>
          </a:prstGeom>
          <a:solidFill>
            <a:srgbClr val="EFF5F3">
              <a:alpha val="78039"/>
            </a:srgbClr>
          </a:solidFill>
          <a:ln>
            <a:solidFill>
              <a:srgbClr val="FF0000"/>
            </a:solidFill>
          </a:ln>
        </p:spPr>
        <p:txBody>
          <a:bodyPr wrap="square">
            <a:spAutoFit/>
          </a:bodyPr>
          <a:lstStyle/>
          <a:p>
            <a:pPr algn="ctr">
              <a:defRPr/>
            </a:pPr>
            <a:r>
              <a:rPr lang="en-US" sz="4000" b="1" dirty="0" smtClean="0">
                <a:solidFill>
                  <a:srgbClr val="FF0000"/>
                </a:solidFill>
                <a:latin typeface="Baskerville Old Face" panose="02020602080505020303" pitchFamily="18" charset="0"/>
              </a:rPr>
              <a:t>Wrong!	</a:t>
            </a:r>
            <a:endParaRPr lang="en-US" sz="4000" b="1" dirty="0">
              <a:solidFill>
                <a:srgbClr val="FF0000"/>
              </a:solidFill>
              <a:latin typeface="Baskerville Old Face" panose="02020602080505020303" pitchFamily="18" charset="0"/>
            </a:endParaRPr>
          </a:p>
        </p:txBody>
      </p:sp>
    </p:spTree>
    <p:extLst>
      <p:ext uri="{BB962C8B-B14F-4D97-AF65-F5344CB8AC3E}">
        <p14:creationId xmlns:p14="http://schemas.microsoft.com/office/powerpoint/2010/main" val="284031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endParaRPr lang="en-US" smtClean="0"/>
          </a:p>
        </p:txBody>
      </p:sp>
      <p:pic>
        <p:nvPicPr>
          <p:cNvPr id="53251" name="Content Placeholder 3" descr="TAR-Xinjiang-IMARcrude2.jpg"/>
          <p:cNvPicPr>
            <a:picLocks noGrp="1" noChangeAspect="1"/>
          </p:cNvPicPr>
          <p:nvPr>
            <p:ph idx="1"/>
          </p:nvPr>
        </p:nvPicPr>
        <p:blipFill>
          <a:blip r:embed="rId2" cstate="print"/>
          <a:srcRect/>
          <a:stretch>
            <a:fillRect/>
          </a:stretch>
        </p:blipFill>
        <p:spPr>
          <a:xfrm>
            <a:off x="-304800" y="-1524000"/>
            <a:ext cx="12231688" cy="8970963"/>
          </a:xfrm>
        </p:spPr>
      </p:pic>
      <p:sp>
        <p:nvSpPr>
          <p:cNvPr id="4" name="Text Box 4"/>
          <p:cNvSpPr txBox="1">
            <a:spLocks noChangeArrowheads="1"/>
          </p:cNvSpPr>
          <p:nvPr/>
        </p:nvSpPr>
        <p:spPr bwMode="auto">
          <a:xfrm>
            <a:off x="2971800" y="6380164"/>
            <a:ext cx="6096000" cy="584775"/>
          </a:xfrm>
          <a:prstGeom prst="rect">
            <a:avLst/>
          </a:prstGeom>
          <a:solidFill>
            <a:srgbClr val="00B0F0"/>
          </a:solidFill>
          <a:ln w="9525">
            <a:solidFill>
              <a:srgbClr val="FF0000"/>
            </a:solidFill>
            <a:miter lim="800000"/>
            <a:headEnd/>
            <a:tailEnd/>
          </a:ln>
        </p:spPr>
        <p:txBody>
          <a:bodyPr>
            <a:spAutoFit/>
          </a:bodyPr>
          <a:lstStyle/>
          <a:p>
            <a:pPr algn="ctr">
              <a:spcBef>
                <a:spcPct val="50000"/>
              </a:spcBef>
              <a:defRPr/>
            </a:pPr>
            <a:r>
              <a:rPr lang="en-US" sz="1600" dirty="0">
                <a:latin typeface="Garamond" pitchFamily="18" charset="0"/>
                <a:cs typeface="Arial" charset="0"/>
              </a:rPr>
              <a:t>The Inner Periphery: the Tibetan, Uighur and Inner Mongolian areas within China</a:t>
            </a:r>
          </a:p>
        </p:txBody>
      </p:sp>
      <p:sp>
        <p:nvSpPr>
          <p:cNvPr id="5" name="Arc 4"/>
          <p:cNvSpPr/>
          <p:nvPr/>
        </p:nvSpPr>
        <p:spPr>
          <a:xfrm rot="11611272" flipV="1">
            <a:off x="3871709" y="3337236"/>
            <a:ext cx="6819211" cy="2051000"/>
          </a:xfrm>
          <a:prstGeom prst="arc">
            <a:avLst>
              <a:gd name="adj1" fmla="val 14800580"/>
              <a:gd name="adj2" fmla="val 7152874"/>
            </a:avLst>
          </a:prstGeom>
          <a:noFill/>
          <a:ln w="222250">
            <a:solidFill>
              <a:srgbClr val="00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2603500" y="584201"/>
            <a:ext cx="6858000" cy="369332"/>
          </a:xfrm>
          <a:prstGeom prst="rect">
            <a:avLst/>
          </a:prstGeom>
          <a:solidFill>
            <a:schemeClr val="bg1">
              <a:lumMod val="85000"/>
            </a:schemeClr>
          </a:solidFill>
        </p:spPr>
        <p:txBody>
          <a:bodyPr wrap="square">
            <a:spAutoFit/>
          </a:bodyPr>
          <a:lstStyle/>
          <a:p>
            <a:pPr algn="ctr"/>
            <a:r>
              <a:rPr lang="en-US" dirty="0" smtClean="0">
                <a:latin typeface="Times New Roman" pitchFamily="18" charset="0"/>
                <a:cs typeface="Times New Roman" pitchFamily="18" charset="0"/>
              </a:rPr>
              <a:t>Fear </a:t>
            </a:r>
            <a:r>
              <a:rPr lang="en-US" dirty="0">
                <a:latin typeface="Times New Roman" pitchFamily="18" charset="0"/>
                <a:cs typeface="Times New Roman" pitchFamily="18" charset="0"/>
              </a:rPr>
              <a:t>of </a:t>
            </a:r>
            <a:r>
              <a:rPr lang="en-US" dirty="0" smtClean="0">
                <a:latin typeface="Times New Roman" pitchFamily="18" charset="0"/>
                <a:cs typeface="Times New Roman" pitchFamily="18" charset="0"/>
              </a:rPr>
              <a:t>disruption from the </a:t>
            </a:r>
            <a:r>
              <a:rPr lang="en-US" dirty="0">
                <a:latin typeface="Times New Roman" pitchFamily="18" charset="0"/>
                <a:cs typeface="Times New Roman" pitchFamily="18" charset="0"/>
              </a:rPr>
              <a:t>peripheries</a:t>
            </a:r>
          </a:p>
        </p:txBody>
      </p:sp>
    </p:spTree>
    <p:extLst>
      <p:ext uri="{BB962C8B-B14F-4D97-AF65-F5344CB8AC3E}">
        <p14:creationId xmlns:p14="http://schemas.microsoft.com/office/powerpoint/2010/main" val="7979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endParaRPr lang="en-US" smtClean="0"/>
          </a:p>
        </p:txBody>
      </p:sp>
      <p:pic>
        <p:nvPicPr>
          <p:cNvPr id="53251" name="Content Placeholder 3" descr="TAR-Xinjiang-IMARcrude2.jpg"/>
          <p:cNvPicPr>
            <a:picLocks noGrp="1" noChangeAspect="1"/>
          </p:cNvPicPr>
          <p:nvPr>
            <p:ph idx="1"/>
          </p:nvPr>
        </p:nvPicPr>
        <p:blipFill>
          <a:blip r:embed="rId2" cstate="print"/>
          <a:srcRect/>
          <a:stretch>
            <a:fillRect/>
          </a:stretch>
        </p:blipFill>
        <p:spPr>
          <a:xfrm>
            <a:off x="-304800" y="-1524000"/>
            <a:ext cx="12231688" cy="8970963"/>
          </a:xfrm>
        </p:spPr>
      </p:pic>
      <p:sp>
        <p:nvSpPr>
          <p:cNvPr id="4" name="Text Box 4"/>
          <p:cNvSpPr txBox="1">
            <a:spLocks noChangeArrowheads="1"/>
          </p:cNvSpPr>
          <p:nvPr/>
        </p:nvSpPr>
        <p:spPr bwMode="auto">
          <a:xfrm>
            <a:off x="2971800" y="6519863"/>
            <a:ext cx="6096000" cy="338554"/>
          </a:xfrm>
          <a:prstGeom prst="rect">
            <a:avLst/>
          </a:prstGeom>
          <a:solidFill>
            <a:srgbClr val="00B0F0"/>
          </a:solidFill>
          <a:ln w="9525">
            <a:solidFill>
              <a:srgbClr val="FF0000"/>
            </a:solidFill>
            <a:miter lim="800000"/>
            <a:headEnd/>
            <a:tailEnd/>
          </a:ln>
        </p:spPr>
        <p:txBody>
          <a:bodyPr>
            <a:spAutoFit/>
          </a:bodyPr>
          <a:lstStyle/>
          <a:p>
            <a:pPr algn="ctr">
              <a:spcBef>
                <a:spcPct val="50000"/>
              </a:spcBef>
              <a:defRPr/>
            </a:pPr>
            <a:r>
              <a:rPr lang="en-US" sz="1600" dirty="0">
                <a:latin typeface="Garamond" pitchFamily="18" charset="0"/>
                <a:cs typeface="Arial" charset="0"/>
              </a:rPr>
              <a:t>The  Outer Periphery: </a:t>
            </a:r>
            <a:r>
              <a:rPr lang="en-US" sz="1600" dirty="0" err="1">
                <a:latin typeface="Garamond" pitchFamily="18" charset="0"/>
                <a:cs typeface="Arial" charset="0"/>
              </a:rPr>
              <a:t>Neighbouring</a:t>
            </a:r>
            <a:r>
              <a:rPr lang="en-US" sz="1600" dirty="0">
                <a:latin typeface="Garamond" pitchFamily="18" charset="0"/>
                <a:cs typeface="Arial" charset="0"/>
              </a:rPr>
              <a:t> mini-states</a:t>
            </a:r>
          </a:p>
        </p:txBody>
      </p:sp>
      <p:sp>
        <p:nvSpPr>
          <p:cNvPr id="5" name="Arc 4"/>
          <p:cNvSpPr/>
          <p:nvPr/>
        </p:nvSpPr>
        <p:spPr>
          <a:xfrm rot="11611272" flipV="1">
            <a:off x="3871709" y="3337236"/>
            <a:ext cx="6819211" cy="2051000"/>
          </a:xfrm>
          <a:prstGeom prst="arc">
            <a:avLst>
              <a:gd name="adj1" fmla="val 14800580"/>
              <a:gd name="adj2" fmla="val 7152874"/>
            </a:avLst>
          </a:prstGeom>
          <a:noFill/>
          <a:ln w="222250">
            <a:solidFill>
              <a:srgbClr val="00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Arc 5"/>
          <p:cNvSpPr/>
          <p:nvPr/>
        </p:nvSpPr>
        <p:spPr>
          <a:xfrm rot="11611272" flipV="1">
            <a:off x="2911644" y="2337263"/>
            <a:ext cx="8020480" cy="3474745"/>
          </a:xfrm>
          <a:prstGeom prst="arc">
            <a:avLst>
              <a:gd name="adj1" fmla="val 14800580"/>
              <a:gd name="adj2" fmla="val 6697034"/>
            </a:avLst>
          </a:prstGeom>
          <a:noFill/>
          <a:ln w="228600">
            <a:solidFill>
              <a:srgbClr val="CC00CC"/>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118323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endParaRPr lang="en-US" smtClean="0"/>
          </a:p>
        </p:txBody>
      </p:sp>
      <p:pic>
        <p:nvPicPr>
          <p:cNvPr id="53251" name="Content Placeholder 3" descr="TAR-Xinjiang-IMARcrude2.jpg"/>
          <p:cNvPicPr>
            <a:picLocks noGrp="1" noChangeAspect="1"/>
          </p:cNvPicPr>
          <p:nvPr>
            <p:ph idx="1"/>
          </p:nvPr>
        </p:nvPicPr>
        <p:blipFill>
          <a:blip r:embed="rId2" cstate="print"/>
          <a:srcRect/>
          <a:stretch>
            <a:fillRect/>
          </a:stretch>
        </p:blipFill>
        <p:spPr>
          <a:xfrm>
            <a:off x="-304800" y="-1524000"/>
            <a:ext cx="12231688" cy="8970963"/>
          </a:xfrm>
        </p:spPr>
      </p:pic>
      <p:sp>
        <p:nvSpPr>
          <p:cNvPr id="5" name="Arc 4"/>
          <p:cNvSpPr/>
          <p:nvPr/>
        </p:nvSpPr>
        <p:spPr>
          <a:xfrm rot="11611272" flipV="1">
            <a:off x="3871709" y="3337236"/>
            <a:ext cx="6819211" cy="2051000"/>
          </a:xfrm>
          <a:prstGeom prst="arc">
            <a:avLst>
              <a:gd name="adj1" fmla="val 14800580"/>
              <a:gd name="adj2" fmla="val 7152874"/>
            </a:avLst>
          </a:prstGeom>
          <a:noFill/>
          <a:ln w="222250">
            <a:solidFill>
              <a:srgbClr val="00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Arc 5"/>
          <p:cNvSpPr/>
          <p:nvPr/>
        </p:nvSpPr>
        <p:spPr>
          <a:xfrm rot="11611272" flipV="1">
            <a:off x="2911644" y="2337263"/>
            <a:ext cx="8020480" cy="3474745"/>
          </a:xfrm>
          <a:prstGeom prst="arc">
            <a:avLst>
              <a:gd name="adj1" fmla="val 14800580"/>
              <a:gd name="adj2" fmla="val 6697034"/>
            </a:avLst>
          </a:prstGeom>
          <a:noFill/>
          <a:ln w="228600">
            <a:solidFill>
              <a:srgbClr val="CC00CC"/>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4495800" y="152401"/>
            <a:ext cx="3048000" cy="1015663"/>
          </a:xfrm>
          <a:prstGeom prst="rect">
            <a:avLst/>
          </a:prstGeom>
          <a:noFill/>
        </p:spPr>
        <p:txBody>
          <a:bodyPr wrap="square" rtlCol="0">
            <a:spAutoFit/>
          </a:bodyPr>
          <a:lstStyle/>
          <a:p>
            <a:r>
              <a:rPr lang="en-US" sz="6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RUSSIA </a:t>
            </a:r>
          </a:p>
        </p:txBody>
      </p:sp>
      <p:sp>
        <p:nvSpPr>
          <p:cNvPr id="10" name="TextBox 9"/>
          <p:cNvSpPr txBox="1"/>
          <p:nvPr/>
        </p:nvSpPr>
        <p:spPr>
          <a:xfrm>
            <a:off x="8382000" y="2260937"/>
            <a:ext cx="3048000" cy="1754326"/>
          </a:xfrm>
          <a:prstGeom prst="rect">
            <a:avLst/>
          </a:prstGeom>
          <a:noFill/>
        </p:spPr>
        <p:txBody>
          <a:bodyPr wrap="square" rtlCol="0">
            <a:spAutoFit/>
          </a:bodyPr>
          <a:lstStyle/>
          <a:p>
            <a:r>
              <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KOREA</a:t>
            </a:r>
            <a:endParaRPr lang="en-US" sz="6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r>
              <a:rPr lang="en-US" sz="6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JAPAN</a:t>
            </a:r>
          </a:p>
        </p:txBody>
      </p:sp>
      <p:sp>
        <p:nvSpPr>
          <p:cNvPr id="12" name="Arc 11"/>
          <p:cNvSpPr/>
          <p:nvPr/>
        </p:nvSpPr>
        <p:spPr>
          <a:xfrm rot="11611272" flipV="1">
            <a:off x="1733436" y="1381042"/>
            <a:ext cx="11494725" cy="5378171"/>
          </a:xfrm>
          <a:prstGeom prst="arc">
            <a:avLst>
              <a:gd name="adj1" fmla="val 14800580"/>
              <a:gd name="adj2" fmla="val 6697034"/>
            </a:avLst>
          </a:prstGeom>
          <a:noFill/>
          <a:ln w="2286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 Box 4"/>
          <p:cNvSpPr txBox="1">
            <a:spLocks noChangeArrowheads="1"/>
          </p:cNvSpPr>
          <p:nvPr/>
        </p:nvSpPr>
        <p:spPr bwMode="auto">
          <a:xfrm>
            <a:off x="2971800" y="6519863"/>
            <a:ext cx="6096000" cy="338554"/>
          </a:xfrm>
          <a:prstGeom prst="rect">
            <a:avLst/>
          </a:prstGeom>
          <a:solidFill>
            <a:srgbClr val="00B0F0"/>
          </a:solidFill>
          <a:ln w="9525">
            <a:solidFill>
              <a:srgbClr val="FF0000"/>
            </a:solidFill>
            <a:miter lim="800000"/>
            <a:headEnd/>
            <a:tailEnd/>
          </a:ln>
        </p:spPr>
        <p:txBody>
          <a:bodyPr>
            <a:spAutoFit/>
          </a:bodyPr>
          <a:lstStyle/>
          <a:p>
            <a:pPr algn="ctr">
              <a:spcBef>
                <a:spcPct val="50000"/>
              </a:spcBef>
              <a:defRPr/>
            </a:pPr>
            <a:r>
              <a:rPr lang="en-US" sz="1600" dirty="0">
                <a:latin typeface="Garamond" pitchFamily="18" charset="0"/>
                <a:cs typeface="Arial" charset="0"/>
              </a:rPr>
              <a:t>The  Periphery: </a:t>
            </a:r>
            <a:r>
              <a:rPr lang="en-US" sz="1600" dirty="0" err="1">
                <a:latin typeface="Garamond" pitchFamily="18" charset="0"/>
                <a:cs typeface="Arial" charset="0"/>
              </a:rPr>
              <a:t>Neighbouring</a:t>
            </a:r>
            <a:r>
              <a:rPr lang="en-US" sz="1600" dirty="0">
                <a:latin typeface="Garamond" pitchFamily="18" charset="0"/>
                <a:cs typeface="Arial" charset="0"/>
              </a:rPr>
              <a:t> major powers</a:t>
            </a:r>
          </a:p>
        </p:txBody>
      </p:sp>
      <p:sp>
        <p:nvSpPr>
          <p:cNvPr id="16" name="TextBox 15"/>
          <p:cNvSpPr txBox="1"/>
          <p:nvPr/>
        </p:nvSpPr>
        <p:spPr>
          <a:xfrm>
            <a:off x="914400" y="2209801"/>
            <a:ext cx="3048000" cy="1015663"/>
          </a:xfrm>
          <a:prstGeom prst="rect">
            <a:avLst/>
          </a:prstGeom>
          <a:noFill/>
        </p:spPr>
        <p:txBody>
          <a:bodyPr wrap="square" rtlCol="0">
            <a:spAutoFit/>
          </a:bodyPr>
          <a:lstStyle/>
          <a:p>
            <a:r>
              <a:rPr lang="en-US" sz="6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IRAN</a:t>
            </a:r>
          </a:p>
        </p:txBody>
      </p:sp>
      <p:sp>
        <p:nvSpPr>
          <p:cNvPr id="17" name="TextBox 16"/>
          <p:cNvSpPr txBox="1"/>
          <p:nvPr/>
        </p:nvSpPr>
        <p:spPr>
          <a:xfrm>
            <a:off x="3124200" y="5461338"/>
            <a:ext cx="3048000" cy="1015663"/>
          </a:xfrm>
          <a:prstGeom prst="rect">
            <a:avLst/>
          </a:prstGeom>
          <a:noFill/>
        </p:spPr>
        <p:txBody>
          <a:bodyPr wrap="square" rtlCol="0">
            <a:spAutoFit/>
          </a:bodyPr>
          <a:lstStyle/>
          <a:p>
            <a:r>
              <a:rPr lang="en-US" sz="6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INDIA </a:t>
            </a:r>
          </a:p>
        </p:txBody>
      </p:sp>
    </p:spTree>
    <p:extLst>
      <p:ext uri="{BB962C8B-B14F-4D97-AF65-F5344CB8AC3E}">
        <p14:creationId xmlns:p14="http://schemas.microsoft.com/office/powerpoint/2010/main" val="33937294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9700" y="2311400"/>
            <a:ext cx="6858000" cy="954107"/>
          </a:xfrm>
          <a:prstGeom prst="rect">
            <a:avLst/>
          </a:prstGeom>
        </p:spPr>
        <p:txBody>
          <a:bodyPr wrap="square">
            <a:spAutoFit/>
          </a:bodyPr>
          <a:lstStyle/>
          <a:p>
            <a:endParaRPr lang="en-US" sz="2800" u="sng" dirty="0">
              <a:latin typeface="Times New Roman" pitchFamily="18" charset="0"/>
              <a:cs typeface="Times New Roman" pitchFamily="18" charset="0"/>
            </a:endParaRPr>
          </a:p>
          <a:p>
            <a:endParaRPr lang="en-US" sz="2800" u="sng" dirty="0">
              <a:latin typeface="Times New Roman" pitchFamily="18" charset="0"/>
              <a:cs typeface="Times New Roman" pitchFamily="18" charset="0"/>
            </a:endParaRPr>
          </a:p>
        </p:txBody>
      </p:sp>
      <p:sp>
        <p:nvSpPr>
          <p:cNvPr id="3" name="TextBox 2"/>
          <p:cNvSpPr txBox="1"/>
          <p:nvPr/>
        </p:nvSpPr>
        <p:spPr>
          <a:xfrm>
            <a:off x="2413000" y="2476500"/>
            <a:ext cx="6546850" cy="1938992"/>
          </a:xfrm>
          <a:prstGeom prst="rect">
            <a:avLst/>
          </a:prstGeom>
          <a:solidFill>
            <a:srgbClr val="00B050"/>
          </a:solidFill>
          <a:ln>
            <a:solidFill>
              <a:schemeClr val="accent1">
                <a:lumMod val="75000"/>
              </a:schemeClr>
            </a:solidFill>
          </a:ln>
        </p:spPr>
        <p:txBody>
          <a:bodyPr wrap="square">
            <a:spAutoFit/>
          </a:bodyPr>
          <a:lstStyle/>
          <a:p>
            <a:pPr algn="ctr">
              <a:defRPr/>
            </a:pPr>
            <a:r>
              <a:rPr lang="en-US" sz="4000" dirty="0" smtClean="0">
                <a:latin typeface="Baskerville Old Face" panose="02020602080505020303" pitchFamily="18" charset="0"/>
              </a:rPr>
              <a:t>No. 3: </a:t>
            </a:r>
          </a:p>
          <a:p>
            <a:pPr algn="ctr">
              <a:defRPr/>
            </a:pPr>
            <a:r>
              <a:rPr lang="en-US" sz="4000" dirty="0" smtClean="0">
                <a:latin typeface="Baskerville Old Face" panose="02020602080505020303" pitchFamily="18" charset="0"/>
              </a:rPr>
              <a:t>Tibetans are spiritual </a:t>
            </a:r>
          </a:p>
          <a:p>
            <a:pPr algn="ctr">
              <a:defRPr/>
            </a:pPr>
            <a:r>
              <a:rPr lang="en-US" sz="4000" dirty="0" smtClean="0">
                <a:latin typeface="Baskerville Old Face" panose="02020602080505020303" pitchFamily="18" charset="0"/>
              </a:rPr>
              <a:t>and non-violent	</a:t>
            </a:r>
            <a:endParaRPr lang="en-US" sz="4000" dirty="0">
              <a:latin typeface="Baskerville Old Face" panose="02020602080505020303" pitchFamily="18" charset="0"/>
            </a:endParaRPr>
          </a:p>
        </p:txBody>
      </p:sp>
      <p:sp>
        <p:nvSpPr>
          <p:cNvPr id="4" name="TextBox 3"/>
          <p:cNvSpPr txBox="1"/>
          <p:nvPr/>
        </p:nvSpPr>
        <p:spPr>
          <a:xfrm rot="20553926">
            <a:off x="1047579" y="2472614"/>
            <a:ext cx="5686874" cy="707886"/>
          </a:xfrm>
          <a:prstGeom prst="rect">
            <a:avLst/>
          </a:prstGeom>
          <a:solidFill>
            <a:srgbClr val="EFF5F3">
              <a:alpha val="78039"/>
            </a:srgbClr>
          </a:solidFill>
          <a:ln>
            <a:solidFill>
              <a:srgbClr val="FF0000"/>
            </a:solidFill>
          </a:ln>
        </p:spPr>
        <p:txBody>
          <a:bodyPr wrap="square">
            <a:spAutoFit/>
          </a:bodyPr>
          <a:lstStyle/>
          <a:p>
            <a:pPr algn="ctr">
              <a:defRPr/>
            </a:pPr>
            <a:r>
              <a:rPr lang="en-US" sz="4000" b="1" dirty="0" smtClean="0">
                <a:solidFill>
                  <a:srgbClr val="FF0000"/>
                </a:solidFill>
                <a:latin typeface="Baskerville Old Face" panose="02020602080505020303" pitchFamily="18" charset="0"/>
              </a:rPr>
              <a:t>Partly Wrong!	</a:t>
            </a:r>
            <a:endParaRPr lang="en-US" sz="4000" b="1" dirty="0">
              <a:solidFill>
                <a:srgbClr val="FF0000"/>
              </a:solidFill>
              <a:latin typeface="Baskerville Old Face" panose="02020602080505020303" pitchFamily="18" charset="0"/>
            </a:endParaRPr>
          </a:p>
        </p:txBody>
      </p:sp>
    </p:spTree>
    <p:extLst>
      <p:ext uri="{BB962C8B-B14F-4D97-AF65-F5344CB8AC3E}">
        <p14:creationId xmlns:p14="http://schemas.microsoft.com/office/powerpoint/2010/main" val="269825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026"/>
          <p:cNvSpPr>
            <a:spLocks noGrp="1" noChangeArrowheads="1"/>
          </p:cNvSpPr>
          <p:nvPr>
            <p:ph type="title"/>
          </p:nvPr>
        </p:nvSpPr>
        <p:spPr/>
        <p:txBody>
          <a:bodyPr/>
          <a:lstStyle/>
          <a:p>
            <a:pPr eaLnBrk="1" hangingPunct="1">
              <a:spcBef>
                <a:spcPct val="0"/>
              </a:spcBef>
              <a:buClr>
                <a:srgbClr val="000000"/>
              </a:buClr>
            </a:pPr>
            <a:endParaRPr lang="en-US" altLang="en-US" smtClean="0">
              <a:solidFill>
                <a:srgbClr val="000000"/>
              </a:solidFill>
              <a:latin typeface="Arial" charset="0"/>
              <a:cs typeface="Arial" charset="0"/>
            </a:endParaRPr>
          </a:p>
        </p:txBody>
      </p:sp>
      <p:pic>
        <p:nvPicPr>
          <p:cNvPr id="12291" name="Picture 1027" descr="asia_ref802643_99"/>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219201" y="-3048000"/>
            <a:ext cx="10238445" cy="12801326"/>
          </a:xfrm>
        </p:spPr>
      </p:pic>
      <p:sp>
        <p:nvSpPr>
          <p:cNvPr id="7" name="Explosion 2 6"/>
          <p:cNvSpPr/>
          <p:nvPr/>
        </p:nvSpPr>
        <p:spPr>
          <a:xfrm>
            <a:off x="5257800" y="3505200"/>
            <a:ext cx="1219200" cy="838200"/>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tx1"/>
              </a:solidFill>
              <a:effectLst>
                <a:outerShdw blurRad="38100" dist="38100" dir="2700000" algn="tl">
                  <a:srgbClr val="FFFFFF"/>
                </a:outerShdw>
              </a:effectLst>
              <a:cs typeface="Arial" charset="0"/>
            </a:endParaRPr>
          </a:p>
        </p:txBody>
      </p:sp>
      <p:sp>
        <p:nvSpPr>
          <p:cNvPr id="10" name="Explosion 2 9"/>
          <p:cNvSpPr/>
          <p:nvPr/>
        </p:nvSpPr>
        <p:spPr>
          <a:xfrm>
            <a:off x="4648200" y="4572000"/>
            <a:ext cx="890368" cy="457200"/>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tx1"/>
              </a:solidFill>
              <a:effectLst>
                <a:outerShdw blurRad="38100" dist="38100" dir="2700000" algn="tl">
                  <a:srgbClr val="FFFFFF"/>
                </a:outerShdw>
              </a:effectLst>
              <a:cs typeface="Arial" charset="0"/>
            </a:endParaRPr>
          </a:p>
        </p:txBody>
      </p:sp>
      <p:sp>
        <p:nvSpPr>
          <p:cNvPr id="8" name="Explosion 2 7"/>
          <p:cNvSpPr/>
          <p:nvPr/>
        </p:nvSpPr>
        <p:spPr>
          <a:xfrm>
            <a:off x="5410200" y="3962400"/>
            <a:ext cx="1219200" cy="838200"/>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tx1"/>
              </a:solidFill>
              <a:effectLst>
                <a:outerShdw blurRad="38100" dist="38100" dir="2700000" algn="tl">
                  <a:srgbClr val="FFFFFF"/>
                </a:outerShdw>
              </a:effectLst>
              <a:cs typeface="Arial" charset="0"/>
            </a:endParaRPr>
          </a:p>
        </p:txBody>
      </p:sp>
      <p:sp>
        <p:nvSpPr>
          <p:cNvPr id="12" name="Explosion 2 11"/>
          <p:cNvSpPr/>
          <p:nvPr/>
        </p:nvSpPr>
        <p:spPr>
          <a:xfrm>
            <a:off x="4724400" y="4267200"/>
            <a:ext cx="890368" cy="457200"/>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tx1"/>
              </a:solidFill>
              <a:effectLst>
                <a:outerShdw blurRad="38100" dist="38100" dir="2700000" algn="tl">
                  <a:srgbClr val="FFFFFF"/>
                </a:outerShdw>
              </a:effectLst>
              <a:cs typeface="Arial" charset="0"/>
            </a:endParaRPr>
          </a:p>
        </p:txBody>
      </p:sp>
      <p:sp>
        <p:nvSpPr>
          <p:cNvPr id="13" name="Text Box 1033"/>
          <p:cNvSpPr txBox="1">
            <a:spLocks noChangeArrowheads="1"/>
          </p:cNvSpPr>
          <p:nvPr/>
        </p:nvSpPr>
        <p:spPr bwMode="auto">
          <a:xfrm>
            <a:off x="3595468" y="3880183"/>
            <a:ext cx="1295400" cy="523220"/>
          </a:xfrm>
          <a:prstGeom prst="rect">
            <a:avLst/>
          </a:prstGeom>
          <a:solidFill>
            <a:srgbClr val="00CCFF"/>
          </a:solidFill>
          <a:ln w="9525">
            <a:solidFill>
              <a:schemeClr val="tx1"/>
            </a:solidFill>
            <a:miter lim="800000"/>
            <a:headEnd/>
            <a:tailEnd/>
          </a:ln>
        </p:spPr>
        <p:txBody>
          <a:bodyPr wrap="squar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dirty="0">
                <a:solidFill>
                  <a:schemeClr val="tx1"/>
                </a:solidFill>
                <a:latin typeface="Calibri" pitchFamily="34" charset="0"/>
              </a:rPr>
              <a:t>Uprising in Lhasa, 1959</a:t>
            </a:r>
          </a:p>
        </p:txBody>
      </p:sp>
      <p:sp>
        <p:nvSpPr>
          <p:cNvPr id="14" name="Text Box 1033"/>
          <p:cNvSpPr txBox="1">
            <a:spLocks noChangeArrowheads="1"/>
          </p:cNvSpPr>
          <p:nvPr/>
        </p:nvSpPr>
        <p:spPr bwMode="auto">
          <a:xfrm>
            <a:off x="6210300" y="3296960"/>
            <a:ext cx="1295400" cy="523220"/>
          </a:xfrm>
          <a:prstGeom prst="rect">
            <a:avLst/>
          </a:prstGeom>
          <a:solidFill>
            <a:srgbClr val="00CCFF"/>
          </a:solidFill>
          <a:ln w="9525">
            <a:solidFill>
              <a:schemeClr val="tx1"/>
            </a:solidFill>
            <a:miter lim="800000"/>
            <a:headEnd/>
            <a:tailEnd/>
          </a:ln>
        </p:spPr>
        <p:txBody>
          <a:bodyPr wrap="squar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dirty="0">
                <a:solidFill>
                  <a:schemeClr val="tx1"/>
                </a:solidFill>
                <a:latin typeface="Calibri" pitchFamily="34" charset="0"/>
              </a:rPr>
              <a:t>War in </a:t>
            </a:r>
            <a:r>
              <a:rPr lang="en-US" altLang="en-US" dirty="0" err="1">
                <a:solidFill>
                  <a:schemeClr val="tx1"/>
                </a:solidFill>
                <a:latin typeface="Calibri" pitchFamily="34" charset="0"/>
              </a:rPr>
              <a:t>Amdo</a:t>
            </a:r>
            <a:r>
              <a:rPr lang="en-US" altLang="en-US" dirty="0">
                <a:solidFill>
                  <a:schemeClr val="tx1"/>
                </a:solidFill>
                <a:latin typeface="Calibri" pitchFamily="34" charset="0"/>
              </a:rPr>
              <a:t>, 1958-62</a:t>
            </a:r>
          </a:p>
        </p:txBody>
      </p:sp>
      <p:sp>
        <p:nvSpPr>
          <p:cNvPr id="15" name="Text Box 1033"/>
          <p:cNvSpPr txBox="1">
            <a:spLocks noChangeArrowheads="1"/>
          </p:cNvSpPr>
          <p:nvPr/>
        </p:nvSpPr>
        <p:spPr bwMode="auto">
          <a:xfrm>
            <a:off x="6171028" y="4234190"/>
            <a:ext cx="1295400" cy="523220"/>
          </a:xfrm>
          <a:prstGeom prst="rect">
            <a:avLst/>
          </a:prstGeom>
          <a:solidFill>
            <a:srgbClr val="00CCFF"/>
          </a:solidFill>
          <a:ln w="9525">
            <a:solidFill>
              <a:schemeClr val="tx1"/>
            </a:solidFill>
            <a:miter lim="800000"/>
            <a:headEnd/>
            <a:tailEnd/>
          </a:ln>
        </p:spPr>
        <p:txBody>
          <a:bodyPr wrap="squar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dirty="0">
                <a:solidFill>
                  <a:schemeClr val="tx1"/>
                </a:solidFill>
                <a:latin typeface="Calibri" pitchFamily="34" charset="0"/>
              </a:rPr>
              <a:t>War in Kham, 1956-59</a:t>
            </a:r>
          </a:p>
        </p:txBody>
      </p:sp>
      <p:sp>
        <p:nvSpPr>
          <p:cNvPr id="16" name="Text Box 1033"/>
          <p:cNvSpPr txBox="1">
            <a:spLocks noChangeArrowheads="1"/>
          </p:cNvSpPr>
          <p:nvPr/>
        </p:nvSpPr>
        <p:spPr bwMode="auto">
          <a:xfrm>
            <a:off x="4243168" y="4894550"/>
            <a:ext cx="1295400" cy="738664"/>
          </a:xfrm>
          <a:prstGeom prst="rect">
            <a:avLst/>
          </a:prstGeom>
          <a:solidFill>
            <a:srgbClr val="00CCFF"/>
          </a:solidFill>
          <a:ln w="9525">
            <a:solidFill>
              <a:schemeClr val="tx1"/>
            </a:solidFill>
            <a:miter lim="800000"/>
            <a:headEnd/>
            <a:tailEnd/>
          </a:ln>
        </p:spPr>
        <p:txBody>
          <a:bodyPr wrap="squar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dirty="0">
                <a:solidFill>
                  <a:schemeClr val="tx1"/>
                </a:solidFill>
                <a:latin typeface="Calibri" pitchFamily="34" charset="0"/>
              </a:rPr>
              <a:t>CIA-backed guerillas in Nepal, 1960-74</a:t>
            </a:r>
          </a:p>
        </p:txBody>
      </p:sp>
      <p:sp>
        <p:nvSpPr>
          <p:cNvPr id="17" name="Text Box 4"/>
          <p:cNvSpPr txBox="1">
            <a:spLocks noChangeArrowheads="1"/>
          </p:cNvSpPr>
          <p:nvPr/>
        </p:nvSpPr>
        <p:spPr bwMode="auto">
          <a:xfrm>
            <a:off x="3048000" y="5943601"/>
            <a:ext cx="5562600" cy="307777"/>
          </a:xfrm>
          <a:prstGeom prst="rect">
            <a:avLst/>
          </a:prstGeom>
          <a:solidFill>
            <a:srgbClr val="00CCFF"/>
          </a:solidFill>
          <a:ln w="9525">
            <a:solidFill>
              <a:schemeClr val="tx1"/>
            </a:solidFill>
            <a:miter lim="800000"/>
            <a:headEnd/>
            <a:tailEnd/>
          </a:ln>
        </p:spPr>
        <p:txBody>
          <a:bodyPr wrap="squar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dirty="0">
                <a:latin typeface="Calibri" pitchFamily="34" charset="0"/>
              </a:rPr>
              <a:t>Military challenges to the PRC by Tibetans </a:t>
            </a:r>
          </a:p>
        </p:txBody>
      </p:sp>
    </p:spTree>
    <p:extLst>
      <p:ext uri="{BB962C8B-B14F-4D97-AF65-F5344CB8AC3E}">
        <p14:creationId xmlns:p14="http://schemas.microsoft.com/office/powerpoint/2010/main" val="763302408"/>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8" grpId="0" animBg="1"/>
      <p:bldP spid="12" grpId="0" animBg="1"/>
      <p:bldP spid="13" grpId="0" animBg="1"/>
      <p:bldP spid="14"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hape 114"/>
          <p:cNvSpPr>
            <a:spLocks noGrp="1"/>
          </p:cNvSpPr>
          <p:nvPr>
            <p:ph type="title"/>
          </p:nvPr>
        </p:nvSpPr>
        <p:spPr>
          <a:xfrm>
            <a:off x="838200" y="677061"/>
            <a:ext cx="10515600" cy="701690"/>
          </a:xfrm>
        </p:spPr>
        <p:txBody>
          <a:bodyPr vert="horz" lIns="91440" tIns="45700" rIns="91440" bIns="45700" rtlCol="0" anchor="ctr">
            <a:spAutoFit/>
          </a:bodyPr>
          <a:lstStyle/>
          <a:p>
            <a:pPr eaLnBrk="1" hangingPunct="1">
              <a:spcBef>
                <a:spcPct val="0"/>
              </a:spcBef>
              <a:buClr>
                <a:srgbClr val="000000"/>
              </a:buClr>
            </a:pPr>
            <a:endParaRPr lang="en-US" altLang="en-US" smtClean="0">
              <a:solidFill>
                <a:srgbClr val="000000"/>
              </a:solidFill>
              <a:latin typeface="Arial" charset="0"/>
              <a:cs typeface="Arial" charset="0"/>
            </a:endParaRPr>
          </a:p>
        </p:txBody>
      </p:sp>
      <p:sp>
        <p:nvSpPr>
          <p:cNvPr id="115" name="Shape 115"/>
          <p:cNvSpPr>
            <a:spLocks noGrp="1"/>
          </p:cNvSpPr>
          <p:nvPr>
            <p:ph idx="1"/>
          </p:nvPr>
        </p:nvSpPr>
        <p:spPr>
          <a:xfrm>
            <a:off x="2209800" y="533400"/>
            <a:ext cx="7620000" cy="6015453"/>
          </a:xfrm>
        </p:spPr>
        <p:style>
          <a:lnRef idx="2">
            <a:schemeClr val="accent4"/>
          </a:lnRef>
          <a:fillRef idx="1">
            <a:schemeClr val="lt1"/>
          </a:fillRef>
          <a:effectRef idx="0">
            <a:schemeClr val="accent4"/>
          </a:effectRef>
          <a:fontRef idx="minor">
            <a:schemeClr val="dk1"/>
          </a:fontRef>
        </p:style>
        <p:txBody>
          <a:bodyPr vert="horz" lIns="91440" tIns="45700" rIns="91440" bIns="45700" rtlCol="0">
            <a:spAutoFit/>
          </a:bodyPr>
          <a:lstStyle/>
          <a:p>
            <a:pPr indent="-342900" algn="ctr">
              <a:spcBef>
                <a:spcPts val="875"/>
              </a:spcBef>
              <a:buClr>
                <a:srgbClr val="000000"/>
              </a:buClr>
              <a:buSzPct val="25000"/>
              <a:buNone/>
            </a:pPr>
            <a:endParaRPr lang="en-US" altLang="en-US" dirty="0">
              <a:solidFill>
                <a:srgbClr val="000000"/>
              </a:solidFill>
              <a:cs typeface="Arial" charset="0"/>
            </a:endParaRPr>
          </a:p>
          <a:p>
            <a:pPr indent="-342900" algn="ctr">
              <a:spcBef>
                <a:spcPts val="875"/>
              </a:spcBef>
              <a:buClr>
                <a:srgbClr val="000000"/>
              </a:buClr>
              <a:buSzPct val="25000"/>
              <a:buNone/>
            </a:pPr>
            <a:r>
              <a:rPr lang="en-US" altLang="en-US" dirty="0">
                <a:solidFill>
                  <a:srgbClr val="000000"/>
                </a:solidFill>
                <a:cs typeface="Arial" charset="0"/>
              </a:rPr>
              <a:t>The Tibetan-China </a:t>
            </a:r>
            <a:r>
              <a:rPr lang="en-US" altLang="en-US" dirty="0" smtClean="0">
                <a:solidFill>
                  <a:srgbClr val="000000"/>
                </a:solidFill>
                <a:cs typeface="Arial" charset="0"/>
              </a:rPr>
              <a:t>issue</a:t>
            </a:r>
          </a:p>
          <a:p>
            <a:pPr indent="-342900" algn="ctr">
              <a:spcBef>
                <a:spcPts val="875"/>
              </a:spcBef>
              <a:buClr>
                <a:srgbClr val="000000"/>
              </a:buClr>
              <a:buSzPct val="25000"/>
              <a:buNone/>
            </a:pPr>
            <a:r>
              <a:rPr lang="en-US" altLang="en-US" b="1" dirty="0" smtClean="0">
                <a:solidFill>
                  <a:srgbClr val="000000"/>
                </a:solidFill>
                <a:cs typeface="Arial" charset="0"/>
              </a:rPr>
              <a:t>Conflict </a:t>
            </a:r>
            <a:r>
              <a:rPr lang="en-US" altLang="en-US" b="1" dirty="0">
                <a:solidFill>
                  <a:srgbClr val="000000"/>
                </a:solidFill>
                <a:cs typeface="Arial" charset="0"/>
              </a:rPr>
              <a:t>type</a:t>
            </a:r>
          </a:p>
          <a:p>
            <a:pPr indent="-342900" algn="ctr">
              <a:spcBef>
                <a:spcPts val="875"/>
              </a:spcBef>
              <a:buClr>
                <a:srgbClr val="000000"/>
              </a:buClr>
              <a:buSzPct val="25000"/>
              <a:buNone/>
            </a:pPr>
            <a:endParaRPr lang="en-US" altLang="en-US" b="1" dirty="0">
              <a:solidFill>
                <a:srgbClr val="000000"/>
              </a:solidFill>
              <a:cs typeface="Arial" charset="0"/>
            </a:endParaRPr>
          </a:p>
          <a:p>
            <a:pPr indent="-342900" algn="ctr">
              <a:spcBef>
                <a:spcPts val="875"/>
              </a:spcBef>
              <a:buClr>
                <a:srgbClr val="000000"/>
              </a:buClr>
              <a:buSzPct val="25000"/>
              <a:buNone/>
            </a:pPr>
            <a:endParaRPr lang="en-US" altLang="en-US" dirty="0">
              <a:solidFill>
                <a:srgbClr val="000000"/>
              </a:solidFill>
              <a:cs typeface="Arial" charset="0"/>
            </a:endParaRPr>
          </a:p>
          <a:p>
            <a:pPr indent="-342900">
              <a:spcBef>
                <a:spcPts val="875"/>
              </a:spcBef>
              <a:buClr>
                <a:srgbClr val="000000"/>
              </a:buClr>
              <a:buSzPct val="25000"/>
              <a:buNone/>
            </a:pPr>
            <a:r>
              <a:rPr lang="en-US" altLang="en-US" dirty="0" smtClean="0">
                <a:solidFill>
                  <a:srgbClr val="000000"/>
                </a:solidFill>
                <a:cs typeface="Arial" charset="0"/>
              </a:rPr>
              <a:t>	1956-62</a:t>
            </a:r>
            <a:r>
              <a:rPr lang="en-US" altLang="en-US" dirty="0">
                <a:solidFill>
                  <a:srgbClr val="000000"/>
                </a:solidFill>
                <a:cs typeface="Arial" charset="0"/>
              </a:rPr>
              <a:t>: 	</a:t>
            </a:r>
            <a:r>
              <a:rPr lang="en-US" altLang="en-US" dirty="0" smtClean="0">
                <a:solidFill>
                  <a:srgbClr val="000000"/>
                </a:solidFill>
                <a:cs typeface="Arial" charset="0"/>
              </a:rPr>
              <a:t>	Widespread </a:t>
            </a:r>
            <a:r>
              <a:rPr lang="en-US" altLang="en-US" dirty="0">
                <a:solidFill>
                  <a:srgbClr val="000000"/>
                </a:solidFill>
                <a:cs typeface="Arial" charset="0"/>
              </a:rPr>
              <a:t>military conflict</a:t>
            </a:r>
          </a:p>
          <a:p>
            <a:pPr indent="-342900">
              <a:spcBef>
                <a:spcPts val="875"/>
              </a:spcBef>
              <a:buClr>
                <a:srgbClr val="000000"/>
              </a:buClr>
              <a:buSzPct val="25000"/>
              <a:buNone/>
            </a:pPr>
            <a:endParaRPr lang="en-US" altLang="en-US" dirty="0">
              <a:solidFill>
                <a:srgbClr val="000000"/>
              </a:solidFill>
              <a:cs typeface="Arial" charset="0"/>
            </a:endParaRPr>
          </a:p>
          <a:p>
            <a:pPr indent="-342900">
              <a:spcBef>
                <a:spcPts val="875"/>
              </a:spcBef>
              <a:buClr>
                <a:srgbClr val="000000"/>
              </a:buClr>
              <a:buSzPct val="25000"/>
              <a:buNone/>
            </a:pPr>
            <a:r>
              <a:rPr lang="en-US" altLang="en-US" dirty="0" smtClean="0">
                <a:solidFill>
                  <a:srgbClr val="000000"/>
                </a:solidFill>
                <a:cs typeface="Arial" charset="0"/>
              </a:rPr>
              <a:t>	1962-74</a:t>
            </a:r>
            <a:r>
              <a:rPr lang="en-US" altLang="en-US" dirty="0">
                <a:solidFill>
                  <a:srgbClr val="000000"/>
                </a:solidFill>
                <a:cs typeface="Arial" charset="0"/>
              </a:rPr>
              <a:t>: 	</a:t>
            </a:r>
            <a:r>
              <a:rPr lang="en-US" altLang="en-US" dirty="0" smtClean="0">
                <a:solidFill>
                  <a:srgbClr val="000000"/>
                </a:solidFill>
                <a:cs typeface="Arial" charset="0"/>
              </a:rPr>
              <a:t>	Guerilla </a:t>
            </a:r>
            <a:r>
              <a:rPr lang="en-US" altLang="en-US" dirty="0">
                <a:solidFill>
                  <a:srgbClr val="000000"/>
                </a:solidFill>
                <a:cs typeface="Arial" charset="0"/>
              </a:rPr>
              <a:t>fighting</a:t>
            </a:r>
          </a:p>
          <a:p>
            <a:pPr indent="-342900">
              <a:spcBef>
                <a:spcPts val="875"/>
              </a:spcBef>
              <a:buClr>
                <a:srgbClr val="000000"/>
              </a:buClr>
              <a:buSzPct val="25000"/>
              <a:buNone/>
            </a:pPr>
            <a:endParaRPr lang="en-US" altLang="en-US" dirty="0">
              <a:solidFill>
                <a:srgbClr val="000000"/>
              </a:solidFill>
              <a:cs typeface="Arial" charset="0"/>
            </a:endParaRPr>
          </a:p>
          <a:p>
            <a:pPr indent="-342900">
              <a:spcBef>
                <a:spcPts val="875"/>
              </a:spcBef>
              <a:buClr>
                <a:srgbClr val="000000"/>
              </a:buClr>
              <a:buSzPct val="25000"/>
              <a:buNone/>
            </a:pPr>
            <a:r>
              <a:rPr lang="en-US" altLang="en-US" dirty="0" smtClean="0">
                <a:solidFill>
                  <a:srgbClr val="000000"/>
                </a:solidFill>
                <a:cs typeface="Arial" charset="0"/>
              </a:rPr>
              <a:t>	1987-2013</a:t>
            </a:r>
            <a:r>
              <a:rPr lang="en-US" altLang="en-US" dirty="0">
                <a:solidFill>
                  <a:srgbClr val="000000"/>
                </a:solidFill>
                <a:cs typeface="Arial" charset="0"/>
              </a:rPr>
              <a:t>:	Street protests</a:t>
            </a:r>
          </a:p>
          <a:p>
            <a:pPr indent="-342900" algn="ctr">
              <a:spcBef>
                <a:spcPts val="875"/>
              </a:spcBef>
              <a:buClr>
                <a:srgbClr val="000000"/>
              </a:buClr>
              <a:buSzPct val="25000"/>
              <a:buNone/>
            </a:pPr>
            <a:endParaRPr lang="en-US" altLang="en-US" dirty="0">
              <a:solidFill>
                <a:srgbClr val="000000"/>
              </a:solidFill>
              <a:cs typeface="Arial" charset="0"/>
            </a:endParaRPr>
          </a:p>
          <a:p>
            <a:pPr indent="-342900" algn="ctr">
              <a:spcBef>
                <a:spcPts val="875"/>
              </a:spcBef>
              <a:buClr>
                <a:srgbClr val="000000"/>
              </a:buClr>
              <a:buSzPct val="25000"/>
              <a:buNone/>
            </a:pPr>
            <a:endParaRPr lang="en-US" altLang="en-US" dirty="0" smtClean="0">
              <a:solidFill>
                <a:srgbClr val="000000"/>
              </a:solidFill>
              <a:cs typeface="Arial" charset="0"/>
            </a:endParaRPr>
          </a:p>
        </p:txBody>
      </p:sp>
    </p:spTree>
    <p:extLst>
      <p:ext uri="{BB962C8B-B14F-4D97-AF65-F5344CB8AC3E}">
        <p14:creationId xmlns:p14="http://schemas.microsoft.com/office/powerpoint/2010/main" val="1688059894"/>
      </p:ext>
    </p:extLst>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Documents and Settings\Robert Barnett\My Pictures\March 08\defensive_police-600x3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210" y="303460"/>
            <a:ext cx="8407021" cy="55910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5363" name="Text Box 4"/>
          <p:cNvSpPr txBox="1">
            <a:spLocks noChangeArrowheads="1"/>
          </p:cNvSpPr>
          <p:nvPr/>
        </p:nvSpPr>
        <p:spPr bwMode="auto">
          <a:xfrm>
            <a:off x="3098800" y="6019800"/>
            <a:ext cx="6096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sz="1600" b="1" i="1">
                <a:solidFill>
                  <a:schemeClr val="tx1"/>
                </a:solidFill>
              </a:rPr>
              <a:t>CCTV</a:t>
            </a:r>
            <a:r>
              <a:rPr lang="en-US" altLang="en-US" sz="1600" b="1">
                <a:solidFill>
                  <a:schemeClr val="tx1"/>
                </a:solidFill>
              </a:rPr>
              <a:t>: attacks on Chinese shops, Lhasa 14</a:t>
            </a:r>
            <a:r>
              <a:rPr lang="en-US" altLang="en-US" sz="1600" b="1" baseline="30000">
                <a:solidFill>
                  <a:schemeClr val="tx1"/>
                </a:solidFill>
              </a:rPr>
              <a:t>th</a:t>
            </a:r>
            <a:r>
              <a:rPr lang="en-US" altLang="en-US" sz="1600" b="1">
                <a:solidFill>
                  <a:schemeClr val="tx1"/>
                </a:solidFill>
              </a:rPr>
              <a:t> March 2008</a:t>
            </a:r>
            <a:endParaRPr lang="en-US" altLang="en-US" sz="1600" b="1" i="1">
              <a:solidFill>
                <a:schemeClr val="tx1"/>
              </a:solidFill>
            </a:endParaRPr>
          </a:p>
        </p:txBody>
      </p:sp>
    </p:spTree>
    <p:extLst>
      <p:ext uri="{BB962C8B-B14F-4D97-AF65-F5344CB8AC3E}">
        <p14:creationId xmlns:p14="http://schemas.microsoft.com/office/powerpoint/2010/main" val="23689100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C:\Documents and Settings\Robert Barnett\My Pictures\March 08\200803220001_152971-454x3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3665" y="532263"/>
            <a:ext cx="7358826" cy="53328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6387" name="Text Box 4"/>
          <p:cNvSpPr txBox="1">
            <a:spLocks noChangeArrowheads="1"/>
          </p:cNvSpPr>
          <p:nvPr/>
        </p:nvSpPr>
        <p:spPr bwMode="auto">
          <a:xfrm>
            <a:off x="3098800" y="6019800"/>
            <a:ext cx="6096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sz="1600" b="1" i="1">
                <a:solidFill>
                  <a:schemeClr val="tx1"/>
                </a:solidFill>
              </a:rPr>
              <a:t>CCTV</a:t>
            </a:r>
            <a:r>
              <a:rPr lang="en-US" altLang="en-US" sz="1600" b="1">
                <a:solidFill>
                  <a:schemeClr val="tx1"/>
                </a:solidFill>
              </a:rPr>
              <a:t>: attacks on Chinese migrants, Lhasa 14</a:t>
            </a:r>
            <a:r>
              <a:rPr lang="en-US" altLang="en-US" sz="1600" b="1" baseline="30000">
                <a:solidFill>
                  <a:schemeClr val="tx1"/>
                </a:solidFill>
              </a:rPr>
              <a:t>th</a:t>
            </a:r>
            <a:r>
              <a:rPr lang="en-US" altLang="en-US" sz="1600" b="1">
                <a:solidFill>
                  <a:schemeClr val="tx1"/>
                </a:solidFill>
              </a:rPr>
              <a:t> March 2008</a:t>
            </a:r>
            <a:endParaRPr lang="en-US" altLang="en-US" sz="1600" b="1" i="1">
              <a:solidFill>
                <a:schemeClr val="tx1"/>
              </a:solidFill>
            </a:endParaRPr>
          </a:p>
        </p:txBody>
      </p:sp>
    </p:spTree>
    <p:extLst>
      <p:ext uri="{BB962C8B-B14F-4D97-AF65-F5344CB8AC3E}">
        <p14:creationId xmlns:p14="http://schemas.microsoft.com/office/powerpoint/2010/main" val="15686042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hape 114"/>
          <p:cNvSpPr>
            <a:spLocks noGrp="1"/>
          </p:cNvSpPr>
          <p:nvPr>
            <p:ph type="title"/>
          </p:nvPr>
        </p:nvSpPr>
        <p:spPr>
          <a:xfrm>
            <a:off x="838200" y="677061"/>
            <a:ext cx="10515600" cy="701690"/>
          </a:xfrm>
        </p:spPr>
        <p:txBody>
          <a:bodyPr vert="horz" lIns="91440" tIns="45700" rIns="91440" bIns="45700" rtlCol="0" anchor="ctr">
            <a:spAutoFit/>
          </a:bodyPr>
          <a:lstStyle/>
          <a:p>
            <a:pPr eaLnBrk="1" hangingPunct="1">
              <a:spcBef>
                <a:spcPct val="0"/>
              </a:spcBef>
              <a:buClr>
                <a:srgbClr val="000000"/>
              </a:buClr>
            </a:pPr>
            <a:endParaRPr lang="en-US" altLang="en-US" smtClean="0">
              <a:solidFill>
                <a:srgbClr val="000000"/>
              </a:solidFill>
              <a:latin typeface="Arial" charset="0"/>
              <a:cs typeface="Arial" charset="0"/>
            </a:endParaRPr>
          </a:p>
        </p:txBody>
      </p:sp>
      <p:sp>
        <p:nvSpPr>
          <p:cNvPr id="115" name="Shape 115"/>
          <p:cNvSpPr>
            <a:spLocks noGrp="1"/>
          </p:cNvSpPr>
          <p:nvPr>
            <p:ph idx="1"/>
          </p:nvPr>
        </p:nvSpPr>
        <p:spPr>
          <a:xfrm>
            <a:off x="2209800" y="609600"/>
            <a:ext cx="7467600" cy="5512238"/>
          </a:xfrm>
        </p:spPr>
        <p:style>
          <a:lnRef idx="2">
            <a:schemeClr val="accent4"/>
          </a:lnRef>
          <a:fillRef idx="1">
            <a:schemeClr val="lt1"/>
          </a:fillRef>
          <a:effectRef idx="0">
            <a:schemeClr val="accent4"/>
          </a:effectRef>
          <a:fontRef idx="minor">
            <a:schemeClr val="dk1"/>
          </a:fontRef>
        </p:style>
        <p:txBody>
          <a:bodyPr vert="horz" lIns="91440" tIns="45700" rIns="91440" bIns="45700" rtlCol="0">
            <a:spAutoFit/>
          </a:bodyPr>
          <a:lstStyle/>
          <a:p>
            <a:pPr indent="-342900" algn="ctr">
              <a:spcBef>
                <a:spcPts val="875"/>
              </a:spcBef>
              <a:buClr>
                <a:srgbClr val="000000"/>
              </a:buClr>
              <a:buSzPct val="25000"/>
              <a:buNone/>
            </a:pPr>
            <a:endParaRPr lang="en-US" altLang="en-US" dirty="0">
              <a:solidFill>
                <a:srgbClr val="000000"/>
              </a:solidFill>
              <a:cs typeface="Arial" charset="0"/>
            </a:endParaRPr>
          </a:p>
          <a:p>
            <a:pPr indent="-342900" algn="ctr">
              <a:spcBef>
                <a:spcPts val="875"/>
              </a:spcBef>
              <a:buClr>
                <a:srgbClr val="000000"/>
              </a:buClr>
              <a:buSzPct val="25000"/>
              <a:buNone/>
            </a:pPr>
            <a:r>
              <a:rPr lang="en-US" altLang="en-US" dirty="0">
                <a:solidFill>
                  <a:srgbClr val="000000"/>
                </a:solidFill>
                <a:cs typeface="Arial" charset="0"/>
              </a:rPr>
              <a:t>The Tibetan-China </a:t>
            </a:r>
            <a:r>
              <a:rPr lang="en-US" altLang="en-US" dirty="0" smtClean="0">
                <a:solidFill>
                  <a:srgbClr val="000000"/>
                </a:solidFill>
                <a:cs typeface="Arial" charset="0"/>
              </a:rPr>
              <a:t>issue</a:t>
            </a:r>
            <a:endParaRPr lang="en-US" altLang="en-US" dirty="0">
              <a:solidFill>
                <a:srgbClr val="000000"/>
              </a:solidFill>
              <a:cs typeface="Arial" charset="0"/>
            </a:endParaRPr>
          </a:p>
          <a:p>
            <a:pPr indent="-342900" algn="ctr">
              <a:spcBef>
                <a:spcPts val="875"/>
              </a:spcBef>
              <a:buClr>
                <a:srgbClr val="000000"/>
              </a:buClr>
              <a:buSzPct val="25000"/>
              <a:buNone/>
            </a:pPr>
            <a:r>
              <a:rPr lang="en-US" altLang="en-US" b="1" dirty="0">
                <a:solidFill>
                  <a:srgbClr val="000000"/>
                </a:solidFill>
                <a:cs typeface="Arial" charset="0"/>
              </a:rPr>
              <a:t>Deaths </a:t>
            </a:r>
            <a:r>
              <a:rPr lang="en-US" altLang="en-US" b="1" dirty="0" smtClean="0">
                <a:solidFill>
                  <a:srgbClr val="000000"/>
                </a:solidFill>
                <a:cs typeface="Arial" charset="0"/>
              </a:rPr>
              <a:t>as a result of political protests</a:t>
            </a:r>
          </a:p>
          <a:p>
            <a:pPr indent="-342900" algn="ctr">
              <a:spcBef>
                <a:spcPts val="875"/>
              </a:spcBef>
              <a:buClr>
                <a:srgbClr val="000000"/>
              </a:buClr>
              <a:buSzPct val="25000"/>
              <a:buNone/>
            </a:pPr>
            <a:r>
              <a:rPr lang="en-US" altLang="en-US" b="1" dirty="0" smtClean="0">
                <a:solidFill>
                  <a:srgbClr val="000000"/>
                </a:solidFill>
                <a:cs typeface="Arial" charset="0"/>
              </a:rPr>
              <a:t>Since 1979 </a:t>
            </a:r>
            <a:r>
              <a:rPr lang="en-US" altLang="en-US" sz="2000" dirty="0" smtClean="0">
                <a:solidFill>
                  <a:srgbClr val="000000"/>
                </a:solidFill>
                <a:cs typeface="Arial" charset="0"/>
              </a:rPr>
              <a:t>(</a:t>
            </a:r>
            <a:r>
              <a:rPr lang="en-US" altLang="en-US" sz="2000" dirty="0">
                <a:solidFill>
                  <a:srgbClr val="000000"/>
                </a:solidFill>
                <a:cs typeface="Arial" charset="0"/>
              </a:rPr>
              <a:t>approx</a:t>
            </a:r>
            <a:r>
              <a:rPr lang="en-US" altLang="en-US" sz="2000" dirty="0" smtClean="0">
                <a:solidFill>
                  <a:srgbClr val="000000"/>
                </a:solidFill>
                <a:cs typeface="Arial" charset="0"/>
              </a:rPr>
              <a:t>.)</a:t>
            </a:r>
            <a:endParaRPr lang="en-US" altLang="en-US" dirty="0" smtClean="0">
              <a:solidFill>
                <a:srgbClr val="000000"/>
              </a:solidFill>
              <a:cs typeface="Arial" charset="0"/>
            </a:endParaRPr>
          </a:p>
          <a:p>
            <a:pPr indent="-342900" algn="ctr">
              <a:spcBef>
                <a:spcPts val="875"/>
              </a:spcBef>
              <a:buClr>
                <a:srgbClr val="000000"/>
              </a:buClr>
              <a:buSzPct val="25000"/>
              <a:buNone/>
            </a:pPr>
            <a:endParaRPr lang="en-US" altLang="en-US" dirty="0">
              <a:solidFill>
                <a:srgbClr val="000000"/>
              </a:solidFill>
              <a:cs typeface="Arial" charset="0"/>
            </a:endParaRPr>
          </a:p>
          <a:p>
            <a:pPr indent="-342900">
              <a:spcBef>
                <a:spcPts val="875"/>
              </a:spcBef>
              <a:buClr>
                <a:srgbClr val="000000"/>
              </a:buClr>
              <a:buSzPct val="25000"/>
              <a:buNone/>
            </a:pPr>
            <a:r>
              <a:rPr lang="en-US" altLang="en-US" dirty="0">
                <a:solidFill>
                  <a:srgbClr val="000000"/>
                </a:solidFill>
                <a:cs typeface="Arial" charset="0"/>
              </a:rPr>
              <a:t>		</a:t>
            </a:r>
            <a:r>
              <a:rPr lang="en-US" altLang="en-US" dirty="0" smtClean="0">
                <a:solidFill>
                  <a:srgbClr val="000000"/>
                </a:solidFill>
                <a:cs typeface="Arial" charset="0"/>
              </a:rPr>
              <a:t>		Chinese	Tibetans</a:t>
            </a:r>
          </a:p>
          <a:p>
            <a:pPr indent="-342900">
              <a:spcBef>
                <a:spcPts val="875"/>
              </a:spcBef>
              <a:buClr>
                <a:srgbClr val="000000"/>
              </a:buClr>
              <a:buSzPct val="25000"/>
              <a:buNone/>
            </a:pPr>
            <a:r>
              <a:rPr lang="en-US" altLang="en-US" dirty="0">
                <a:solidFill>
                  <a:srgbClr val="000000"/>
                </a:solidFill>
                <a:cs typeface="Arial" charset="0"/>
              </a:rPr>
              <a:t>	</a:t>
            </a:r>
            <a:r>
              <a:rPr lang="en-US" altLang="en-US" dirty="0" smtClean="0">
                <a:solidFill>
                  <a:srgbClr val="000000"/>
                </a:solidFill>
                <a:cs typeface="Arial" charset="0"/>
              </a:rPr>
              <a:t>	1980s</a:t>
            </a:r>
            <a:r>
              <a:rPr lang="en-US" altLang="en-US" dirty="0">
                <a:solidFill>
                  <a:srgbClr val="000000"/>
                </a:solidFill>
                <a:cs typeface="Arial" charset="0"/>
              </a:rPr>
              <a:t>: 	</a:t>
            </a:r>
            <a:r>
              <a:rPr lang="en-US" altLang="en-US" dirty="0" smtClean="0">
                <a:solidFill>
                  <a:srgbClr val="000000"/>
                </a:solidFill>
                <a:cs typeface="Arial" charset="0"/>
              </a:rPr>
              <a:t>1		c. 150</a:t>
            </a:r>
            <a:endParaRPr lang="en-US" altLang="en-US" dirty="0">
              <a:solidFill>
                <a:srgbClr val="000000"/>
              </a:solidFill>
              <a:cs typeface="Arial" charset="0"/>
            </a:endParaRPr>
          </a:p>
          <a:p>
            <a:pPr indent="-342900">
              <a:spcBef>
                <a:spcPts val="875"/>
              </a:spcBef>
              <a:buClr>
                <a:srgbClr val="000000"/>
              </a:buClr>
              <a:buSzPct val="25000"/>
              <a:buNone/>
            </a:pPr>
            <a:r>
              <a:rPr lang="en-US" altLang="en-US" dirty="0">
                <a:solidFill>
                  <a:srgbClr val="000000"/>
                </a:solidFill>
                <a:cs typeface="Arial" charset="0"/>
              </a:rPr>
              <a:t>		1990s: 	</a:t>
            </a:r>
            <a:r>
              <a:rPr lang="en-US" altLang="en-US" dirty="0" smtClean="0">
                <a:solidFill>
                  <a:srgbClr val="000000"/>
                </a:solidFill>
                <a:cs typeface="Arial" charset="0"/>
              </a:rPr>
              <a:t>0		c. 40</a:t>
            </a:r>
            <a:endParaRPr lang="en-US" altLang="en-US" dirty="0">
              <a:solidFill>
                <a:srgbClr val="000000"/>
              </a:solidFill>
              <a:cs typeface="Arial" charset="0"/>
            </a:endParaRPr>
          </a:p>
          <a:p>
            <a:pPr indent="-342900">
              <a:spcBef>
                <a:spcPts val="875"/>
              </a:spcBef>
              <a:buClr>
                <a:srgbClr val="000000"/>
              </a:buClr>
              <a:buSzPct val="25000"/>
              <a:buNone/>
            </a:pPr>
            <a:r>
              <a:rPr lang="en-US" altLang="en-US" dirty="0">
                <a:solidFill>
                  <a:srgbClr val="000000"/>
                </a:solidFill>
                <a:cs typeface="Arial" charset="0"/>
              </a:rPr>
              <a:t>		2000s: 	</a:t>
            </a:r>
            <a:r>
              <a:rPr lang="en-US" altLang="en-US" dirty="0" smtClean="0">
                <a:solidFill>
                  <a:srgbClr val="000000"/>
                </a:solidFill>
                <a:cs typeface="Arial" charset="0"/>
              </a:rPr>
              <a:t>1		c. 2</a:t>
            </a:r>
            <a:endParaRPr lang="en-US" altLang="en-US" dirty="0">
              <a:solidFill>
                <a:srgbClr val="000000"/>
              </a:solidFill>
              <a:cs typeface="Arial" charset="0"/>
            </a:endParaRPr>
          </a:p>
          <a:p>
            <a:pPr indent="-342900">
              <a:spcBef>
                <a:spcPts val="875"/>
              </a:spcBef>
              <a:buClr>
                <a:srgbClr val="000000"/>
              </a:buClr>
              <a:buSzPct val="25000"/>
              <a:buNone/>
            </a:pPr>
            <a:r>
              <a:rPr lang="en-US" altLang="en-US" dirty="0">
                <a:solidFill>
                  <a:srgbClr val="000000"/>
                </a:solidFill>
                <a:cs typeface="Arial" charset="0"/>
              </a:rPr>
              <a:t>		2008: 	</a:t>
            </a:r>
            <a:r>
              <a:rPr lang="en-US" altLang="en-US" dirty="0" smtClean="0">
                <a:solidFill>
                  <a:srgbClr val="000000"/>
                </a:solidFill>
                <a:cs typeface="Arial" charset="0"/>
              </a:rPr>
              <a:t>	20		c. 200</a:t>
            </a:r>
            <a:endParaRPr lang="en-US" altLang="en-US" dirty="0">
              <a:solidFill>
                <a:srgbClr val="000000"/>
              </a:solidFill>
              <a:cs typeface="Arial" charset="0"/>
            </a:endParaRPr>
          </a:p>
          <a:p>
            <a:pPr indent="-342900" algn="ctr">
              <a:spcBef>
                <a:spcPts val="875"/>
              </a:spcBef>
              <a:buClr>
                <a:srgbClr val="000000"/>
              </a:buClr>
              <a:buSzPct val="25000"/>
              <a:buNone/>
            </a:pPr>
            <a:endParaRPr lang="en-US" altLang="en-US" dirty="0">
              <a:solidFill>
                <a:srgbClr val="000000"/>
              </a:solidFill>
              <a:cs typeface="Arial" charset="0"/>
            </a:endParaRPr>
          </a:p>
        </p:txBody>
      </p:sp>
    </p:spTree>
    <p:extLst>
      <p:ext uri="{BB962C8B-B14F-4D97-AF65-F5344CB8AC3E}">
        <p14:creationId xmlns:p14="http://schemas.microsoft.com/office/powerpoint/2010/main" val="834770615"/>
      </p:ext>
    </p:extLst>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hape 114"/>
          <p:cNvSpPr>
            <a:spLocks noGrp="1"/>
          </p:cNvSpPr>
          <p:nvPr>
            <p:ph type="title"/>
          </p:nvPr>
        </p:nvSpPr>
        <p:spPr>
          <a:xfrm>
            <a:off x="838200" y="677061"/>
            <a:ext cx="10515600" cy="701690"/>
          </a:xfrm>
        </p:spPr>
        <p:txBody>
          <a:bodyPr vert="horz" lIns="91440" tIns="45700" rIns="91440" bIns="45700" rtlCol="0" anchor="ctr">
            <a:spAutoFit/>
          </a:bodyPr>
          <a:lstStyle/>
          <a:p>
            <a:pPr eaLnBrk="1" hangingPunct="1">
              <a:spcBef>
                <a:spcPct val="0"/>
              </a:spcBef>
              <a:buClr>
                <a:srgbClr val="000000"/>
              </a:buClr>
            </a:pPr>
            <a:endParaRPr lang="en-US" altLang="en-US" smtClean="0">
              <a:solidFill>
                <a:srgbClr val="000000"/>
              </a:solidFill>
              <a:latin typeface="Arial" charset="0"/>
              <a:cs typeface="Arial" charset="0"/>
            </a:endParaRPr>
          </a:p>
        </p:txBody>
      </p:sp>
      <p:sp>
        <p:nvSpPr>
          <p:cNvPr id="115" name="Shape 115"/>
          <p:cNvSpPr>
            <a:spLocks noGrp="1"/>
          </p:cNvSpPr>
          <p:nvPr>
            <p:ph idx="1"/>
          </p:nvPr>
        </p:nvSpPr>
        <p:spPr>
          <a:xfrm>
            <a:off x="2209800" y="609600"/>
            <a:ext cx="7467600" cy="5401438"/>
          </a:xfrm>
        </p:spPr>
        <p:style>
          <a:lnRef idx="2">
            <a:schemeClr val="accent4"/>
          </a:lnRef>
          <a:fillRef idx="1">
            <a:schemeClr val="lt1"/>
          </a:fillRef>
          <a:effectRef idx="0">
            <a:schemeClr val="accent4"/>
          </a:effectRef>
          <a:fontRef idx="minor">
            <a:schemeClr val="dk1"/>
          </a:fontRef>
        </p:style>
        <p:txBody>
          <a:bodyPr vert="horz" lIns="91440" tIns="45700" rIns="91440" bIns="45700" rtlCol="0">
            <a:spAutoFit/>
          </a:bodyPr>
          <a:lstStyle/>
          <a:p>
            <a:pPr indent="-342900" algn="ctr">
              <a:spcBef>
                <a:spcPts val="875"/>
              </a:spcBef>
              <a:buClr>
                <a:srgbClr val="000000"/>
              </a:buClr>
              <a:buSzPct val="25000"/>
              <a:buNone/>
            </a:pPr>
            <a:endParaRPr lang="en-US" altLang="en-US" dirty="0">
              <a:solidFill>
                <a:srgbClr val="000000"/>
              </a:solidFill>
              <a:cs typeface="Arial" charset="0"/>
            </a:endParaRPr>
          </a:p>
          <a:p>
            <a:pPr indent="-342900" algn="ctr">
              <a:spcBef>
                <a:spcPts val="875"/>
              </a:spcBef>
              <a:buClr>
                <a:srgbClr val="000000"/>
              </a:buClr>
              <a:buSzPct val="25000"/>
              <a:buNone/>
            </a:pPr>
            <a:r>
              <a:rPr lang="en-US" altLang="en-US" dirty="0">
                <a:solidFill>
                  <a:srgbClr val="000000"/>
                </a:solidFill>
                <a:cs typeface="Arial" charset="0"/>
              </a:rPr>
              <a:t>The Tibetan-China issue:</a:t>
            </a:r>
          </a:p>
          <a:p>
            <a:pPr indent="-342900" algn="ctr">
              <a:spcBef>
                <a:spcPts val="875"/>
              </a:spcBef>
              <a:buClr>
                <a:srgbClr val="000000"/>
              </a:buClr>
              <a:buSzPct val="25000"/>
              <a:buNone/>
            </a:pPr>
            <a:r>
              <a:rPr lang="en-US" altLang="en-US" b="1" dirty="0">
                <a:solidFill>
                  <a:srgbClr val="000000"/>
                </a:solidFill>
                <a:cs typeface="Arial" charset="0"/>
              </a:rPr>
              <a:t>Protests by </a:t>
            </a:r>
            <a:r>
              <a:rPr lang="en-US" altLang="en-US" b="1" dirty="0" smtClean="0">
                <a:solidFill>
                  <a:srgbClr val="000000"/>
                </a:solidFill>
                <a:cs typeface="Arial" charset="0"/>
              </a:rPr>
              <a:t>Tibetans since 1979</a:t>
            </a:r>
            <a:endParaRPr lang="en-US" altLang="en-US" b="1" dirty="0">
              <a:solidFill>
                <a:srgbClr val="000000"/>
              </a:solidFill>
              <a:cs typeface="Arial" charset="0"/>
            </a:endParaRPr>
          </a:p>
          <a:p>
            <a:pPr indent="-342900" algn="ctr">
              <a:spcBef>
                <a:spcPts val="875"/>
              </a:spcBef>
              <a:buClr>
                <a:srgbClr val="000000"/>
              </a:buClr>
              <a:buSzPct val="25000"/>
              <a:buNone/>
            </a:pPr>
            <a:r>
              <a:rPr lang="en-US" altLang="en-US" sz="2000" dirty="0">
                <a:solidFill>
                  <a:srgbClr val="000000"/>
                </a:solidFill>
                <a:cs typeface="Arial" charset="0"/>
              </a:rPr>
              <a:t>(approx.)</a:t>
            </a:r>
            <a:endParaRPr lang="en-US" altLang="en-US" dirty="0">
              <a:solidFill>
                <a:srgbClr val="000000"/>
              </a:solidFill>
              <a:cs typeface="Arial" charset="0"/>
            </a:endParaRPr>
          </a:p>
          <a:p>
            <a:pPr indent="-342900" algn="ctr">
              <a:spcBef>
                <a:spcPts val="875"/>
              </a:spcBef>
              <a:buClr>
                <a:srgbClr val="000000"/>
              </a:buClr>
              <a:buSzPct val="25000"/>
              <a:buNone/>
            </a:pPr>
            <a:endParaRPr lang="en-US" altLang="en-US" dirty="0">
              <a:solidFill>
                <a:srgbClr val="000000"/>
              </a:solidFill>
              <a:cs typeface="Arial" charset="0"/>
            </a:endParaRPr>
          </a:p>
          <a:p>
            <a:pPr indent="-342900">
              <a:spcBef>
                <a:spcPts val="875"/>
              </a:spcBef>
              <a:buClr>
                <a:srgbClr val="000000"/>
              </a:buClr>
              <a:buSzPct val="25000"/>
              <a:buNone/>
            </a:pPr>
            <a:r>
              <a:rPr lang="en-US" altLang="en-US" dirty="0">
                <a:solidFill>
                  <a:srgbClr val="000000"/>
                </a:solidFill>
                <a:cs typeface="Arial" charset="0"/>
              </a:rPr>
              <a:t>		</a:t>
            </a:r>
            <a:r>
              <a:rPr lang="en-US" altLang="en-US" dirty="0" smtClean="0">
                <a:solidFill>
                  <a:srgbClr val="000000"/>
                </a:solidFill>
                <a:cs typeface="Arial" charset="0"/>
              </a:rPr>
              <a:t>1987-96</a:t>
            </a:r>
            <a:r>
              <a:rPr lang="en-US" altLang="en-US" dirty="0">
                <a:solidFill>
                  <a:srgbClr val="000000"/>
                </a:solidFill>
                <a:cs typeface="Arial" charset="0"/>
              </a:rPr>
              <a:t>: 		</a:t>
            </a:r>
            <a:r>
              <a:rPr lang="en-US" altLang="en-US" dirty="0" smtClean="0">
                <a:solidFill>
                  <a:srgbClr val="000000"/>
                </a:solidFill>
                <a:cs typeface="Arial" charset="0"/>
              </a:rPr>
              <a:t> 	200</a:t>
            </a:r>
            <a:endParaRPr lang="en-US" altLang="en-US" dirty="0">
              <a:solidFill>
                <a:srgbClr val="000000"/>
              </a:solidFill>
              <a:cs typeface="Arial" charset="0"/>
            </a:endParaRPr>
          </a:p>
          <a:p>
            <a:pPr indent="-342900">
              <a:spcBef>
                <a:spcPts val="875"/>
              </a:spcBef>
              <a:buClr>
                <a:srgbClr val="000000"/>
              </a:buClr>
              <a:buSzPct val="25000"/>
              <a:buNone/>
            </a:pPr>
            <a:r>
              <a:rPr lang="en-US" altLang="en-US" dirty="0">
                <a:solidFill>
                  <a:srgbClr val="000000"/>
                </a:solidFill>
                <a:cs typeface="Arial" charset="0"/>
              </a:rPr>
              <a:t>		1996-2000: 		</a:t>
            </a:r>
            <a:r>
              <a:rPr lang="en-US" altLang="en-US" dirty="0" smtClean="0">
                <a:solidFill>
                  <a:srgbClr val="000000"/>
                </a:solidFill>
                <a:cs typeface="Arial" charset="0"/>
              </a:rPr>
              <a:t>	10</a:t>
            </a:r>
            <a:endParaRPr lang="en-US" altLang="en-US" dirty="0">
              <a:solidFill>
                <a:srgbClr val="000000"/>
              </a:solidFill>
              <a:cs typeface="Arial" charset="0"/>
            </a:endParaRPr>
          </a:p>
          <a:p>
            <a:pPr indent="-342900">
              <a:spcBef>
                <a:spcPts val="875"/>
              </a:spcBef>
              <a:buClr>
                <a:srgbClr val="000000"/>
              </a:buClr>
              <a:buSzPct val="25000"/>
              <a:buNone/>
            </a:pPr>
            <a:r>
              <a:rPr lang="en-US" altLang="en-US" dirty="0">
                <a:solidFill>
                  <a:srgbClr val="000000"/>
                </a:solidFill>
                <a:cs typeface="Arial" charset="0"/>
              </a:rPr>
              <a:t>		2000s: 		</a:t>
            </a:r>
            <a:r>
              <a:rPr lang="en-US" altLang="en-US" dirty="0" smtClean="0">
                <a:solidFill>
                  <a:srgbClr val="000000"/>
                </a:solidFill>
                <a:cs typeface="Arial" charset="0"/>
              </a:rPr>
              <a:t>	20</a:t>
            </a:r>
            <a:endParaRPr lang="en-US" altLang="en-US" dirty="0">
              <a:solidFill>
                <a:srgbClr val="000000"/>
              </a:solidFill>
              <a:cs typeface="Arial" charset="0"/>
            </a:endParaRPr>
          </a:p>
          <a:p>
            <a:pPr indent="-342900">
              <a:spcBef>
                <a:spcPts val="875"/>
              </a:spcBef>
              <a:buClr>
                <a:srgbClr val="000000"/>
              </a:buClr>
              <a:buSzPct val="25000"/>
              <a:buNone/>
            </a:pPr>
            <a:r>
              <a:rPr lang="en-US" altLang="en-US" dirty="0">
                <a:solidFill>
                  <a:srgbClr val="000000"/>
                </a:solidFill>
                <a:cs typeface="Arial" charset="0"/>
              </a:rPr>
              <a:t>		2008: 		</a:t>
            </a:r>
            <a:r>
              <a:rPr lang="en-US" altLang="en-US" dirty="0" smtClean="0">
                <a:solidFill>
                  <a:srgbClr val="000000"/>
                </a:solidFill>
                <a:cs typeface="Arial" charset="0"/>
              </a:rPr>
              <a:t>		150</a:t>
            </a:r>
            <a:endParaRPr lang="en-US" altLang="en-US" dirty="0">
              <a:solidFill>
                <a:srgbClr val="000000"/>
              </a:solidFill>
              <a:cs typeface="Arial" charset="0"/>
            </a:endParaRPr>
          </a:p>
          <a:p>
            <a:pPr indent="-342900" algn="ctr">
              <a:spcBef>
                <a:spcPts val="875"/>
              </a:spcBef>
              <a:buClr>
                <a:srgbClr val="000000"/>
              </a:buClr>
              <a:buSzPct val="25000"/>
              <a:buNone/>
            </a:pPr>
            <a:endParaRPr lang="en-US" altLang="en-US" dirty="0">
              <a:solidFill>
                <a:srgbClr val="000000"/>
              </a:solidFill>
              <a:cs typeface="Arial" charset="0"/>
            </a:endParaRPr>
          </a:p>
          <a:p>
            <a:pPr indent="-342900" algn="ctr">
              <a:spcBef>
                <a:spcPts val="875"/>
              </a:spcBef>
              <a:buClr>
                <a:srgbClr val="000000"/>
              </a:buClr>
              <a:buSzPct val="25000"/>
              <a:buNone/>
            </a:pPr>
            <a:endParaRPr lang="en-US" altLang="en-US" dirty="0" smtClean="0">
              <a:solidFill>
                <a:srgbClr val="000000"/>
              </a:solidFill>
              <a:cs typeface="Arial" charset="0"/>
            </a:endParaRPr>
          </a:p>
        </p:txBody>
      </p:sp>
    </p:spTree>
    <p:extLst>
      <p:ext uri="{BB962C8B-B14F-4D97-AF65-F5344CB8AC3E}">
        <p14:creationId xmlns:p14="http://schemas.microsoft.com/office/powerpoint/2010/main" val="3387300555"/>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spcBef>
                <a:spcPct val="0"/>
              </a:spcBef>
              <a:buClr>
                <a:srgbClr val="000000"/>
              </a:buClr>
            </a:pPr>
            <a:endParaRPr lang="en-US" altLang="en-US" smtClean="0">
              <a:solidFill>
                <a:srgbClr val="000000"/>
              </a:solidFill>
              <a:latin typeface="Arial" charset="0"/>
              <a:cs typeface="Arial" charset="0"/>
            </a:endParaRPr>
          </a:p>
        </p:txBody>
      </p:sp>
      <p:sp>
        <p:nvSpPr>
          <p:cNvPr id="6147" name="Text Box 4"/>
          <p:cNvSpPr txBox="1">
            <a:spLocks noChangeArrowheads="1"/>
          </p:cNvSpPr>
          <p:nvPr/>
        </p:nvSpPr>
        <p:spPr bwMode="auto">
          <a:xfrm>
            <a:off x="3733800" y="6324600"/>
            <a:ext cx="4800600" cy="738188"/>
          </a:xfrm>
          <a:prstGeom prst="rect">
            <a:avLst/>
          </a:prstGeom>
          <a:solidFill>
            <a:srgbClr val="00CCFF"/>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spcBef>
                <a:spcPct val="50000"/>
              </a:spcBef>
            </a:pPr>
            <a:r>
              <a:rPr lang="en-US" altLang="en-US">
                <a:latin typeface="Calibri" pitchFamily="34" charset="0"/>
              </a:rPr>
              <a:t>The Tibetan plateau – the area which is populated by Tibetans within China. In Chinese, the term “Tibet” is applied only to the western half of the Plateau</a:t>
            </a:r>
          </a:p>
        </p:txBody>
      </p:sp>
      <p:pic>
        <p:nvPicPr>
          <p:cNvPr id="6148" name="Picture 1" descr="C:\Documents and Settings\Robbie Barnett\My Pictures\Maps\asia_ref802643_99-with TAR rough + claim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1" y="-2514600"/>
            <a:ext cx="10239375" cy="128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4"/>
          <p:cNvSpPr txBox="1">
            <a:spLocks noChangeArrowheads="1"/>
          </p:cNvSpPr>
          <p:nvPr/>
        </p:nvSpPr>
        <p:spPr bwMode="auto">
          <a:xfrm>
            <a:off x="3733800" y="6019800"/>
            <a:ext cx="4800600" cy="738188"/>
          </a:xfrm>
          <a:prstGeom prst="rect">
            <a:avLst/>
          </a:prstGeom>
          <a:solidFill>
            <a:srgbClr val="00CCFF"/>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a:latin typeface="Calibri" pitchFamily="34" charset="0"/>
              </a:rPr>
              <a:t>Tibet covers a large part of China’s area. This shows Tibetan Autonomous Region (founded in 1965), roughly the area directly ruled by the former Tibet government in 1950.</a:t>
            </a:r>
          </a:p>
        </p:txBody>
      </p:sp>
    </p:spTree>
    <p:extLst>
      <p:ext uri="{BB962C8B-B14F-4D97-AF65-F5344CB8AC3E}">
        <p14:creationId xmlns:p14="http://schemas.microsoft.com/office/powerpoint/2010/main" val="2683437792"/>
      </p:ext>
    </p:extLst>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hape 114"/>
          <p:cNvSpPr>
            <a:spLocks noGrp="1"/>
          </p:cNvSpPr>
          <p:nvPr>
            <p:ph type="title"/>
          </p:nvPr>
        </p:nvSpPr>
        <p:spPr>
          <a:xfrm>
            <a:off x="838200" y="677061"/>
            <a:ext cx="10515600" cy="701690"/>
          </a:xfrm>
        </p:spPr>
        <p:txBody>
          <a:bodyPr vert="horz" lIns="91440" tIns="45700" rIns="91440" bIns="45700" rtlCol="0" anchor="ctr">
            <a:spAutoFit/>
          </a:bodyPr>
          <a:lstStyle/>
          <a:p>
            <a:pPr eaLnBrk="1" hangingPunct="1">
              <a:spcBef>
                <a:spcPct val="0"/>
              </a:spcBef>
              <a:buClr>
                <a:srgbClr val="000000"/>
              </a:buClr>
            </a:pPr>
            <a:endParaRPr lang="en-US" altLang="en-US" smtClean="0">
              <a:solidFill>
                <a:srgbClr val="000000"/>
              </a:solidFill>
              <a:latin typeface="Arial" charset="0"/>
              <a:cs typeface="Arial" charset="0"/>
            </a:endParaRPr>
          </a:p>
        </p:txBody>
      </p:sp>
      <p:sp>
        <p:nvSpPr>
          <p:cNvPr id="115" name="Shape 115"/>
          <p:cNvSpPr>
            <a:spLocks noGrp="1"/>
          </p:cNvSpPr>
          <p:nvPr>
            <p:ph idx="1"/>
          </p:nvPr>
        </p:nvSpPr>
        <p:spPr>
          <a:xfrm>
            <a:off x="2209800" y="609600"/>
            <a:ext cx="7467600" cy="5401438"/>
          </a:xfrm>
        </p:spPr>
        <p:style>
          <a:lnRef idx="2">
            <a:schemeClr val="accent4"/>
          </a:lnRef>
          <a:fillRef idx="1">
            <a:schemeClr val="lt1"/>
          </a:fillRef>
          <a:effectRef idx="0">
            <a:schemeClr val="accent4"/>
          </a:effectRef>
          <a:fontRef idx="minor">
            <a:schemeClr val="dk1"/>
          </a:fontRef>
        </p:style>
        <p:txBody>
          <a:bodyPr vert="horz" lIns="91440" tIns="45700" rIns="91440" bIns="45700" rtlCol="0">
            <a:spAutoFit/>
          </a:bodyPr>
          <a:lstStyle/>
          <a:p>
            <a:pPr indent="-342900" algn="ctr">
              <a:spcBef>
                <a:spcPts val="875"/>
              </a:spcBef>
              <a:buClr>
                <a:srgbClr val="000000"/>
              </a:buClr>
              <a:buSzPct val="25000"/>
              <a:buNone/>
            </a:pPr>
            <a:endParaRPr lang="en-US" altLang="en-US" dirty="0">
              <a:solidFill>
                <a:srgbClr val="000000"/>
              </a:solidFill>
              <a:cs typeface="Arial" charset="0"/>
            </a:endParaRPr>
          </a:p>
          <a:p>
            <a:pPr indent="-342900" algn="ctr">
              <a:spcBef>
                <a:spcPts val="875"/>
              </a:spcBef>
              <a:buClr>
                <a:srgbClr val="000000"/>
              </a:buClr>
              <a:buSzPct val="25000"/>
              <a:buNone/>
            </a:pPr>
            <a:r>
              <a:rPr lang="en-US" altLang="en-US" b="1" dirty="0">
                <a:solidFill>
                  <a:srgbClr val="000000"/>
                </a:solidFill>
                <a:cs typeface="Arial" charset="0"/>
              </a:rPr>
              <a:t>Bombings </a:t>
            </a:r>
            <a:r>
              <a:rPr lang="en-US" altLang="en-US" b="1" dirty="0" smtClean="0">
                <a:solidFill>
                  <a:srgbClr val="000000"/>
                </a:solidFill>
                <a:cs typeface="Arial" charset="0"/>
              </a:rPr>
              <a:t>since 1979</a:t>
            </a:r>
            <a:endParaRPr lang="en-US" altLang="en-US" b="1" dirty="0">
              <a:solidFill>
                <a:srgbClr val="000000"/>
              </a:solidFill>
              <a:cs typeface="Arial" charset="0"/>
            </a:endParaRPr>
          </a:p>
          <a:p>
            <a:pPr indent="-342900" algn="ctr">
              <a:spcBef>
                <a:spcPts val="875"/>
              </a:spcBef>
              <a:buClr>
                <a:srgbClr val="000000"/>
              </a:buClr>
              <a:buSzPct val="25000"/>
              <a:buNone/>
            </a:pPr>
            <a:r>
              <a:rPr lang="en-US" altLang="en-US" sz="2000" dirty="0">
                <a:solidFill>
                  <a:srgbClr val="000000"/>
                </a:solidFill>
                <a:cs typeface="Arial" charset="0"/>
              </a:rPr>
              <a:t>(approx.)</a:t>
            </a:r>
            <a:endParaRPr lang="en-US" altLang="en-US" dirty="0">
              <a:solidFill>
                <a:srgbClr val="000000"/>
              </a:solidFill>
              <a:cs typeface="Arial" charset="0"/>
            </a:endParaRPr>
          </a:p>
          <a:p>
            <a:pPr indent="-342900" algn="ctr">
              <a:spcBef>
                <a:spcPts val="875"/>
              </a:spcBef>
              <a:buClr>
                <a:srgbClr val="000000"/>
              </a:buClr>
              <a:buSzPct val="25000"/>
              <a:buNone/>
            </a:pPr>
            <a:endParaRPr lang="en-US" altLang="en-US" dirty="0">
              <a:solidFill>
                <a:srgbClr val="000000"/>
              </a:solidFill>
              <a:cs typeface="Arial" charset="0"/>
            </a:endParaRPr>
          </a:p>
          <a:p>
            <a:pPr indent="-342900">
              <a:spcBef>
                <a:spcPts val="875"/>
              </a:spcBef>
              <a:buClr>
                <a:srgbClr val="000000"/>
              </a:buClr>
              <a:buSzPct val="25000"/>
              <a:buNone/>
            </a:pPr>
            <a:r>
              <a:rPr lang="en-US" altLang="en-US" dirty="0" smtClean="0">
                <a:solidFill>
                  <a:srgbClr val="000000"/>
                </a:solidFill>
                <a:cs typeface="Arial" charset="0"/>
              </a:rPr>
              <a:t>				  Bombings	   Casualties</a:t>
            </a:r>
          </a:p>
          <a:p>
            <a:pPr indent="-342900">
              <a:spcBef>
                <a:spcPts val="875"/>
              </a:spcBef>
              <a:buClr>
                <a:srgbClr val="000000"/>
              </a:buClr>
              <a:buSzPct val="25000"/>
              <a:buNone/>
            </a:pPr>
            <a:r>
              <a:rPr lang="en-US" altLang="en-US" dirty="0">
                <a:solidFill>
                  <a:srgbClr val="000000"/>
                </a:solidFill>
                <a:cs typeface="Arial" charset="0"/>
              </a:rPr>
              <a:t>		1980s: 	</a:t>
            </a:r>
            <a:r>
              <a:rPr lang="en-US" altLang="en-US" dirty="0" smtClean="0">
                <a:solidFill>
                  <a:srgbClr val="000000"/>
                </a:solidFill>
                <a:cs typeface="Arial" charset="0"/>
              </a:rPr>
              <a:t>	1</a:t>
            </a:r>
            <a:r>
              <a:rPr lang="en-US" altLang="en-US" dirty="0">
                <a:solidFill>
                  <a:srgbClr val="000000"/>
                </a:solidFill>
                <a:cs typeface="Arial" charset="0"/>
              </a:rPr>
              <a:t>		</a:t>
            </a:r>
            <a:r>
              <a:rPr lang="en-US" altLang="en-US" dirty="0" smtClean="0">
                <a:solidFill>
                  <a:srgbClr val="000000"/>
                </a:solidFill>
                <a:cs typeface="Arial" charset="0"/>
              </a:rPr>
              <a:t>0</a:t>
            </a:r>
            <a:endParaRPr lang="en-US" altLang="en-US" dirty="0">
              <a:solidFill>
                <a:srgbClr val="000000"/>
              </a:solidFill>
              <a:cs typeface="Arial" charset="0"/>
            </a:endParaRPr>
          </a:p>
          <a:p>
            <a:pPr indent="-342900">
              <a:spcBef>
                <a:spcPts val="875"/>
              </a:spcBef>
              <a:buClr>
                <a:srgbClr val="000000"/>
              </a:buClr>
              <a:buSzPct val="25000"/>
              <a:buNone/>
            </a:pPr>
            <a:r>
              <a:rPr lang="en-US" altLang="en-US" dirty="0">
                <a:solidFill>
                  <a:srgbClr val="000000"/>
                </a:solidFill>
                <a:cs typeface="Arial" charset="0"/>
              </a:rPr>
              <a:t>		1990s: 	</a:t>
            </a:r>
            <a:r>
              <a:rPr lang="en-US" altLang="en-US" dirty="0" smtClean="0">
                <a:solidFill>
                  <a:srgbClr val="000000"/>
                </a:solidFill>
                <a:cs typeface="Arial" charset="0"/>
              </a:rPr>
              <a:t>	9</a:t>
            </a:r>
            <a:r>
              <a:rPr lang="en-US" altLang="en-US" dirty="0">
                <a:solidFill>
                  <a:srgbClr val="000000"/>
                </a:solidFill>
                <a:cs typeface="Arial" charset="0"/>
              </a:rPr>
              <a:t>		</a:t>
            </a:r>
            <a:r>
              <a:rPr lang="en-US" altLang="en-US" dirty="0" smtClean="0">
                <a:solidFill>
                  <a:srgbClr val="000000"/>
                </a:solidFill>
                <a:cs typeface="Arial" charset="0"/>
              </a:rPr>
              <a:t>0</a:t>
            </a:r>
            <a:endParaRPr lang="en-US" altLang="en-US" dirty="0">
              <a:solidFill>
                <a:srgbClr val="000000"/>
              </a:solidFill>
              <a:cs typeface="Arial" charset="0"/>
            </a:endParaRPr>
          </a:p>
          <a:p>
            <a:pPr indent="-342900">
              <a:spcBef>
                <a:spcPts val="875"/>
              </a:spcBef>
              <a:buClr>
                <a:srgbClr val="000000"/>
              </a:buClr>
              <a:buSzPct val="25000"/>
              <a:buNone/>
            </a:pPr>
            <a:r>
              <a:rPr lang="en-US" altLang="en-US" dirty="0">
                <a:solidFill>
                  <a:srgbClr val="000000"/>
                </a:solidFill>
                <a:cs typeface="Arial" charset="0"/>
              </a:rPr>
              <a:t>		2000s: 	</a:t>
            </a:r>
            <a:r>
              <a:rPr lang="en-US" altLang="en-US" dirty="0" smtClean="0">
                <a:solidFill>
                  <a:srgbClr val="000000"/>
                </a:solidFill>
                <a:cs typeface="Arial" charset="0"/>
              </a:rPr>
              <a:t>	4</a:t>
            </a:r>
            <a:r>
              <a:rPr lang="en-US" altLang="en-US" dirty="0">
                <a:solidFill>
                  <a:srgbClr val="000000"/>
                </a:solidFill>
                <a:cs typeface="Arial" charset="0"/>
              </a:rPr>
              <a:t>		</a:t>
            </a:r>
            <a:r>
              <a:rPr lang="en-US" altLang="en-US" dirty="0" smtClean="0">
                <a:solidFill>
                  <a:srgbClr val="000000"/>
                </a:solidFill>
                <a:cs typeface="Arial" charset="0"/>
              </a:rPr>
              <a:t>1</a:t>
            </a:r>
            <a:endParaRPr lang="en-US" altLang="en-US" dirty="0">
              <a:solidFill>
                <a:srgbClr val="000000"/>
              </a:solidFill>
              <a:cs typeface="Arial" charset="0"/>
            </a:endParaRPr>
          </a:p>
          <a:p>
            <a:pPr indent="-342900">
              <a:spcBef>
                <a:spcPts val="875"/>
              </a:spcBef>
              <a:buClr>
                <a:srgbClr val="000000"/>
              </a:buClr>
              <a:buSzPct val="25000"/>
              <a:buNone/>
            </a:pPr>
            <a:r>
              <a:rPr lang="en-US" altLang="en-US" dirty="0">
                <a:solidFill>
                  <a:srgbClr val="000000"/>
                </a:solidFill>
                <a:cs typeface="Arial" charset="0"/>
              </a:rPr>
              <a:t>		2010: 	</a:t>
            </a:r>
            <a:r>
              <a:rPr lang="en-US" altLang="en-US" dirty="0" smtClean="0">
                <a:solidFill>
                  <a:srgbClr val="000000"/>
                </a:solidFill>
                <a:cs typeface="Arial" charset="0"/>
              </a:rPr>
              <a:t>		3</a:t>
            </a:r>
            <a:r>
              <a:rPr lang="en-US" altLang="en-US" dirty="0">
                <a:solidFill>
                  <a:srgbClr val="000000"/>
                </a:solidFill>
                <a:cs typeface="Arial" charset="0"/>
              </a:rPr>
              <a:t>		</a:t>
            </a:r>
            <a:r>
              <a:rPr lang="en-US" altLang="en-US" dirty="0" smtClean="0">
                <a:solidFill>
                  <a:srgbClr val="000000"/>
                </a:solidFill>
                <a:cs typeface="Arial" charset="0"/>
              </a:rPr>
              <a:t>0</a:t>
            </a:r>
            <a:endParaRPr lang="en-US" altLang="en-US" dirty="0">
              <a:solidFill>
                <a:srgbClr val="000000"/>
              </a:solidFill>
              <a:cs typeface="Arial" charset="0"/>
            </a:endParaRPr>
          </a:p>
          <a:p>
            <a:pPr indent="-342900" algn="ctr">
              <a:spcBef>
                <a:spcPts val="875"/>
              </a:spcBef>
              <a:buClr>
                <a:srgbClr val="000000"/>
              </a:buClr>
              <a:buSzPct val="25000"/>
              <a:buNone/>
            </a:pPr>
            <a:endParaRPr lang="en-US" altLang="en-US" dirty="0">
              <a:solidFill>
                <a:srgbClr val="000000"/>
              </a:solidFill>
              <a:cs typeface="Arial" charset="0"/>
            </a:endParaRPr>
          </a:p>
          <a:p>
            <a:pPr indent="-342900" algn="ctr">
              <a:spcBef>
                <a:spcPts val="875"/>
              </a:spcBef>
              <a:buClr>
                <a:srgbClr val="000000"/>
              </a:buClr>
              <a:buSzPct val="25000"/>
              <a:buNone/>
            </a:pPr>
            <a:endParaRPr lang="en-US" altLang="en-US" dirty="0" smtClean="0">
              <a:solidFill>
                <a:srgbClr val="000000"/>
              </a:solidFill>
              <a:cs typeface="Arial" charset="0"/>
            </a:endParaRPr>
          </a:p>
        </p:txBody>
      </p:sp>
    </p:spTree>
    <p:extLst>
      <p:ext uri="{BB962C8B-B14F-4D97-AF65-F5344CB8AC3E}">
        <p14:creationId xmlns:p14="http://schemas.microsoft.com/office/powerpoint/2010/main" val="2363256452"/>
      </p:ext>
    </p:extLst>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1524001" y="74712"/>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endParaRPr lang="en-US" altLang="en-US"/>
          </a:p>
        </p:txBody>
      </p:sp>
      <p:graphicFrame>
        <p:nvGraphicFramePr>
          <p:cNvPr id="61443" name="Object 1"/>
          <p:cNvGraphicFramePr>
            <a:graphicFrameLocks noChangeAspect="1"/>
          </p:cNvGraphicFramePr>
          <p:nvPr/>
        </p:nvGraphicFramePr>
        <p:xfrm>
          <a:off x="876300" y="47626"/>
          <a:ext cx="9791700" cy="6581775"/>
        </p:xfrm>
        <a:graphic>
          <a:graphicData uri="http://schemas.openxmlformats.org/presentationml/2006/ole">
            <mc:AlternateContent xmlns:mc="http://schemas.openxmlformats.org/markup-compatibility/2006">
              <mc:Choice xmlns:v="urn:schemas-microsoft-com:vml" Requires="v">
                <p:oleObj spid="_x0000_s6151" name="Worksheet" r:id="rId5" imgW="9725025" imgH="6296025" progId="Excel.Sheet.8">
                  <p:embed/>
                </p:oleObj>
              </mc:Choice>
              <mc:Fallback>
                <p:oleObj name="Worksheet" r:id="rId5" imgW="9725025" imgH="6296025"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300" y="47626"/>
                        <a:ext cx="9791700" cy="658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2050695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eaLnBrk="1" hangingPunct="1">
              <a:spcBef>
                <a:spcPct val="0"/>
              </a:spcBef>
              <a:buClr>
                <a:srgbClr val="000000"/>
              </a:buClr>
            </a:pPr>
            <a:endParaRPr lang="en-US" altLang="en-US" smtClean="0">
              <a:solidFill>
                <a:srgbClr val="000000"/>
              </a:solidFill>
              <a:latin typeface="Arial" charset="0"/>
              <a:cs typeface="Arial" charset="0"/>
            </a:endParaRPr>
          </a:p>
        </p:txBody>
      </p:sp>
      <p:sp>
        <p:nvSpPr>
          <p:cNvPr id="64515" name="Content Placeholder 2"/>
          <p:cNvSpPr>
            <a:spLocks noGrp="1"/>
          </p:cNvSpPr>
          <p:nvPr>
            <p:ph idx="1"/>
          </p:nvPr>
        </p:nvSpPr>
        <p:spPr/>
        <p:txBody>
          <a:bodyPr/>
          <a:lstStyle/>
          <a:p>
            <a:pPr>
              <a:spcBef>
                <a:spcPts val="638"/>
              </a:spcBef>
              <a:buClr>
                <a:srgbClr val="000000"/>
              </a:buClr>
              <a:buFontTx/>
              <a:buChar char="•"/>
            </a:pPr>
            <a:endParaRPr lang="en-US" altLang="en-US" smtClean="0">
              <a:solidFill>
                <a:srgbClr val="000000"/>
              </a:solidFill>
              <a:latin typeface="Arial" charset="0"/>
              <a:cs typeface="Arial" charset="0"/>
            </a:endParaRPr>
          </a:p>
        </p:txBody>
      </p:sp>
      <p:pic>
        <p:nvPicPr>
          <p:cNvPr id="645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8329" y="119460"/>
            <a:ext cx="8351322" cy="67100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4517" name="Text Box 1033"/>
          <p:cNvSpPr txBox="1">
            <a:spLocks noChangeArrowheads="1"/>
          </p:cNvSpPr>
          <p:nvPr/>
        </p:nvSpPr>
        <p:spPr bwMode="auto">
          <a:xfrm>
            <a:off x="1600200" y="6019800"/>
            <a:ext cx="8991600" cy="738664"/>
          </a:xfrm>
          <a:prstGeom prst="rect">
            <a:avLst/>
          </a:prstGeom>
          <a:solidFill>
            <a:srgbClr val="00CCFF"/>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dirty="0">
                <a:solidFill>
                  <a:schemeClr val="tx1"/>
                </a:solidFill>
                <a:latin typeface="Calibri" pitchFamily="34" charset="0"/>
              </a:rPr>
              <a:t>Funeral for the second Tibetan to self-immolate, </a:t>
            </a:r>
            <a:r>
              <a:rPr lang="en-US" altLang="en-US" dirty="0" err="1">
                <a:solidFill>
                  <a:schemeClr val="tx1"/>
                </a:solidFill>
                <a:latin typeface="Calibri" pitchFamily="34" charset="0"/>
              </a:rPr>
              <a:t>Ngawa</a:t>
            </a:r>
            <a:r>
              <a:rPr lang="en-US" altLang="en-US" dirty="0">
                <a:solidFill>
                  <a:schemeClr val="tx1"/>
                </a:solidFill>
                <a:latin typeface="Calibri" pitchFamily="34" charset="0"/>
              </a:rPr>
              <a:t> (Sichuan), 2011. Since 2008, almost all protests have been peaceful, even though thousands of people have taken part. Many were funerals to mark the deaths of people who self-immolated and called for the Dalai Lama to return.</a:t>
            </a:r>
          </a:p>
        </p:txBody>
      </p:sp>
    </p:spTree>
    <p:extLst>
      <p:ext uri="{BB962C8B-B14F-4D97-AF65-F5344CB8AC3E}">
        <p14:creationId xmlns:p14="http://schemas.microsoft.com/office/powerpoint/2010/main" val="20865557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9700" y="2311400"/>
            <a:ext cx="6858000" cy="954107"/>
          </a:xfrm>
          <a:prstGeom prst="rect">
            <a:avLst/>
          </a:prstGeom>
        </p:spPr>
        <p:txBody>
          <a:bodyPr wrap="square">
            <a:spAutoFit/>
          </a:bodyPr>
          <a:lstStyle/>
          <a:p>
            <a:endParaRPr lang="en-US" sz="2800" u="sng" dirty="0">
              <a:latin typeface="Times New Roman" pitchFamily="18" charset="0"/>
              <a:cs typeface="Times New Roman" pitchFamily="18" charset="0"/>
            </a:endParaRPr>
          </a:p>
          <a:p>
            <a:endParaRPr lang="en-US" sz="2800" u="sng" dirty="0">
              <a:latin typeface="Times New Roman" pitchFamily="18" charset="0"/>
              <a:cs typeface="Times New Roman" pitchFamily="18" charset="0"/>
            </a:endParaRPr>
          </a:p>
        </p:txBody>
      </p:sp>
      <p:sp>
        <p:nvSpPr>
          <p:cNvPr id="3" name="TextBox 2"/>
          <p:cNvSpPr txBox="1"/>
          <p:nvPr/>
        </p:nvSpPr>
        <p:spPr>
          <a:xfrm>
            <a:off x="1954307" y="1636933"/>
            <a:ext cx="8767482" cy="3785652"/>
          </a:xfrm>
          <a:prstGeom prst="rect">
            <a:avLst/>
          </a:prstGeom>
          <a:solidFill>
            <a:srgbClr val="00B050"/>
          </a:solidFill>
          <a:ln>
            <a:solidFill>
              <a:schemeClr val="accent1">
                <a:lumMod val="75000"/>
              </a:schemeClr>
            </a:solidFill>
          </a:ln>
        </p:spPr>
        <p:txBody>
          <a:bodyPr wrap="square">
            <a:spAutoFit/>
          </a:bodyPr>
          <a:lstStyle/>
          <a:p>
            <a:pPr algn="ctr">
              <a:defRPr/>
            </a:pPr>
            <a:r>
              <a:rPr lang="en-US" sz="4000" dirty="0" smtClean="0">
                <a:latin typeface="Baskerville Old Face" panose="02020602080505020303" pitchFamily="18" charset="0"/>
              </a:rPr>
              <a:t>No. 4:</a:t>
            </a:r>
          </a:p>
          <a:p>
            <a:pPr algn="ctr">
              <a:defRPr/>
            </a:pPr>
            <a:r>
              <a:rPr lang="en-US" sz="4000" dirty="0" smtClean="0">
                <a:latin typeface="Baskerville Old Face" panose="02020602080505020303" pitchFamily="18" charset="0"/>
              </a:rPr>
              <a:t> </a:t>
            </a:r>
          </a:p>
          <a:p>
            <a:pPr algn="ctr">
              <a:defRPr/>
            </a:pPr>
            <a:r>
              <a:rPr lang="en-US" sz="4000" dirty="0" smtClean="0">
                <a:latin typeface="Baskerville Old Face" panose="02020602080505020303" pitchFamily="18" charset="0"/>
              </a:rPr>
              <a:t>Tibet was always independent </a:t>
            </a:r>
          </a:p>
          <a:p>
            <a:pPr algn="ctr">
              <a:defRPr/>
            </a:pPr>
            <a:r>
              <a:rPr lang="en-US" sz="4000" i="1" dirty="0" smtClean="0">
                <a:latin typeface="Baskerville Old Face" panose="02020602080505020303" pitchFamily="18" charset="0"/>
              </a:rPr>
              <a:t>or </a:t>
            </a:r>
          </a:p>
          <a:p>
            <a:pPr algn="ctr">
              <a:defRPr/>
            </a:pPr>
            <a:r>
              <a:rPr lang="en-US" sz="4000" dirty="0" smtClean="0">
                <a:latin typeface="Baskerville Old Face" panose="02020602080505020303" pitchFamily="18" charset="0"/>
              </a:rPr>
              <a:t>Tibet has been part of China for centuries</a:t>
            </a:r>
          </a:p>
          <a:p>
            <a:pPr algn="ctr">
              <a:defRPr/>
            </a:pPr>
            <a:r>
              <a:rPr lang="en-US" sz="4000" dirty="0" smtClean="0">
                <a:latin typeface="Baskerville Old Face" panose="02020602080505020303" pitchFamily="18" charset="0"/>
              </a:rPr>
              <a:t>	</a:t>
            </a:r>
            <a:endParaRPr lang="en-US" sz="4000" dirty="0">
              <a:latin typeface="Baskerville Old Face" panose="02020602080505020303" pitchFamily="18" charset="0"/>
            </a:endParaRPr>
          </a:p>
        </p:txBody>
      </p:sp>
      <p:sp>
        <p:nvSpPr>
          <p:cNvPr id="4" name="TextBox 3"/>
          <p:cNvSpPr txBox="1"/>
          <p:nvPr/>
        </p:nvSpPr>
        <p:spPr>
          <a:xfrm rot="20553926">
            <a:off x="886215" y="1605556"/>
            <a:ext cx="5686874" cy="707886"/>
          </a:xfrm>
          <a:prstGeom prst="rect">
            <a:avLst/>
          </a:prstGeom>
          <a:solidFill>
            <a:srgbClr val="EFF5F3">
              <a:alpha val="78039"/>
            </a:srgbClr>
          </a:solidFill>
          <a:ln>
            <a:solidFill>
              <a:srgbClr val="FF0000"/>
            </a:solidFill>
          </a:ln>
        </p:spPr>
        <p:txBody>
          <a:bodyPr wrap="square">
            <a:spAutoFit/>
          </a:bodyPr>
          <a:lstStyle/>
          <a:p>
            <a:pPr algn="ctr">
              <a:defRPr/>
            </a:pPr>
            <a:r>
              <a:rPr lang="en-US" sz="4000" b="1" dirty="0" smtClean="0">
                <a:solidFill>
                  <a:srgbClr val="FF0000"/>
                </a:solidFill>
                <a:latin typeface="Baskerville Old Face" panose="02020602080505020303" pitchFamily="18" charset="0"/>
              </a:rPr>
              <a:t>Wrong!	</a:t>
            </a:r>
            <a:endParaRPr lang="en-US" sz="4000" b="1" dirty="0">
              <a:solidFill>
                <a:srgbClr val="FF0000"/>
              </a:solidFill>
              <a:latin typeface="Baskerville Old Face" panose="02020602080505020303" pitchFamily="18" charset="0"/>
            </a:endParaRPr>
          </a:p>
        </p:txBody>
      </p:sp>
    </p:spTree>
    <p:extLst>
      <p:ext uri="{BB962C8B-B14F-4D97-AF65-F5344CB8AC3E}">
        <p14:creationId xmlns:p14="http://schemas.microsoft.com/office/powerpoint/2010/main" val="13124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5"/>
          <p:cNvSpPr txBox="1">
            <a:spLocks/>
          </p:cNvSpPr>
          <p:nvPr/>
        </p:nvSpPr>
        <p:spPr>
          <a:xfrm>
            <a:off x="1854200" y="609600"/>
            <a:ext cx="7823200" cy="1486520"/>
          </a:xfrm>
          <a:prstGeom prst="rect">
            <a:avLst/>
          </a:prstGeom>
        </p:spPr>
        <p:style>
          <a:lnRef idx="2">
            <a:schemeClr val="accent4"/>
          </a:lnRef>
          <a:fillRef idx="1">
            <a:schemeClr val="lt1"/>
          </a:fillRef>
          <a:effectRef idx="0">
            <a:schemeClr val="accent4"/>
          </a:effectRef>
          <a:fontRef idx="minor">
            <a:schemeClr val="dk1"/>
          </a:fontRef>
        </p:style>
        <p:txBody>
          <a:bodyPr vert="horz" wrap="square" lIns="91440" tIns="45700" rIns="91440" bIns="457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indent="-342900" algn="ctr">
              <a:spcBef>
                <a:spcPts val="875"/>
              </a:spcBef>
              <a:buClr>
                <a:srgbClr val="000000"/>
              </a:buClr>
              <a:buSzPct val="25000"/>
              <a:buFont typeface="Arial" panose="020B0604020202020204" pitchFamily="34" charset="0"/>
              <a:buNone/>
            </a:pPr>
            <a:endParaRPr lang="en-US" altLang="en-US" dirty="0" smtClean="0">
              <a:solidFill>
                <a:srgbClr val="000000"/>
              </a:solidFill>
              <a:cs typeface="Arial" charset="0"/>
            </a:endParaRPr>
          </a:p>
          <a:p>
            <a:pPr indent="-342900" algn="ctr">
              <a:spcBef>
                <a:spcPts val="875"/>
              </a:spcBef>
              <a:buClr>
                <a:srgbClr val="000000"/>
              </a:buClr>
              <a:buSzPct val="25000"/>
              <a:buFont typeface="Arial" panose="020B0604020202020204" pitchFamily="34" charset="0"/>
              <a:buNone/>
            </a:pPr>
            <a:r>
              <a:rPr lang="en-US" altLang="en-US" dirty="0" smtClean="0">
                <a:solidFill>
                  <a:srgbClr val="000000"/>
                </a:solidFill>
                <a:latin typeface="Baskerville Old Face" panose="02020602080505020303" pitchFamily="18" charset="0"/>
                <a:cs typeface="Arial" charset="0"/>
              </a:rPr>
              <a:t>Tibet was independent in practice from 1913 to 1950</a:t>
            </a:r>
          </a:p>
          <a:p>
            <a:pPr indent="-342900" algn="ctr">
              <a:spcBef>
                <a:spcPts val="875"/>
              </a:spcBef>
              <a:buClr>
                <a:srgbClr val="000000"/>
              </a:buClr>
              <a:buSzPct val="25000"/>
              <a:buFont typeface="Arial" panose="020B0604020202020204" pitchFamily="34" charset="0"/>
              <a:buNone/>
            </a:pPr>
            <a:endParaRPr lang="en-US" altLang="en-US" dirty="0" smtClean="0">
              <a:solidFill>
                <a:srgbClr val="000000"/>
              </a:solidFill>
              <a:cs typeface="Arial" charset="0"/>
            </a:endParaRPr>
          </a:p>
        </p:txBody>
      </p:sp>
    </p:spTree>
    <p:extLst>
      <p:ext uri="{BB962C8B-B14F-4D97-AF65-F5344CB8AC3E}">
        <p14:creationId xmlns:p14="http://schemas.microsoft.com/office/powerpoint/2010/main" val="16882330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1884 Xinjiang was made into a province</a:t>
            </a:r>
          </a:p>
          <a:p>
            <a:r>
              <a:rPr lang="en-US" dirty="0">
                <a:latin typeface="Times New Roman" pitchFamily="18" charset="0"/>
                <a:cs typeface="Times New Roman" pitchFamily="18" charset="0"/>
              </a:rPr>
              <a:t>1910 The Qing tried to make Tibet into a province</a:t>
            </a:r>
          </a:p>
          <a:p>
            <a:pPr>
              <a:buNone/>
            </a:pPr>
            <a:endParaRPr lang="en-US" dirty="0">
              <a:latin typeface="Times New Roman" pitchFamily="18" charset="0"/>
              <a:cs typeface="Times New Roman" pitchFamily="18" charset="0"/>
            </a:endParaRPr>
          </a:p>
          <a:p>
            <a:pPr>
              <a:buNone/>
            </a:pPr>
            <a:r>
              <a:rPr lang="en-US" dirty="0">
                <a:latin typeface="Times New Roman" pitchFamily="18" charset="0"/>
                <a:cs typeface="Times New Roman" pitchFamily="18" charset="0"/>
              </a:rPr>
              <a:t>So what were Tibet and Xinjiang before 1884 and 1910?</a:t>
            </a:r>
          </a:p>
        </p:txBody>
      </p:sp>
      <p:sp>
        <p:nvSpPr>
          <p:cNvPr id="6" name="Title 1"/>
          <p:cNvSpPr txBox="1">
            <a:spLocks/>
          </p:cNvSpPr>
          <p:nvPr/>
        </p:nvSpPr>
        <p:spPr>
          <a:xfrm>
            <a:off x="1905000" y="228600"/>
            <a:ext cx="8229600" cy="1143000"/>
          </a:xfrm>
          <a:prstGeom prst="rect">
            <a:avLst/>
          </a:prstGeom>
          <a:ln>
            <a:solidFill>
              <a:srgbClr val="0070C0"/>
            </a:solidFill>
          </a:ln>
        </p:spPr>
        <p:txBody>
          <a:bodyPr vert="horz" lIns="91440" tIns="45720" rIns="91440" bIns="45720" rtlCol="0" anchor="ctr">
            <a:normAutofit/>
          </a:bodyPr>
          <a:lstStyle/>
          <a:p>
            <a:pPr algn="ctr">
              <a:spcBef>
                <a:spcPct val="0"/>
              </a:spcBef>
              <a:defRPr/>
            </a:pPr>
            <a:r>
              <a:rPr lang="en-US" sz="2800" dirty="0">
                <a:latin typeface="+mj-lt"/>
                <a:ea typeface="+mj-ea"/>
                <a:cs typeface="+mj-cs"/>
              </a:rPr>
              <a:t>Historical status</a:t>
            </a:r>
          </a:p>
        </p:txBody>
      </p:sp>
    </p:spTree>
    <p:extLst>
      <p:ext uri="{BB962C8B-B14F-4D97-AF65-F5344CB8AC3E}">
        <p14:creationId xmlns:p14="http://schemas.microsoft.com/office/powerpoint/2010/main" val="17056044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45794" name="Picture 2" descr="C:\Users\RB\Pictures\historical\Tibet_Mongolia_Treaty 1913.jpg"/>
          <p:cNvPicPr>
            <a:picLocks noChangeAspect="1" noChangeArrowheads="1"/>
          </p:cNvPicPr>
          <p:nvPr/>
        </p:nvPicPr>
        <p:blipFill>
          <a:blip r:embed="rId2" cstate="print"/>
          <a:srcRect/>
          <a:stretch>
            <a:fillRect/>
          </a:stretch>
        </p:blipFill>
        <p:spPr bwMode="auto">
          <a:xfrm>
            <a:off x="1675842" y="152401"/>
            <a:ext cx="8992159" cy="3886201"/>
          </a:xfrm>
          <a:prstGeom prst="rect">
            <a:avLst/>
          </a:prstGeom>
          <a:noFill/>
        </p:spPr>
      </p:pic>
      <p:sp>
        <p:nvSpPr>
          <p:cNvPr id="545795" name="Rectangle 3"/>
          <p:cNvSpPr>
            <a:spLocks noChangeArrowheads="1"/>
          </p:cNvSpPr>
          <p:nvPr/>
        </p:nvSpPr>
        <p:spPr bwMode="auto">
          <a:xfrm>
            <a:off x="1676400" y="4114800"/>
            <a:ext cx="9144000"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200" b="1" dirty="0">
                <a:latin typeface="Arial" charset="0"/>
                <a:cs typeface="Arial" charset="0"/>
              </a:rPr>
              <a:t>Treaty Between Tibet and  Mongolia, January, 1913, Signed at </a:t>
            </a:r>
            <a:r>
              <a:rPr lang="en-US" sz="1200" b="1" dirty="0" err="1">
                <a:latin typeface="Arial" charset="0"/>
                <a:cs typeface="Arial" charset="0"/>
              </a:rPr>
              <a:t>Urga</a:t>
            </a:r>
            <a:endParaRPr lang="en-US" sz="900" b="1" dirty="0">
              <a:latin typeface="Arial" charset="0"/>
              <a:cs typeface="Arial" charset="0"/>
            </a:endParaRPr>
          </a:p>
          <a:p>
            <a:pPr eaLnBrk="0" fontAlgn="base" hangingPunct="0">
              <a:spcBef>
                <a:spcPct val="0"/>
              </a:spcBef>
              <a:spcAft>
                <a:spcPct val="0"/>
              </a:spcAft>
            </a:pPr>
            <a:endParaRPr lang="en-US" dirty="0">
              <a:latin typeface="Arial" charset="0"/>
              <a:cs typeface="Arial" charset="0"/>
            </a:endParaRPr>
          </a:p>
        </p:txBody>
      </p:sp>
      <p:sp>
        <p:nvSpPr>
          <p:cNvPr id="545796" name="Rectangle 4"/>
          <p:cNvSpPr>
            <a:spLocks noChangeArrowheads="1"/>
          </p:cNvSpPr>
          <p:nvPr/>
        </p:nvSpPr>
        <p:spPr bwMode="auto">
          <a:xfrm>
            <a:off x="1524001" y="280472"/>
            <a:ext cx="184731" cy="369332"/>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45797" name="Rectangle 5"/>
          <p:cNvSpPr>
            <a:spLocks noChangeArrowheads="1"/>
          </p:cNvSpPr>
          <p:nvPr/>
        </p:nvSpPr>
        <p:spPr bwMode="auto">
          <a:xfrm>
            <a:off x="1676400" y="4343400"/>
            <a:ext cx="8991600" cy="24929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200" dirty="0">
                <a:latin typeface="Arial" charset="0"/>
                <a:cs typeface="Arial" charset="0"/>
              </a:rPr>
              <a:t>Whereas Mongolia and Tibet, having freed themselves from the Manchu dynasty and separated themselves from China, have become independent States, and whereas the two States have always professed one and the same religion, and to the end that their ancient mutual friendships may be strengthened: on the part of the Government of the Sovereign of the Mongolian people- </a:t>
            </a:r>
            <a:r>
              <a:rPr lang="en-US" sz="1200" dirty="0" err="1">
                <a:latin typeface="Arial" charset="0"/>
                <a:cs typeface="Arial" charset="0"/>
              </a:rPr>
              <a:t>Nikta</a:t>
            </a:r>
            <a:r>
              <a:rPr lang="en-US" sz="1200" dirty="0">
                <a:latin typeface="Arial" charset="0"/>
                <a:cs typeface="Arial" charset="0"/>
              </a:rPr>
              <a:t> </a:t>
            </a:r>
            <a:r>
              <a:rPr lang="en-US" sz="1200" dirty="0" err="1">
                <a:latin typeface="Arial" charset="0"/>
                <a:cs typeface="Arial" charset="0"/>
              </a:rPr>
              <a:t>Biliktu</a:t>
            </a:r>
            <a:r>
              <a:rPr lang="en-US" sz="1200" dirty="0">
                <a:latin typeface="Arial" charset="0"/>
                <a:cs typeface="Arial" charset="0"/>
              </a:rPr>
              <a:t> </a:t>
            </a:r>
            <a:r>
              <a:rPr lang="en-US" sz="1200" dirty="0" err="1">
                <a:latin typeface="Arial" charset="0"/>
                <a:cs typeface="Arial" charset="0"/>
              </a:rPr>
              <a:t>Da</a:t>
            </a:r>
            <a:r>
              <a:rPr lang="en-US" sz="1200" dirty="0">
                <a:latin typeface="Arial" charset="0"/>
                <a:cs typeface="Arial" charset="0"/>
              </a:rPr>
              <a:t> Lama </a:t>
            </a:r>
            <a:r>
              <a:rPr lang="en-US" sz="1200" dirty="0" err="1">
                <a:latin typeface="Arial" charset="0"/>
                <a:cs typeface="Arial" charset="0"/>
              </a:rPr>
              <a:t>Rabdan</a:t>
            </a:r>
            <a:r>
              <a:rPr lang="en-US" sz="1200" dirty="0">
                <a:latin typeface="Arial" charset="0"/>
                <a:cs typeface="Arial" charset="0"/>
              </a:rPr>
              <a:t>, acting Minister of Foreign Affairs and Assistant Minister-General and </a:t>
            </a:r>
            <a:r>
              <a:rPr lang="en-US" sz="1200" dirty="0" err="1">
                <a:latin typeface="Arial" charset="0"/>
                <a:cs typeface="Arial" charset="0"/>
              </a:rPr>
              <a:t>Manlai</a:t>
            </a:r>
            <a:r>
              <a:rPr lang="en-US" sz="1200" dirty="0">
                <a:latin typeface="Arial" charset="0"/>
                <a:cs typeface="Arial" charset="0"/>
              </a:rPr>
              <a:t> </a:t>
            </a:r>
            <a:r>
              <a:rPr lang="en-US" sz="1200" dirty="0" err="1">
                <a:latin typeface="Arial" charset="0"/>
                <a:cs typeface="Arial" charset="0"/>
              </a:rPr>
              <a:t>Caatyr</a:t>
            </a:r>
            <a:r>
              <a:rPr lang="en-US" sz="1200" dirty="0">
                <a:latin typeface="Arial" charset="0"/>
                <a:cs typeface="Arial" charset="0"/>
              </a:rPr>
              <a:t> </a:t>
            </a:r>
            <a:r>
              <a:rPr lang="en-US" sz="1200" dirty="0" err="1">
                <a:latin typeface="Arial" charset="0"/>
                <a:cs typeface="Arial" charset="0"/>
              </a:rPr>
              <a:t>Bei</a:t>
            </a:r>
            <a:r>
              <a:rPr lang="en-US" sz="1200" dirty="0">
                <a:latin typeface="Arial" charset="0"/>
                <a:cs typeface="Arial" charset="0"/>
              </a:rPr>
              <a:t> Tzu </a:t>
            </a:r>
            <a:r>
              <a:rPr lang="en-US" sz="1200" dirty="0" err="1">
                <a:latin typeface="Arial" charset="0"/>
                <a:cs typeface="Arial" charset="0"/>
              </a:rPr>
              <a:t>Damdinsurun</a:t>
            </a:r>
            <a:r>
              <a:rPr lang="en-US" sz="1200" dirty="0">
                <a:latin typeface="Arial" charset="0"/>
                <a:cs typeface="Arial" charset="0"/>
              </a:rPr>
              <a:t>; on the part of the Dalai Lama, Ruler of Tibet- </a:t>
            </a:r>
            <a:r>
              <a:rPr lang="en-US" sz="1200" dirty="0" err="1">
                <a:latin typeface="Arial" charset="0"/>
                <a:cs typeface="Arial" charset="0"/>
              </a:rPr>
              <a:t>Gujir</a:t>
            </a:r>
            <a:r>
              <a:rPr lang="en-US" sz="1200" dirty="0">
                <a:latin typeface="Arial" charset="0"/>
                <a:cs typeface="Arial" charset="0"/>
              </a:rPr>
              <a:t> </a:t>
            </a:r>
            <a:r>
              <a:rPr lang="en-US" sz="1200" dirty="0" err="1">
                <a:latin typeface="Arial" charset="0"/>
                <a:cs typeface="Arial" charset="0"/>
              </a:rPr>
              <a:t>Tsanshib</a:t>
            </a:r>
            <a:r>
              <a:rPr lang="en-US" sz="1200" dirty="0">
                <a:latin typeface="Arial" charset="0"/>
                <a:cs typeface="Arial" charset="0"/>
              </a:rPr>
              <a:t> </a:t>
            </a:r>
            <a:r>
              <a:rPr lang="en-US" sz="1200" dirty="0" err="1">
                <a:latin typeface="Arial" charset="0"/>
                <a:cs typeface="Arial" charset="0"/>
              </a:rPr>
              <a:t>Kanchen</a:t>
            </a:r>
            <a:r>
              <a:rPr lang="en-US" sz="1200" dirty="0">
                <a:latin typeface="Arial" charset="0"/>
                <a:cs typeface="Arial" charset="0"/>
              </a:rPr>
              <a:t> </a:t>
            </a:r>
            <a:r>
              <a:rPr lang="en-US" sz="1200" dirty="0" err="1">
                <a:latin typeface="Arial" charset="0"/>
                <a:cs typeface="Arial" charset="0"/>
              </a:rPr>
              <a:t>Lubsan-Agwan</a:t>
            </a:r>
            <a:r>
              <a:rPr lang="en-US" sz="1200" dirty="0">
                <a:latin typeface="Arial" charset="0"/>
                <a:cs typeface="Arial" charset="0"/>
              </a:rPr>
              <a:t>, </a:t>
            </a:r>
            <a:r>
              <a:rPr lang="en-US" sz="1200" dirty="0" err="1">
                <a:latin typeface="Arial" charset="0"/>
                <a:cs typeface="Arial" charset="0"/>
              </a:rPr>
              <a:t>Denir</a:t>
            </a:r>
            <a:r>
              <a:rPr lang="en-US" sz="1200" dirty="0">
                <a:latin typeface="Arial" charset="0"/>
                <a:cs typeface="Arial" charset="0"/>
              </a:rPr>
              <a:t> </a:t>
            </a:r>
            <a:r>
              <a:rPr lang="en-US" sz="1200" dirty="0" err="1">
                <a:latin typeface="Arial" charset="0"/>
                <a:cs typeface="Arial" charset="0"/>
              </a:rPr>
              <a:t>Agwan</a:t>
            </a:r>
            <a:r>
              <a:rPr lang="en-US" sz="1200" dirty="0">
                <a:latin typeface="Arial" charset="0"/>
                <a:cs typeface="Arial" charset="0"/>
              </a:rPr>
              <a:t> </a:t>
            </a:r>
            <a:r>
              <a:rPr lang="en-US" sz="1200" dirty="0" err="1">
                <a:latin typeface="Arial" charset="0"/>
                <a:cs typeface="Arial" charset="0"/>
              </a:rPr>
              <a:t>ChoinzinTschichamtso</a:t>
            </a:r>
            <a:r>
              <a:rPr lang="en-US" sz="1200" dirty="0">
                <a:latin typeface="Arial" charset="0"/>
                <a:cs typeface="Arial" charset="0"/>
              </a:rPr>
              <a:t>, manager of the bank, and </a:t>
            </a:r>
            <a:r>
              <a:rPr lang="en-US" sz="1200" dirty="0" err="1">
                <a:latin typeface="Arial" charset="0"/>
                <a:cs typeface="Arial" charset="0"/>
              </a:rPr>
              <a:t>Gendun-Galsan</a:t>
            </a:r>
            <a:r>
              <a:rPr lang="en-US" sz="1200" dirty="0">
                <a:latin typeface="Arial" charset="0"/>
                <a:cs typeface="Arial" charset="0"/>
              </a:rPr>
              <a:t>, secretary, have agreed on the following:--</a:t>
            </a:r>
            <a:endParaRPr lang="en-US" sz="800" dirty="0">
              <a:latin typeface="Arial" charset="0"/>
              <a:cs typeface="Arial" charset="0"/>
            </a:endParaRPr>
          </a:p>
          <a:p>
            <a:pPr eaLnBrk="0" fontAlgn="base" hangingPunct="0">
              <a:spcBef>
                <a:spcPct val="0"/>
              </a:spcBef>
              <a:spcAft>
                <a:spcPct val="0"/>
              </a:spcAft>
            </a:pPr>
            <a:r>
              <a:rPr lang="en-US" sz="1200" dirty="0">
                <a:latin typeface="Arial" charset="0"/>
                <a:cs typeface="Arial" charset="0"/>
              </a:rPr>
              <a:t>ARTICLE 1</a:t>
            </a:r>
            <a:endParaRPr lang="en-US" sz="800" dirty="0">
              <a:latin typeface="Arial" charset="0"/>
              <a:cs typeface="Arial" charset="0"/>
            </a:endParaRPr>
          </a:p>
          <a:p>
            <a:pPr eaLnBrk="0" fontAlgn="base" hangingPunct="0">
              <a:spcBef>
                <a:spcPct val="0"/>
              </a:spcBef>
              <a:spcAft>
                <a:spcPct val="0"/>
              </a:spcAft>
            </a:pPr>
            <a:r>
              <a:rPr lang="en-US" sz="1200" dirty="0">
                <a:latin typeface="Arial" charset="0"/>
                <a:cs typeface="Arial" charset="0"/>
              </a:rPr>
              <a:t>The Dalai Lama, Sovereign of Tibet, approves of and acknowledges the formation of an independent Mongolian State, and the proclamation on the 9th day of the 11th month of the year of the Pig, of the master of the Yellow Faith Je-</a:t>
            </a:r>
            <a:r>
              <a:rPr lang="en-US" sz="1200" dirty="0" err="1">
                <a:latin typeface="Arial" charset="0"/>
                <a:cs typeface="Arial" charset="0"/>
              </a:rPr>
              <a:t>tsun</a:t>
            </a:r>
            <a:r>
              <a:rPr lang="en-US" sz="1200" dirty="0">
                <a:latin typeface="Arial" charset="0"/>
                <a:cs typeface="Arial" charset="0"/>
              </a:rPr>
              <a:t> </a:t>
            </a:r>
            <a:r>
              <a:rPr lang="en-US" sz="1200" dirty="0" err="1">
                <a:latin typeface="Arial" charset="0"/>
                <a:cs typeface="Arial" charset="0"/>
              </a:rPr>
              <a:t>Dampa</a:t>
            </a:r>
            <a:r>
              <a:rPr lang="en-US" sz="1200" dirty="0">
                <a:latin typeface="Arial" charset="0"/>
                <a:cs typeface="Arial" charset="0"/>
              </a:rPr>
              <a:t> Lama as the Sovereign of the land.</a:t>
            </a:r>
            <a:endParaRPr lang="en-US" sz="800" dirty="0">
              <a:latin typeface="Arial" charset="0"/>
              <a:cs typeface="Arial" charset="0"/>
            </a:endParaRPr>
          </a:p>
          <a:p>
            <a:pPr eaLnBrk="0" fontAlgn="base" hangingPunct="0">
              <a:spcBef>
                <a:spcPct val="0"/>
              </a:spcBef>
              <a:spcAft>
                <a:spcPct val="0"/>
              </a:spcAft>
            </a:pPr>
            <a:r>
              <a:rPr lang="en-US" sz="1200" dirty="0">
                <a:latin typeface="Arial" charset="0"/>
                <a:cs typeface="Arial" charset="0"/>
              </a:rPr>
              <a:t>ARTICLE 2</a:t>
            </a:r>
            <a:endParaRPr lang="en-US" sz="800" dirty="0">
              <a:latin typeface="Arial" charset="0"/>
              <a:cs typeface="Arial" charset="0"/>
            </a:endParaRPr>
          </a:p>
          <a:p>
            <a:pPr eaLnBrk="0" fontAlgn="base" hangingPunct="0">
              <a:spcBef>
                <a:spcPct val="0"/>
              </a:spcBef>
              <a:spcAft>
                <a:spcPct val="0"/>
              </a:spcAft>
            </a:pPr>
            <a:r>
              <a:rPr lang="en-US" sz="1200" dirty="0">
                <a:latin typeface="Arial" charset="0"/>
                <a:cs typeface="Arial" charset="0"/>
              </a:rPr>
              <a:t>The Sovereign of the Mongolian people Je-</a:t>
            </a:r>
            <a:r>
              <a:rPr lang="en-US" sz="1200" dirty="0" err="1">
                <a:latin typeface="Arial" charset="0"/>
                <a:cs typeface="Arial" charset="0"/>
              </a:rPr>
              <a:t>tsun</a:t>
            </a:r>
            <a:r>
              <a:rPr lang="en-US" sz="1200" dirty="0">
                <a:latin typeface="Arial" charset="0"/>
                <a:cs typeface="Arial" charset="0"/>
              </a:rPr>
              <a:t> </a:t>
            </a:r>
            <a:r>
              <a:rPr lang="en-US" sz="1200" dirty="0" err="1">
                <a:latin typeface="Arial" charset="0"/>
                <a:cs typeface="Arial" charset="0"/>
              </a:rPr>
              <a:t>Dampa</a:t>
            </a:r>
            <a:r>
              <a:rPr lang="en-US" sz="1200" dirty="0">
                <a:latin typeface="Arial" charset="0"/>
                <a:cs typeface="Arial" charset="0"/>
              </a:rPr>
              <a:t> Lama approves and acknowledges the formation of an independent State and </a:t>
            </a:r>
            <a:r>
              <a:rPr lang="en-US" sz="1200" dirty="0" err="1">
                <a:latin typeface="Arial" charset="0"/>
                <a:cs typeface="Arial" charset="0"/>
              </a:rPr>
              <a:t>theproclamation</a:t>
            </a:r>
            <a:r>
              <a:rPr lang="en-US" sz="1200" dirty="0">
                <a:latin typeface="Arial" charset="0"/>
                <a:cs typeface="Arial" charset="0"/>
              </a:rPr>
              <a:t> of the Dalai Lama as the Sovereign of Tibet.</a:t>
            </a:r>
            <a:endParaRPr lang="en-US" dirty="0">
              <a:latin typeface="Arial" charset="0"/>
              <a:cs typeface="Arial" charset="0"/>
            </a:endParaRPr>
          </a:p>
        </p:txBody>
      </p:sp>
    </p:spTree>
    <p:extLst>
      <p:ext uri="{BB962C8B-B14F-4D97-AF65-F5344CB8AC3E}">
        <p14:creationId xmlns:p14="http://schemas.microsoft.com/office/powerpoint/2010/main" val="29841401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5"/>
          <p:cNvSpPr txBox="1">
            <a:spLocks/>
          </p:cNvSpPr>
          <p:nvPr/>
        </p:nvSpPr>
        <p:spPr>
          <a:xfrm>
            <a:off x="1854200" y="609600"/>
            <a:ext cx="7823200" cy="1874319"/>
          </a:xfrm>
          <a:prstGeom prst="rect">
            <a:avLst/>
          </a:prstGeom>
        </p:spPr>
        <p:style>
          <a:lnRef idx="2">
            <a:schemeClr val="accent4"/>
          </a:lnRef>
          <a:fillRef idx="1">
            <a:schemeClr val="lt1"/>
          </a:fillRef>
          <a:effectRef idx="0">
            <a:schemeClr val="accent4"/>
          </a:effectRef>
          <a:fontRef idx="minor">
            <a:schemeClr val="dk1"/>
          </a:fontRef>
        </p:style>
        <p:txBody>
          <a:bodyPr vert="horz" wrap="square" lIns="91440" tIns="45700" rIns="91440" bIns="457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indent="-342900" algn="ctr">
              <a:spcBef>
                <a:spcPts val="875"/>
              </a:spcBef>
              <a:buClr>
                <a:srgbClr val="000000"/>
              </a:buClr>
              <a:buSzPct val="25000"/>
              <a:buFont typeface="Arial" panose="020B0604020202020204" pitchFamily="34" charset="0"/>
              <a:buNone/>
            </a:pPr>
            <a:endParaRPr lang="en-US" altLang="en-US" dirty="0" smtClean="0">
              <a:solidFill>
                <a:srgbClr val="000000"/>
              </a:solidFill>
              <a:cs typeface="Arial" charset="0"/>
            </a:endParaRPr>
          </a:p>
          <a:p>
            <a:pPr indent="-342900" algn="ctr">
              <a:spcBef>
                <a:spcPts val="875"/>
              </a:spcBef>
              <a:buClr>
                <a:srgbClr val="000000"/>
              </a:buClr>
              <a:buSzPct val="25000"/>
              <a:buFont typeface="Arial" panose="020B0604020202020204" pitchFamily="34" charset="0"/>
              <a:buNone/>
            </a:pPr>
            <a:r>
              <a:rPr lang="en-US" altLang="en-US" dirty="0" smtClean="0">
                <a:solidFill>
                  <a:srgbClr val="000000"/>
                </a:solidFill>
                <a:latin typeface="Baskerville Old Face" panose="02020602080505020303" pitchFamily="18" charset="0"/>
                <a:cs typeface="Arial" charset="0"/>
              </a:rPr>
              <a:t>Tibet was within the Qing empire from the late 17</a:t>
            </a:r>
            <a:r>
              <a:rPr lang="en-US" altLang="en-US" baseline="30000" dirty="0" smtClean="0">
                <a:solidFill>
                  <a:srgbClr val="000000"/>
                </a:solidFill>
                <a:latin typeface="Baskerville Old Face" panose="02020602080505020303" pitchFamily="18" charset="0"/>
                <a:cs typeface="Arial" charset="0"/>
              </a:rPr>
              <a:t>th</a:t>
            </a:r>
            <a:r>
              <a:rPr lang="en-US" altLang="en-US" dirty="0" smtClean="0">
                <a:solidFill>
                  <a:srgbClr val="000000"/>
                </a:solidFill>
                <a:latin typeface="Baskerville Old Face" panose="02020602080505020303" pitchFamily="18" charset="0"/>
                <a:cs typeface="Arial" charset="0"/>
              </a:rPr>
              <a:t> century until 1911</a:t>
            </a:r>
          </a:p>
          <a:p>
            <a:pPr indent="-342900" algn="ctr">
              <a:spcBef>
                <a:spcPts val="875"/>
              </a:spcBef>
              <a:buClr>
                <a:srgbClr val="000000"/>
              </a:buClr>
              <a:buSzPct val="25000"/>
              <a:buFont typeface="Arial" panose="020B0604020202020204" pitchFamily="34" charset="0"/>
              <a:buNone/>
            </a:pPr>
            <a:endParaRPr lang="en-US" altLang="en-US" dirty="0" smtClean="0">
              <a:solidFill>
                <a:srgbClr val="000000"/>
              </a:solidFill>
              <a:cs typeface="Arial" charset="0"/>
            </a:endParaRPr>
          </a:p>
        </p:txBody>
      </p:sp>
    </p:spTree>
    <p:extLst>
      <p:ext uri="{BB962C8B-B14F-4D97-AF65-F5344CB8AC3E}">
        <p14:creationId xmlns:p14="http://schemas.microsoft.com/office/powerpoint/2010/main" val="31103750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9700" y="2311400"/>
            <a:ext cx="6858000" cy="954107"/>
          </a:xfrm>
          <a:prstGeom prst="rect">
            <a:avLst/>
          </a:prstGeom>
        </p:spPr>
        <p:txBody>
          <a:bodyPr wrap="square">
            <a:spAutoFit/>
          </a:bodyPr>
          <a:lstStyle/>
          <a:p>
            <a:endParaRPr lang="en-US" sz="2800" u="sng" dirty="0">
              <a:latin typeface="Times New Roman" pitchFamily="18" charset="0"/>
              <a:cs typeface="Times New Roman" pitchFamily="18" charset="0"/>
            </a:endParaRPr>
          </a:p>
          <a:p>
            <a:endParaRPr lang="en-US" sz="2800" u="sng" dirty="0">
              <a:latin typeface="Times New Roman" pitchFamily="18" charset="0"/>
              <a:cs typeface="Times New Roman" pitchFamily="18" charset="0"/>
            </a:endParaRPr>
          </a:p>
        </p:txBody>
      </p:sp>
      <p:sp>
        <p:nvSpPr>
          <p:cNvPr id="3" name="TextBox 2"/>
          <p:cNvSpPr txBox="1"/>
          <p:nvPr/>
        </p:nvSpPr>
        <p:spPr>
          <a:xfrm>
            <a:off x="1954307" y="1636933"/>
            <a:ext cx="8767482" cy="3170099"/>
          </a:xfrm>
          <a:prstGeom prst="rect">
            <a:avLst/>
          </a:prstGeom>
          <a:solidFill>
            <a:srgbClr val="00B050"/>
          </a:solidFill>
          <a:ln>
            <a:solidFill>
              <a:schemeClr val="accent1">
                <a:lumMod val="75000"/>
              </a:schemeClr>
            </a:solidFill>
          </a:ln>
        </p:spPr>
        <p:txBody>
          <a:bodyPr wrap="square">
            <a:spAutoFit/>
          </a:bodyPr>
          <a:lstStyle/>
          <a:p>
            <a:pPr algn="ctr">
              <a:defRPr/>
            </a:pPr>
            <a:r>
              <a:rPr lang="en-US" sz="4000" dirty="0" smtClean="0">
                <a:latin typeface="Baskerville Old Face" panose="02020602080505020303" pitchFamily="18" charset="0"/>
              </a:rPr>
              <a:t>No. 5:</a:t>
            </a:r>
          </a:p>
          <a:p>
            <a:pPr algn="ctr">
              <a:defRPr/>
            </a:pPr>
            <a:r>
              <a:rPr lang="en-US" sz="4000" dirty="0" smtClean="0">
                <a:latin typeface="Baskerville Old Face" panose="02020602080505020303" pitchFamily="18" charset="0"/>
              </a:rPr>
              <a:t> </a:t>
            </a:r>
          </a:p>
          <a:p>
            <a:pPr algn="ctr">
              <a:defRPr/>
            </a:pPr>
            <a:r>
              <a:rPr lang="en-US" sz="4000" dirty="0" smtClean="0">
                <a:latin typeface="Baskerville Old Face" panose="02020602080505020303" pitchFamily="18" charset="0"/>
              </a:rPr>
              <a:t>Tibet was a hell on earth before the Chinese came</a:t>
            </a:r>
          </a:p>
          <a:p>
            <a:pPr algn="ctr">
              <a:defRPr/>
            </a:pPr>
            <a:endParaRPr lang="en-US" sz="4000" dirty="0">
              <a:latin typeface="Baskerville Old Face" panose="02020602080505020303" pitchFamily="18" charset="0"/>
            </a:endParaRPr>
          </a:p>
        </p:txBody>
      </p:sp>
      <p:sp>
        <p:nvSpPr>
          <p:cNvPr id="4" name="TextBox 3"/>
          <p:cNvSpPr txBox="1"/>
          <p:nvPr/>
        </p:nvSpPr>
        <p:spPr>
          <a:xfrm rot="20553926">
            <a:off x="886215" y="1605556"/>
            <a:ext cx="5686874" cy="707886"/>
          </a:xfrm>
          <a:prstGeom prst="rect">
            <a:avLst/>
          </a:prstGeom>
          <a:solidFill>
            <a:srgbClr val="EFF5F3">
              <a:alpha val="78039"/>
            </a:srgbClr>
          </a:solidFill>
          <a:ln>
            <a:solidFill>
              <a:srgbClr val="FF0000"/>
            </a:solidFill>
          </a:ln>
        </p:spPr>
        <p:txBody>
          <a:bodyPr wrap="square">
            <a:spAutoFit/>
          </a:bodyPr>
          <a:lstStyle/>
          <a:p>
            <a:pPr algn="ctr">
              <a:defRPr/>
            </a:pPr>
            <a:r>
              <a:rPr lang="en-US" sz="4000" b="1" dirty="0" smtClean="0">
                <a:solidFill>
                  <a:srgbClr val="FF0000"/>
                </a:solidFill>
                <a:latin typeface="Baskerville Old Face" panose="02020602080505020303" pitchFamily="18" charset="0"/>
              </a:rPr>
              <a:t>Wrong!	</a:t>
            </a:r>
            <a:endParaRPr lang="en-US" sz="4000" b="1" dirty="0">
              <a:solidFill>
                <a:srgbClr val="FF0000"/>
              </a:solidFill>
              <a:latin typeface="Baskerville Old Face" panose="02020602080505020303" pitchFamily="18" charset="0"/>
            </a:endParaRPr>
          </a:p>
        </p:txBody>
      </p:sp>
    </p:spTree>
    <p:extLst>
      <p:ext uri="{BB962C8B-B14F-4D97-AF65-F5344CB8AC3E}">
        <p14:creationId xmlns:p14="http://schemas.microsoft.com/office/powerpoint/2010/main" val="63907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209800" y="6400800"/>
            <a:ext cx="7772400" cy="457200"/>
          </a:xfrm>
        </p:spPr>
        <p:txBody>
          <a:bodyPr/>
          <a:lstStyle/>
          <a:p>
            <a:pPr eaLnBrk="1" hangingPunct="1"/>
            <a:r>
              <a:rPr lang="en-US" altLang="en-US" sz="2000">
                <a:solidFill>
                  <a:srgbClr val="000000"/>
                </a:solidFill>
                <a:cs typeface="Times New Roman" panose="02020603050405020304" pitchFamily="18" charset="0"/>
              </a:rPr>
              <a:t>The serfs had nothing but beg in the streets. </a:t>
            </a:r>
            <a:endParaRPr lang="en-GB" altLang="en-US" sz="2000">
              <a:solidFill>
                <a:srgbClr val="000000"/>
              </a:solidFill>
              <a:cs typeface="Times New Roman" panose="02020603050405020304" pitchFamily="18" charset="0"/>
            </a:endParaRPr>
          </a:p>
        </p:txBody>
      </p:sp>
      <p:sp>
        <p:nvSpPr>
          <p:cNvPr id="28675" name="Rectangle 3"/>
          <p:cNvSpPr>
            <a:spLocks noGrp="1" noChangeArrowheads="1"/>
          </p:cNvSpPr>
          <p:nvPr>
            <p:ph type="body" idx="1"/>
          </p:nvPr>
        </p:nvSpPr>
        <p:spPr/>
        <p:txBody>
          <a:bodyPr/>
          <a:lstStyle/>
          <a:p>
            <a:pPr eaLnBrk="1" hangingPunct="1"/>
            <a:endParaRPr lang="en-US" altLang="en-US" smtClean="0"/>
          </a:p>
        </p:txBody>
      </p:sp>
      <p:sp>
        <p:nvSpPr>
          <p:cNvPr id="28676" name="Rectangle 4"/>
          <p:cNvSpPr>
            <a:spLocks noChangeArrowheads="1"/>
          </p:cNvSpPr>
          <p:nvPr/>
        </p:nvSpPr>
        <p:spPr bwMode="auto">
          <a:xfrm>
            <a:off x="4191000" y="2143125"/>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p>
        </p:txBody>
      </p:sp>
      <p:pic>
        <p:nvPicPr>
          <p:cNvPr id="28677" name="Picture 5" descr="http://www.tibet.cn/english/zt/history/..%5Chistory/pic/ls03_287.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981200" y="490538"/>
            <a:ext cx="8305800" cy="560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43696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spcBef>
                <a:spcPct val="0"/>
              </a:spcBef>
              <a:buClr>
                <a:srgbClr val="000000"/>
              </a:buClr>
            </a:pPr>
            <a:endParaRPr lang="en-US" altLang="en-US" smtClean="0">
              <a:solidFill>
                <a:srgbClr val="000000"/>
              </a:solidFill>
              <a:latin typeface="Arial" charset="0"/>
              <a:cs typeface="Arial" charset="0"/>
            </a:endParaRPr>
          </a:p>
        </p:txBody>
      </p:sp>
      <p:pic>
        <p:nvPicPr>
          <p:cNvPr id="7171" name="Content Placeholder 3" descr="asia_ref802643_99with TAR and TP roughly2.JP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6756" y="-2514326"/>
            <a:ext cx="10238445" cy="12801326"/>
          </a:xfrm>
        </p:spPr>
      </p:pic>
      <p:sp>
        <p:nvSpPr>
          <p:cNvPr id="7172" name="Text Box 4"/>
          <p:cNvSpPr txBox="1">
            <a:spLocks noChangeArrowheads="1"/>
          </p:cNvSpPr>
          <p:nvPr/>
        </p:nvSpPr>
        <p:spPr bwMode="auto">
          <a:xfrm>
            <a:off x="3733800" y="6019801"/>
            <a:ext cx="4953000" cy="523875"/>
          </a:xfrm>
          <a:prstGeom prst="rect">
            <a:avLst/>
          </a:prstGeom>
          <a:solidFill>
            <a:srgbClr val="00CCFF"/>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dirty="0">
                <a:latin typeface="Calibri" pitchFamily="34" charset="0"/>
              </a:rPr>
              <a:t>The Tibetan Plateau, including the Eastern Tibetan areas of  Kham and </a:t>
            </a:r>
            <a:r>
              <a:rPr lang="en-US" altLang="en-US" dirty="0" smtClean="0">
                <a:latin typeface="Calibri" pitchFamily="34" charset="0"/>
              </a:rPr>
              <a:t>Amdo.</a:t>
            </a:r>
            <a:endParaRPr lang="en-US" altLang="en-US" dirty="0">
              <a:latin typeface="Calibri" pitchFamily="34" charset="0"/>
            </a:endParaRPr>
          </a:p>
        </p:txBody>
      </p:sp>
    </p:spTree>
    <p:extLst>
      <p:ext uri="{BB962C8B-B14F-4D97-AF65-F5344CB8AC3E}">
        <p14:creationId xmlns:p14="http://schemas.microsoft.com/office/powerpoint/2010/main" val="38062673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209800" y="6172200"/>
            <a:ext cx="7772400" cy="838200"/>
          </a:xfrm>
        </p:spPr>
        <p:txBody>
          <a:bodyPr/>
          <a:lstStyle/>
          <a:p>
            <a:pPr eaLnBrk="1" hangingPunct="1"/>
            <a:r>
              <a:rPr lang="en-US" altLang="en-US" sz="2000">
                <a:solidFill>
                  <a:srgbClr val="000000"/>
                </a:solidFill>
                <a:cs typeface="Times New Roman" panose="02020603050405020304" pitchFamily="18" charset="0"/>
              </a:rPr>
              <a:t>After a day's heavy work, the serfs of Jinglong manor of Xigaze had their meals with coarse food. </a:t>
            </a:r>
            <a:endParaRPr lang="en-GB" altLang="en-US" sz="2000">
              <a:solidFill>
                <a:srgbClr val="000000"/>
              </a:solidFill>
              <a:cs typeface="Times New Roman" panose="02020603050405020304" pitchFamily="18" charset="0"/>
            </a:endParaRPr>
          </a:p>
        </p:txBody>
      </p:sp>
      <p:sp>
        <p:nvSpPr>
          <p:cNvPr id="29699" name="Rectangle 3"/>
          <p:cNvSpPr>
            <a:spLocks noGrp="1" noChangeArrowheads="1"/>
          </p:cNvSpPr>
          <p:nvPr>
            <p:ph type="body" idx="1"/>
          </p:nvPr>
        </p:nvSpPr>
        <p:spPr>
          <a:xfrm>
            <a:off x="2209800" y="1828800"/>
            <a:ext cx="7772400" cy="4114800"/>
          </a:xfrm>
        </p:spPr>
        <p:txBody>
          <a:bodyPr/>
          <a:lstStyle/>
          <a:p>
            <a:pPr eaLnBrk="1" hangingPunct="1"/>
            <a:endParaRPr lang="en-US" altLang="en-US" smtClean="0"/>
          </a:p>
        </p:txBody>
      </p:sp>
      <p:sp>
        <p:nvSpPr>
          <p:cNvPr id="29700" name="Rectangle 4"/>
          <p:cNvSpPr>
            <a:spLocks noChangeArrowheads="1"/>
          </p:cNvSpPr>
          <p:nvPr/>
        </p:nvSpPr>
        <p:spPr bwMode="auto">
          <a:xfrm>
            <a:off x="4191000" y="1952625"/>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p>
        </p:txBody>
      </p:sp>
      <p:pic>
        <p:nvPicPr>
          <p:cNvPr id="29701" name="Picture 5" descr="http://www.tibet.cn/english/zt/history/..%5Chistory/pic/ls03_288.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905000" y="0"/>
            <a:ext cx="8153400" cy="631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9722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6477000"/>
            <a:ext cx="7772400" cy="304800"/>
          </a:xfrm>
        </p:spPr>
        <p:txBody>
          <a:bodyPr>
            <a:normAutofit fontScale="90000"/>
          </a:bodyPr>
          <a:lstStyle/>
          <a:p>
            <a:pPr eaLnBrk="1" hangingPunct="1"/>
            <a:r>
              <a:rPr lang="en-US" altLang="en-US" sz="2000">
                <a:solidFill>
                  <a:srgbClr val="000000"/>
                </a:solidFill>
                <a:cs typeface="Times New Roman" panose="02020603050405020304" pitchFamily="18" charset="0"/>
              </a:rPr>
              <a:t>　The serfs grouped into "beggar village". </a:t>
            </a:r>
            <a:endParaRPr lang="en-GB" altLang="en-US" sz="2000">
              <a:solidFill>
                <a:srgbClr val="000000"/>
              </a:solidFill>
              <a:cs typeface="Times New Roman" panose="02020603050405020304" pitchFamily="18" charset="0"/>
            </a:endParaRPr>
          </a:p>
        </p:txBody>
      </p:sp>
      <p:sp>
        <p:nvSpPr>
          <p:cNvPr id="30723" name="Rectangle 3"/>
          <p:cNvSpPr>
            <a:spLocks noGrp="1" noChangeArrowheads="1"/>
          </p:cNvSpPr>
          <p:nvPr>
            <p:ph type="body" idx="1"/>
          </p:nvPr>
        </p:nvSpPr>
        <p:spPr/>
        <p:txBody>
          <a:bodyPr/>
          <a:lstStyle/>
          <a:p>
            <a:pPr eaLnBrk="1" hangingPunct="1"/>
            <a:endParaRPr lang="en-US" altLang="en-US" smtClean="0"/>
          </a:p>
        </p:txBody>
      </p:sp>
      <p:sp>
        <p:nvSpPr>
          <p:cNvPr id="30724" name="Rectangle 4"/>
          <p:cNvSpPr>
            <a:spLocks noChangeArrowheads="1"/>
          </p:cNvSpPr>
          <p:nvPr/>
        </p:nvSpPr>
        <p:spPr bwMode="auto">
          <a:xfrm>
            <a:off x="4191000" y="1819275"/>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p>
        </p:txBody>
      </p:sp>
      <p:pic>
        <p:nvPicPr>
          <p:cNvPr id="30725" name="Picture 5" descr="http://www.tibet.cn/english/zt/history/..%5Chistory/pic/ls03_289.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362200" y="153988"/>
            <a:ext cx="7391400" cy="624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1819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209800" y="6172200"/>
            <a:ext cx="7772400" cy="457200"/>
          </a:xfrm>
        </p:spPr>
        <p:txBody>
          <a:bodyPr>
            <a:normAutofit fontScale="90000"/>
          </a:bodyPr>
          <a:lstStyle/>
          <a:p>
            <a:pPr eaLnBrk="1" hangingPunct="1"/>
            <a:r>
              <a:rPr lang="en-US" altLang="en-US" sz="20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An old man begged along the street.</a:t>
            </a:r>
            <a:r>
              <a:rPr lang="en-US" altLang="en-US" sz="2000">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en-US" sz="1800">
                <a:latin typeface="Arial Unicode MS" panose="020B0604020202020204" pitchFamily="34" charset="-128"/>
                <a:ea typeface="Arial Unicode MS" panose="020B0604020202020204" pitchFamily="34" charset="-128"/>
                <a:cs typeface="Arial Unicode MS" panose="020B0604020202020204" pitchFamily="34" charset="-128"/>
              </a:rPr>
              <a:t/>
            </a:r>
            <a:br>
              <a:rPr lang="en-US" altLang="en-US" sz="1800">
                <a:latin typeface="Arial Unicode MS" panose="020B0604020202020204" pitchFamily="34" charset="-128"/>
                <a:ea typeface="Arial Unicode MS" panose="020B0604020202020204" pitchFamily="34" charset="-128"/>
                <a:cs typeface="Arial Unicode MS" panose="020B0604020202020204" pitchFamily="34" charset="-128"/>
              </a:rPr>
            </a:br>
            <a:r>
              <a:rPr lang="en-US" altLang="en-US" sz="1800" u="sng">
                <a:latin typeface="" charset="0"/>
                <a:cs typeface="Arial" panose="020B0604020202020204" pitchFamily="34" charset="0"/>
              </a:rPr>
              <a:t>Copyright</a:t>
            </a:r>
            <a:r>
              <a:rPr lang="en-US" altLang="en-US" sz="1800" u="sng">
                <a:solidFill>
                  <a:schemeClr val="accent2"/>
                </a:solidFill>
                <a:cs typeface="Arial" panose="020B0604020202020204" pitchFamily="34" charset="0"/>
              </a:rPr>
              <a:t>©</a:t>
            </a:r>
            <a:r>
              <a:rPr lang="en-US" altLang="en-US" sz="1800" u="sng">
                <a:solidFill>
                  <a:schemeClr val="accent2"/>
                </a:solidFill>
                <a:latin typeface="" charset="0"/>
                <a:cs typeface="Arial" panose="020B0604020202020204" pitchFamily="34" charset="0"/>
              </a:rPr>
              <a:t> </a:t>
            </a:r>
            <a:r>
              <a:rPr lang="en-US" altLang="en-US" sz="1800" u="sng">
                <a:latin typeface="" charset="0"/>
                <a:cs typeface="Arial" panose="020B0604020202020204" pitchFamily="34" charset="0"/>
                <a:hlinkClick r:id="rId3"/>
              </a:rPr>
              <a:t>China Tibet Information Center</a:t>
            </a:r>
            <a:r>
              <a:rPr lang="en-US" altLang="en-US" sz="1800" u="sng">
                <a:solidFill>
                  <a:schemeClr val="accent2"/>
                </a:solidFill>
                <a:latin typeface="" charset="0"/>
                <a:cs typeface="Arial" panose="020B0604020202020204" pitchFamily="34" charset="0"/>
              </a:rPr>
              <a:t/>
            </a:r>
            <a:br>
              <a:rPr lang="en-US" altLang="en-US" sz="1800" u="sng">
                <a:solidFill>
                  <a:schemeClr val="accent2"/>
                </a:solidFill>
                <a:latin typeface="" charset="0"/>
                <a:cs typeface="Arial" panose="020B0604020202020204" pitchFamily="34" charset="0"/>
              </a:rPr>
            </a:br>
            <a:r>
              <a:rPr lang="en-US" altLang="en-US" sz="1800" u="sng">
                <a:latin typeface="" charset="0"/>
                <a:cs typeface="Arial" panose="020B0604020202020204" pitchFamily="34" charset="0"/>
              </a:rPr>
              <a:t>E-mail:</a:t>
            </a:r>
            <a:r>
              <a:rPr lang="en-US" altLang="en-US" sz="1800" u="sng">
                <a:latin typeface="" charset="0"/>
                <a:cs typeface="Arial" panose="020B0604020202020204" pitchFamily="34" charset="0"/>
                <a:hlinkClick r:id="rId4"/>
              </a:rPr>
              <a:t>e-editor@tibetinfor.com</a:t>
            </a:r>
            <a:r>
              <a:rPr lang="en-US" altLang="en-US" sz="1800" u="sng">
                <a:solidFill>
                  <a:schemeClr val="accent2"/>
                </a:solidFill>
                <a:latin typeface="" charset="0"/>
                <a:cs typeface="Arial" panose="020B0604020202020204" pitchFamily="34" charset="0"/>
              </a:rPr>
              <a:t> </a:t>
            </a:r>
            <a:r>
              <a:rPr lang="en-US" altLang="en-US" sz="1800" u="sng">
                <a:latin typeface="" charset="0"/>
                <a:cs typeface="Arial" panose="020B0604020202020204" pitchFamily="34" charset="0"/>
              </a:rPr>
              <a:t>Tel: 0086-1058880347</a:t>
            </a:r>
          </a:p>
        </p:txBody>
      </p:sp>
      <p:sp>
        <p:nvSpPr>
          <p:cNvPr id="31747" name="Rectangle 3"/>
          <p:cNvSpPr>
            <a:spLocks noGrp="1" noChangeArrowheads="1"/>
          </p:cNvSpPr>
          <p:nvPr>
            <p:ph type="body" idx="1"/>
          </p:nvPr>
        </p:nvSpPr>
        <p:spPr/>
        <p:txBody>
          <a:bodyPr/>
          <a:lstStyle/>
          <a:p>
            <a:pPr eaLnBrk="1" hangingPunct="1"/>
            <a:endParaRPr lang="en-US" altLang="en-US" smtClean="0"/>
          </a:p>
        </p:txBody>
      </p:sp>
      <p:sp>
        <p:nvSpPr>
          <p:cNvPr id="31748" name="Rectangle 4"/>
          <p:cNvSpPr>
            <a:spLocks noChangeArrowheads="1"/>
          </p:cNvSpPr>
          <p:nvPr/>
        </p:nvSpPr>
        <p:spPr bwMode="auto">
          <a:xfrm>
            <a:off x="4191000" y="1952625"/>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p>
        </p:txBody>
      </p:sp>
      <p:pic>
        <p:nvPicPr>
          <p:cNvPr id="31749" name="Picture 5" descr="http://www.tibet.cn/english/zt/history/..%5Chistory/pic/ls03_290.jpg"/>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2362200" y="231776"/>
            <a:ext cx="7239000" cy="561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00289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209800" y="6400800"/>
            <a:ext cx="7772400" cy="533400"/>
          </a:xfrm>
        </p:spPr>
        <p:txBody>
          <a:bodyPr/>
          <a:lstStyle/>
          <a:p>
            <a:pPr eaLnBrk="1" hangingPunct="1"/>
            <a:r>
              <a:rPr lang="en-US" altLang="en-US" sz="2000">
                <a:solidFill>
                  <a:srgbClr val="000000"/>
                </a:solidFill>
                <a:cs typeface="Times New Roman" panose="02020603050405020304" pitchFamily="18" charset="0"/>
              </a:rPr>
              <a:t>The serfs were threshing grain in the manor. </a:t>
            </a:r>
          </a:p>
        </p:txBody>
      </p:sp>
      <p:sp>
        <p:nvSpPr>
          <p:cNvPr id="32771" name="Rectangle 3"/>
          <p:cNvSpPr>
            <a:spLocks noGrp="1" noChangeArrowheads="1"/>
          </p:cNvSpPr>
          <p:nvPr>
            <p:ph type="body" idx="1"/>
          </p:nvPr>
        </p:nvSpPr>
        <p:spPr/>
        <p:txBody>
          <a:bodyPr/>
          <a:lstStyle/>
          <a:p>
            <a:pPr eaLnBrk="1" hangingPunct="1"/>
            <a:endParaRPr lang="en-US" altLang="en-US" smtClean="0"/>
          </a:p>
        </p:txBody>
      </p:sp>
      <p:sp>
        <p:nvSpPr>
          <p:cNvPr id="32772" name="Rectangle 4"/>
          <p:cNvSpPr>
            <a:spLocks noChangeArrowheads="1"/>
          </p:cNvSpPr>
          <p:nvPr/>
        </p:nvSpPr>
        <p:spPr bwMode="auto">
          <a:xfrm>
            <a:off x="4191000" y="2138363"/>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p>
        </p:txBody>
      </p:sp>
      <p:pic>
        <p:nvPicPr>
          <p:cNvPr id="32773" name="Picture 5" descr="http://www.tibet.cn/english/zt/history/..%5Chistory/pic/ls03_286.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752600" y="442914"/>
            <a:ext cx="8458200" cy="572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91437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endParaRPr lang="en-US" altLang="en-US" smtClean="0"/>
          </a:p>
        </p:txBody>
      </p:sp>
      <p:pic>
        <p:nvPicPr>
          <p:cNvPr id="16387" name="Picture 2" descr="C:\Users\Robbie Barnett\Documents\films\vcd files\translated films and translations\nongnu\stills\Man carrying other man like hors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33600" y="44450"/>
            <a:ext cx="7315200" cy="7373938"/>
          </a:xfrm>
          <a:noFill/>
        </p:spPr>
      </p:pic>
    </p:spTree>
    <p:extLst>
      <p:ext uri="{BB962C8B-B14F-4D97-AF65-F5344CB8AC3E}">
        <p14:creationId xmlns:p14="http://schemas.microsoft.com/office/powerpoint/2010/main" val="34314922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endParaRPr lang="en-US" altLang="en-US" smtClean="0"/>
          </a:p>
        </p:txBody>
      </p:sp>
      <p:sp>
        <p:nvSpPr>
          <p:cNvPr id="17411" name="Content Placeholder 2"/>
          <p:cNvSpPr>
            <a:spLocks noGrp="1"/>
          </p:cNvSpPr>
          <p:nvPr>
            <p:ph idx="1"/>
          </p:nvPr>
        </p:nvSpPr>
        <p:spPr/>
        <p:txBody>
          <a:bodyPr/>
          <a:lstStyle/>
          <a:p>
            <a:endParaRPr lang="en-US" altLang="en-US" smtClean="0"/>
          </a:p>
        </p:txBody>
      </p:sp>
      <p:pic>
        <p:nvPicPr>
          <p:cNvPr id="17412" name="Picture 2" descr="C:\Users\Robbie Barnett\Documents\films\vcd files\translated films and translations\nongnu\stills\Champa carrying landlo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9" y="0"/>
            <a:ext cx="7159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09680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GB" sz="3200"/>
              <a:t>Chen Mingyi</a:t>
            </a:r>
          </a:p>
        </p:txBody>
      </p:sp>
      <p:sp>
        <p:nvSpPr>
          <p:cNvPr id="52227" name="Rectangle 3"/>
          <p:cNvSpPr>
            <a:spLocks noGrp="1" noChangeArrowheads="1"/>
          </p:cNvSpPr>
          <p:nvPr>
            <p:ph idx="1"/>
          </p:nvPr>
        </p:nvSpPr>
        <p:spPr/>
        <p:txBody>
          <a:bodyPr/>
          <a:lstStyle/>
          <a:p>
            <a:endParaRPr lang="en-US" smtClean="0"/>
          </a:p>
        </p:txBody>
      </p:sp>
      <p:pic>
        <p:nvPicPr>
          <p:cNvPr id="52228" name="Picture 5" descr="AUT_3245"/>
          <p:cNvPicPr>
            <a:picLocks noChangeAspect="1" noChangeArrowheads="1"/>
          </p:cNvPicPr>
          <p:nvPr/>
        </p:nvPicPr>
        <p:blipFill>
          <a:blip r:embed="rId3" cstate="print"/>
          <a:srcRect/>
          <a:stretch>
            <a:fillRect/>
          </a:stretch>
        </p:blipFill>
        <p:spPr bwMode="auto">
          <a:xfrm>
            <a:off x="2209800" y="342900"/>
            <a:ext cx="8077200" cy="6057900"/>
          </a:xfrm>
          <a:prstGeom prst="rect">
            <a:avLst/>
          </a:prstGeom>
          <a:noFill/>
          <a:ln w="9525">
            <a:noFill/>
            <a:miter lim="800000"/>
            <a:headEnd/>
            <a:tailEnd/>
          </a:ln>
        </p:spPr>
      </p:pic>
    </p:spTree>
    <p:extLst>
      <p:ext uri="{BB962C8B-B14F-4D97-AF65-F5344CB8AC3E}">
        <p14:creationId xmlns:p14="http://schemas.microsoft.com/office/powerpoint/2010/main" val="2566843765"/>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GB" sz="3200"/>
              <a:t>emancipation</a:t>
            </a:r>
          </a:p>
        </p:txBody>
      </p:sp>
      <p:sp>
        <p:nvSpPr>
          <p:cNvPr id="53251" name="Rectangle 3"/>
          <p:cNvSpPr>
            <a:spLocks noGrp="1" noChangeArrowheads="1"/>
          </p:cNvSpPr>
          <p:nvPr>
            <p:ph idx="1"/>
          </p:nvPr>
        </p:nvSpPr>
        <p:spPr/>
        <p:txBody>
          <a:bodyPr/>
          <a:lstStyle/>
          <a:p>
            <a:endParaRPr lang="en-US" smtClean="0"/>
          </a:p>
        </p:txBody>
      </p:sp>
      <p:pic>
        <p:nvPicPr>
          <p:cNvPr id="53252" name="Picture 4" descr="AUT_3289"/>
          <p:cNvPicPr>
            <a:picLocks noChangeAspect="1" noChangeArrowheads="1"/>
          </p:cNvPicPr>
          <p:nvPr/>
        </p:nvPicPr>
        <p:blipFill>
          <a:blip r:embed="rId3" cstate="print"/>
          <a:srcRect/>
          <a:stretch>
            <a:fillRect/>
          </a:stretch>
        </p:blipFill>
        <p:spPr bwMode="auto">
          <a:xfrm>
            <a:off x="2209800" y="342900"/>
            <a:ext cx="8077200" cy="6057900"/>
          </a:xfrm>
          <a:prstGeom prst="rect">
            <a:avLst/>
          </a:prstGeom>
          <a:noFill/>
          <a:ln w="9525">
            <a:noFill/>
            <a:miter lim="800000"/>
            <a:headEnd/>
            <a:tailEnd/>
          </a:ln>
        </p:spPr>
      </p:pic>
    </p:spTree>
    <p:extLst>
      <p:ext uri="{BB962C8B-B14F-4D97-AF65-F5344CB8AC3E}">
        <p14:creationId xmlns:p14="http://schemas.microsoft.com/office/powerpoint/2010/main" val="2765046585"/>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GB" sz="3200"/>
              <a:t>Washing clothes</a:t>
            </a:r>
          </a:p>
        </p:txBody>
      </p:sp>
      <p:sp>
        <p:nvSpPr>
          <p:cNvPr id="54275" name="Rectangle 3"/>
          <p:cNvSpPr>
            <a:spLocks noGrp="1" noChangeArrowheads="1"/>
          </p:cNvSpPr>
          <p:nvPr>
            <p:ph idx="1"/>
          </p:nvPr>
        </p:nvSpPr>
        <p:spPr/>
        <p:txBody>
          <a:bodyPr/>
          <a:lstStyle/>
          <a:p>
            <a:endParaRPr lang="en-US" smtClean="0"/>
          </a:p>
        </p:txBody>
      </p:sp>
      <p:pic>
        <p:nvPicPr>
          <p:cNvPr id="54276" name="Picture 4" descr="AUT_3285"/>
          <p:cNvPicPr>
            <a:picLocks noChangeAspect="1" noChangeArrowheads="1"/>
          </p:cNvPicPr>
          <p:nvPr/>
        </p:nvPicPr>
        <p:blipFill>
          <a:blip r:embed="rId3" cstate="print"/>
          <a:srcRect/>
          <a:stretch>
            <a:fillRect/>
          </a:stretch>
        </p:blipFill>
        <p:spPr bwMode="auto">
          <a:xfrm>
            <a:off x="1981200" y="457200"/>
            <a:ext cx="8077200" cy="6057900"/>
          </a:xfrm>
          <a:prstGeom prst="rect">
            <a:avLst/>
          </a:prstGeom>
          <a:noFill/>
          <a:ln w="9525">
            <a:noFill/>
            <a:miter lim="800000"/>
            <a:headEnd/>
            <a:tailEnd/>
          </a:ln>
        </p:spPr>
      </p:pic>
    </p:spTree>
    <p:extLst>
      <p:ext uri="{BB962C8B-B14F-4D97-AF65-F5344CB8AC3E}">
        <p14:creationId xmlns:p14="http://schemas.microsoft.com/office/powerpoint/2010/main" val="1757630328"/>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9700" y="2311400"/>
            <a:ext cx="6858000" cy="954107"/>
          </a:xfrm>
          <a:prstGeom prst="rect">
            <a:avLst/>
          </a:prstGeom>
        </p:spPr>
        <p:txBody>
          <a:bodyPr wrap="square">
            <a:spAutoFit/>
          </a:bodyPr>
          <a:lstStyle/>
          <a:p>
            <a:endParaRPr lang="en-US" sz="2800" u="sng" dirty="0">
              <a:latin typeface="Times New Roman" pitchFamily="18" charset="0"/>
              <a:cs typeface="Times New Roman" pitchFamily="18" charset="0"/>
            </a:endParaRPr>
          </a:p>
          <a:p>
            <a:endParaRPr lang="en-US" sz="2800" u="sng" dirty="0">
              <a:latin typeface="Times New Roman" pitchFamily="18" charset="0"/>
              <a:cs typeface="Times New Roman" pitchFamily="18" charset="0"/>
            </a:endParaRPr>
          </a:p>
        </p:txBody>
      </p:sp>
      <p:sp>
        <p:nvSpPr>
          <p:cNvPr id="3" name="TextBox 2"/>
          <p:cNvSpPr txBox="1"/>
          <p:nvPr/>
        </p:nvSpPr>
        <p:spPr>
          <a:xfrm>
            <a:off x="1954307" y="1636933"/>
            <a:ext cx="8767482" cy="3170099"/>
          </a:xfrm>
          <a:prstGeom prst="rect">
            <a:avLst/>
          </a:prstGeom>
          <a:solidFill>
            <a:srgbClr val="00B050"/>
          </a:solidFill>
          <a:ln>
            <a:solidFill>
              <a:schemeClr val="accent1">
                <a:lumMod val="75000"/>
              </a:schemeClr>
            </a:solidFill>
          </a:ln>
        </p:spPr>
        <p:txBody>
          <a:bodyPr wrap="square">
            <a:spAutoFit/>
          </a:bodyPr>
          <a:lstStyle/>
          <a:p>
            <a:pPr algn="ctr">
              <a:defRPr/>
            </a:pPr>
            <a:r>
              <a:rPr lang="en-US" sz="4000" dirty="0" smtClean="0">
                <a:latin typeface="Baskerville Old Face" panose="02020602080505020303" pitchFamily="18" charset="0"/>
              </a:rPr>
              <a:t>No. 6:</a:t>
            </a:r>
          </a:p>
          <a:p>
            <a:pPr algn="ctr">
              <a:defRPr/>
            </a:pPr>
            <a:r>
              <a:rPr lang="en-US" sz="4000" dirty="0" smtClean="0">
                <a:latin typeface="Baskerville Old Face" panose="02020602080505020303" pitchFamily="18" charset="0"/>
              </a:rPr>
              <a:t> </a:t>
            </a:r>
          </a:p>
          <a:p>
            <a:pPr algn="ctr">
              <a:defRPr/>
            </a:pPr>
            <a:r>
              <a:rPr lang="en-US" sz="4000" dirty="0" smtClean="0">
                <a:latin typeface="Baskerville Old Face" panose="02020602080505020303" pitchFamily="18" charset="0"/>
              </a:rPr>
              <a:t>China aims to wipe out </a:t>
            </a:r>
          </a:p>
          <a:p>
            <a:pPr algn="ctr">
              <a:defRPr/>
            </a:pPr>
            <a:r>
              <a:rPr lang="en-US" sz="4000" dirty="0" smtClean="0">
                <a:latin typeface="Baskerville Old Face" panose="02020602080505020303" pitchFamily="18" charset="0"/>
              </a:rPr>
              <a:t>Tibetan </a:t>
            </a:r>
            <a:r>
              <a:rPr lang="en-US" sz="4000" dirty="0">
                <a:latin typeface="Baskerville Old Face" panose="02020602080505020303" pitchFamily="18" charset="0"/>
              </a:rPr>
              <a:t>culture and </a:t>
            </a:r>
            <a:r>
              <a:rPr lang="en-US" sz="4000" dirty="0" smtClean="0">
                <a:latin typeface="Baskerville Old Face" panose="02020602080505020303" pitchFamily="18" charset="0"/>
              </a:rPr>
              <a:t>religion</a:t>
            </a:r>
          </a:p>
          <a:p>
            <a:pPr algn="ctr">
              <a:defRPr/>
            </a:pPr>
            <a:endParaRPr lang="en-US" sz="4000" dirty="0">
              <a:latin typeface="Baskerville Old Face" panose="02020602080505020303" pitchFamily="18" charset="0"/>
            </a:endParaRPr>
          </a:p>
        </p:txBody>
      </p:sp>
      <p:sp>
        <p:nvSpPr>
          <p:cNvPr id="4" name="TextBox 3"/>
          <p:cNvSpPr txBox="1"/>
          <p:nvPr/>
        </p:nvSpPr>
        <p:spPr>
          <a:xfrm rot="20553926">
            <a:off x="886215" y="1605556"/>
            <a:ext cx="5686874" cy="707886"/>
          </a:xfrm>
          <a:prstGeom prst="rect">
            <a:avLst/>
          </a:prstGeom>
          <a:solidFill>
            <a:srgbClr val="EFF5F3">
              <a:alpha val="78039"/>
            </a:srgbClr>
          </a:solidFill>
          <a:ln>
            <a:solidFill>
              <a:srgbClr val="FF0000"/>
            </a:solidFill>
          </a:ln>
        </p:spPr>
        <p:txBody>
          <a:bodyPr wrap="square">
            <a:spAutoFit/>
          </a:bodyPr>
          <a:lstStyle/>
          <a:p>
            <a:pPr algn="ctr">
              <a:defRPr/>
            </a:pPr>
            <a:r>
              <a:rPr lang="en-US" sz="4000" b="1" dirty="0" smtClean="0">
                <a:solidFill>
                  <a:srgbClr val="FF0000"/>
                </a:solidFill>
                <a:latin typeface="Baskerville Old Face" panose="02020602080505020303" pitchFamily="18" charset="0"/>
              </a:rPr>
              <a:t>Wrong!	</a:t>
            </a:r>
            <a:endParaRPr lang="en-US" sz="4000" b="1" dirty="0">
              <a:solidFill>
                <a:srgbClr val="FF0000"/>
              </a:solidFill>
              <a:latin typeface="Baskerville Old Face" panose="02020602080505020303" pitchFamily="18" charset="0"/>
            </a:endParaRPr>
          </a:p>
        </p:txBody>
      </p:sp>
    </p:spTree>
    <p:extLst>
      <p:ext uri="{BB962C8B-B14F-4D97-AF65-F5344CB8AC3E}">
        <p14:creationId xmlns:p14="http://schemas.microsoft.com/office/powerpoint/2010/main" val="350594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spcBef>
                <a:spcPct val="0"/>
              </a:spcBef>
              <a:buClr>
                <a:srgbClr val="000000"/>
              </a:buClr>
            </a:pPr>
            <a:endParaRPr lang="en-US" altLang="en-US" smtClean="0">
              <a:solidFill>
                <a:srgbClr val="000000"/>
              </a:solidFill>
              <a:latin typeface="Arial" charset="0"/>
              <a:cs typeface="Arial" charset="0"/>
            </a:endParaRPr>
          </a:p>
        </p:txBody>
      </p:sp>
      <p:pic>
        <p:nvPicPr>
          <p:cNvPr id="7171" name="Content Placeholder 3" descr="asia_ref802643_99with TAR and TP roughly2.JP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6756" y="-2514326"/>
            <a:ext cx="10238445" cy="12801326"/>
          </a:xfrm>
        </p:spPr>
      </p:pic>
      <p:sp>
        <p:nvSpPr>
          <p:cNvPr id="7172" name="Text Box 4"/>
          <p:cNvSpPr txBox="1">
            <a:spLocks noChangeArrowheads="1"/>
          </p:cNvSpPr>
          <p:nvPr/>
        </p:nvSpPr>
        <p:spPr bwMode="auto">
          <a:xfrm>
            <a:off x="3733800" y="6019801"/>
            <a:ext cx="4953000" cy="523220"/>
          </a:xfrm>
          <a:prstGeom prst="rect">
            <a:avLst/>
          </a:prstGeom>
          <a:solidFill>
            <a:srgbClr val="00CCFF"/>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dirty="0">
                <a:latin typeface="Calibri" pitchFamily="34" charset="0"/>
              </a:rPr>
              <a:t>The Tibetan </a:t>
            </a:r>
            <a:r>
              <a:rPr lang="en-US" altLang="en-US" dirty="0" smtClean="0">
                <a:latin typeface="Calibri" pitchFamily="34" charset="0"/>
              </a:rPr>
              <a:t>Plateau is about 3.5 times the size of Texas and the size of western Europe minus Scandinavia.</a:t>
            </a:r>
            <a:endParaRPr lang="en-US" altLang="en-US" dirty="0">
              <a:latin typeface="Calibri" pitchFamily="34" charset="0"/>
            </a:endParaRPr>
          </a:p>
        </p:txBody>
      </p:sp>
    </p:spTree>
    <p:extLst>
      <p:ext uri="{BB962C8B-B14F-4D97-AF65-F5344CB8AC3E}">
        <p14:creationId xmlns:p14="http://schemas.microsoft.com/office/powerpoint/2010/main" val="21943815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Robbie\Pictures\Tibet General -  Mao-Buddha\Ganden%20after.jpg"/>
          <p:cNvPicPr>
            <a:picLocks noChangeAspect="1" noChangeArrowheads="1"/>
          </p:cNvPicPr>
          <p:nvPr/>
        </p:nvPicPr>
        <p:blipFill>
          <a:blip r:embed="rId2" cstate="print"/>
          <a:srcRect/>
          <a:stretch>
            <a:fillRect/>
          </a:stretch>
        </p:blipFill>
        <p:spPr bwMode="auto">
          <a:xfrm>
            <a:off x="1926184" y="286604"/>
            <a:ext cx="8696325" cy="6338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4"/>
          <p:cNvSpPr>
            <a:spLocks noChangeArrowheads="1"/>
          </p:cNvSpPr>
          <p:nvPr/>
        </p:nvSpPr>
        <p:spPr bwMode="auto">
          <a:xfrm>
            <a:off x="3316941" y="6099456"/>
            <a:ext cx="6033249" cy="526036"/>
          </a:xfrm>
          <a:prstGeom prst="rect">
            <a:avLst/>
          </a:prstGeom>
          <a:solidFill>
            <a:srgbClr val="00B0F0"/>
          </a:solidFill>
          <a:ln>
            <a:noFill/>
          </a:ln>
          <a:extLst/>
        </p:spPr>
        <p:txBody>
          <a:bodyPr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1800" b="1" dirty="0" err="1"/>
              <a:t>Ganden</a:t>
            </a:r>
            <a:r>
              <a:rPr lang="en-US" altLang="en-US" sz="1800" b="1" dirty="0"/>
              <a:t> Monastery, 40 km east of Lhasa, in the 1930s</a:t>
            </a:r>
          </a:p>
        </p:txBody>
      </p:sp>
    </p:spTree>
    <p:extLst>
      <p:ext uri="{BB962C8B-B14F-4D97-AF65-F5344CB8AC3E}">
        <p14:creationId xmlns:p14="http://schemas.microsoft.com/office/powerpoint/2010/main" val="6265720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6" name="Picture 2" descr="C:\Documents and Settings\Robert Barnett\My Pictures\Tibet General\tb-mgand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189" y="605117"/>
            <a:ext cx="8458200" cy="5568950"/>
          </a:xfrm>
          <a:prstGeom prst="rect">
            <a:avLst/>
          </a:prstGeom>
          <a:noFill/>
          <a:extLst>
            <a:ext uri="{909E8E84-426E-40DD-AFC4-6F175D3DCCD1}">
              <a14:hiddenFill xmlns:a14="http://schemas.microsoft.com/office/drawing/2010/main">
                <a:solidFill>
                  <a:srgbClr val="FFFFFF"/>
                </a:solidFill>
              </a14:hiddenFill>
            </a:ext>
          </a:extLst>
        </p:spPr>
      </p:pic>
      <p:sp>
        <p:nvSpPr>
          <p:cNvPr id="318467" name="Rectangle 3"/>
          <p:cNvSpPr>
            <a:spLocks noChangeArrowheads="1"/>
          </p:cNvSpPr>
          <p:nvPr/>
        </p:nvSpPr>
        <p:spPr bwMode="auto">
          <a:xfrm>
            <a:off x="3567954" y="6311154"/>
            <a:ext cx="5526742" cy="466164"/>
          </a:xfrm>
          <a:prstGeom prst="rect">
            <a:avLst/>
          </a:prstGeom>
          <a:solidFill>
            <a:srgbClr val="00B0F0"/>
          </a:solidFill>
          <a:ln>
            <a:noFill/>
          </a:ln>
          <a:extLst/>
        </p:spPr>
        <p:txBody>
          <a:bodyPr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1800" b="1" dirty="0" err="1"/>
              <a:t>Ganden</a:t>
            </a:r>
            <a:r>
              <a:rPr lang="en-US" altLang="en-US" sz="1800" b="1" dirty="0"/>
              <a:t> Monastery, mid-1980s</a:t>
            </a:r>
          </a:p>
        </p:txBody>
      </p:sp>
    </p:spTree>
    <p:extLst>
      <p:ext uri="{BB962C8B-B14F-4D97-AF65-F5344CB8AC3E}">
        <p14:creationId xmlns:p14="http://schemas.microsoft.com/office/powerpoint/2010/main" val="19977644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t>Ganden golden rooves</a:t>
            </a:r>
          </a:p>
        </p:txBody>
      </p:sp>
      <p:sp>
        <p:nvSpPr>
          <p:cNvPr id="80899" name="Rectangle 3"/>
          <p:cNvSpPr>
            <a:spLocks noGrp="1" noChangeArrowheads="1"/>
          </p:cNvSpPr>
          <p:nvPr>
            <p:ph idx="1"/>
          </p:nvPr>
        </p:nvSpPr>
        <p:spPr/>
        <p:txBody>
          <a:bodyPr/>
          <a:lstStyle/>
          <a:p>
            <a:endParaRPr lang="en-GB"/>
          </a:p>
        </p:txBody>
      </p:sp>
      <p:pic>
        <p:nvPicPr>
          <p:cNvPr id="80900" name="Picture 4" descr="AUT_0757"/>
          <p:cNvPicPr>
            <a:picLocks noChangeAspect="1" noChangeArrowheads="1"/>
          </p:cNvPicPr>
          <p:nvPr/>
        </p:nvPicPr>
        <p:blipFill>
          <a:blip r:embed="rId3" cstate="print"/>
          <a:srcRect/>
          <a:stretch>
            <a:fillRect/>
          </a:stretch>
        </p:blipFill>
        <p:spPr bwMode="auto">
          <a:xfrm>
            <a:off x="304800" y="179388"/>
            <a:ext cx="11582400" cy="65262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3"/>
          <p:cNvSpPr>
            <a:spLocks noChangeArrowheads="1"/>
          </p:cNvSpPr>
          <p:nvPr/>
        </p:nvSpPr>
        <p:spPr bwMode="auto">
          <a:xfrm>
            <a:off x="3567954" y="6311154"/>
            <a:ext cx="5526742" cy="466164"/>
          </a:xfrm>
          <a:prstGeom prst="rect">
            <a:avLst/>
          </a:prstGeom>
          <a:solidFill>
            <a:srgbClr val="00B0F0"/>
          </a:solidFill>
          <a:ln>
            <a:noFill/>
          </a:ln>
          <a:extLst/>
        </p:spPr>
        <p:txBody>
          <a:bodyPr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1800" b="1" dirty="0" err="1"/>
              <a:t>Ganden</a:t>
            </a:r>
            <a:r>
              <a:rPr lang="en-US" altLang="en-US" sz="1800" b="1" dirty="0"/>
              <a:t> </a:t>
            </a:r>
            <a:r>
              <a:rPr lang="en-US" altLang="en-US" sz="1800" b="1" dirty="0" smtClean="0"/>
              <a:t>Monastery</a:t>
            </a:r>
            <a:r>
              <a:rPr lang="en-US" altLang="en-US" sz="1800" b="1" dirty="0"/>
              <a:t> </a:t>
            </a:r>
            <a:r>
              <a:rPr lang="en-US" altLang="en-US" sz="1800" b="1" dirty="0" smtClean="0"/>
              <a:t>today</a:t>
            </a:r>
            <a:endParaRPr lang="en-US" altLang="en-US" sz="1800" b="1" dirty="0"/>
          </a:p>
        </p:txBody>
      </p:sp>
    </p:spTree>
    <p:extLst>
      <p:ext uri="{BB962C8B-B14F-4D97-AF65-F5344CB8AC3E}">
        <p14:creationId xmlns:p14="http://schemas.microsoft.com/office/powerpoint/2010/main" val="38079764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nvPr>
        </p:nvGraphicFramePr>
        <p:xfrm>
          <a:off x="152400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Box 3"/>
          <p:cNvSpPr txBox="1">
            <a:spLocks noChangeArrowheads="1"/>
          </p:cNvSpPr>
          <p:nvPr/>
        </p:nvSpPr>
        <p:spPr bwMode="auto">
          <a:xfrm>
            <a:off x="0" y="6519446"/>
            <a:ext cx="2515945" cy="338554"/>
          </a:xfrm>
          <a:prstGeom prst="rect">
            <a:avLst/>
          </a:prstGeom>
          <a:solidFill>
            <a:schemeClr val="bg1"/>
          </a:solidFill>
          <a:ln w="12700">
            <a:solidFill>
              <a:schemeClr val="tx1"/>
            </a:solidFill>
            <a:miter lim="800000"/>
            <a:headEnd/>
            <a:tailEnd/>
          </a:ln>
        </p:spPr>
        <p:txBody>
          <a:bodyPr wrap="none">
            <a:spAutoFit/>
          </a:bodyPr>
          <a:lstStyle/>
          <a:p>
            <a:r>
              <a:rPr lang="en-US" sz="1600" dirty="0">
                <a:latin typeface="Calibri" pitchFamily="34" charset="0"/>
              </a:rPr>
              <a:t>Source: China’s 2000 census</a:t>
            </a:r>
          </a:p>
        </p:txBody>
      </p:sp>
    </p:spTree>
    <p:extLst>
      <p:ext uri="{BB962C8B-B14F-4D97-AF65-F5344CB8AC3E}">
        <p14:creationId xmlns:p14="http://schemas.microsoft.com/office/powerpoint/2010/main" val="34955227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nvPr>
        </p:nvGraphicFramePr>
        <p:xfrm>
          <a:off x="167640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Box 3"/>
          <p:cNvSpPr txBox="1">
            <a:spLocks noChangeArrowheads="1"/>
          </p:cNvSpPr>
          <p:nvPr/>
        </p:nvSpPr>
        <p:spPr bwMode="auto">
          <a:xfrm>
            <a:off x="0" y="6448425"/>
            <a:ext cx="2515945" cy="338554"/>
          </a:xfrm>
          <a:prstGeom prst="rect">
            <a:avLst/>
          </a:prstGeom>
          <a:solidFill>
            <a:schemeClr val="bg1"/>
          </a:solidFill>
          <a:ln w="12700">
            <a:solidFill>
              <a:schemeClr val="tx1"/>
            </a:solidFill>
            <a:miter lim="800000"/>
            <a:headEnd/>
            <a:tailEnd/>
          </a:ln>
        </p:spPr>
        <p:txBody>
          <a:bodyPr wrap="none">
            <a:spAutoFit/>
          </a:bodyPr>
          <a:lstStyle/>
          <a:p>
            <a:r>
              <a:rPr lang="en-US" sz="1600" dirty="0">
                <a:latin typeface="Calibri" pitchFamily="34" charset="0"/>
              </a:rPr>
              <a:t>Source: China’s 2000 census</a:t>
            </a:r>
          </a:p>
        </p:txBody>
      </p:sp>
    </p:spTree>
    <p:extLst>
      <p:ext uri="{BB962C8B-B14F-4D97-AF65-F5344CB8AC3E}">
        <p14:creationId xmlns:p14="http://schemas.microsoft.com/office/powerpoint/2010/main" val="24573635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endParaRPr lang="en-US" smtClean="0"/>
          </a:p>
        </p:txBody>
      </p:sp>
      <p:pic>
        <p:nvPicPr>
          <p:cNvPr id="28675" name="Picture 2" descr="C:\Documents and Settings\Robbie Barnett\My Documents\DOCS\march 2008\images\Lhasa Chinese Proportion.jpg"/>
          <p:cNvPicPr>
            <a:picLocks noGrp="1" noChangeAspect="1" noChangeArrowheads="1"/>
          </p:cNvPicPr>
          <p:nvPr>
            <p:ph idx="1"/>
          </p:nvPr>
        </p:nvPicPr>
        <p:blipFill>
          <a:blip r:embed="rId3" cstate="print"/>
          <a:srcRect/>
          <a:stretch>
            <a:fillRect/>
          </a:stretch>
        </p:blipFill>
        <p:spPr>
          <a:xfrm>
            <a:off x="1981200" y="130176"/>
            <a:ext cx="8235950" cy="6270625"/>
          </a:xfrm>
        </p:spPr>
      </p:pic>
      <p:sp>
        <p:nvSpPr>
          <p:cNvPr id="4" name="Text Box 3"/>
          <p:cNvSpPr txBox="1">
            <a:spLocks noChangeArrowheads="1"/>
          </p:cNvSpPr>
          <p:nvPr/>
        </p:nvSpPr>
        <p:spPr bwMode="auto">
          <a:xfrm>
            <a:off x="1752601" y="6296026"/>
            <a:ext cx="3135313" cy="409575"/>
          </a:xfrm>
          <a:prstGeom prst="rect">
            <a:avLst/>
          </a:prstGeom>
          <a:solidFill>
            <a:schemeClr val="bg1"/>
          </a:solidFill>
          <a:ln w="12700">
            <a:solidFill>
              <a:schemeClr val="tx1"/>
            </a:solidFill>
            <a:miter lim="800000"/>
            <a:headEnd/>
            <a:tailEnd/>
          </a:ln>
        </p:spPr>
        <p:txBody>
          <a:bodyPr wrap="none">
            <a:spAutoFit/>
          </a:bodyPr>
          <a:lstStyle/>
          <a:p>
            <a:r>
              <a:rPr lang="en-US" sz="2000">
                <a:latin typeface="Calibri" pitchFamily="34" charset="0"/>
              </a:rPr>
              <a:t>Source: China’s 2000 census</a:t>
            </a:r>
          </a:p>
        </p:txBody>
      </p:sp>
    </p:spTree>
    <p:extLst>
      <p:ext uri="{BB962C8B-B14F-4D97-AF65-F5344CB8AC3E}">
        <p14:creationId xmlns:p14="http://schemas.microsoft.com/office/powerpoint/2010/main" val="32932640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1752600" y="152400"/>
          <a:ext cx="8763000" cy="6400800"/>
        </p:xfrm>
        <a:graphic>
          <a:graphicData uri="http://schemas.openxmlformats.org/presentationml/2006/ole">
            <mc:AlternateContent xmlns:mc="http://schemas.openxmlformats.org/markup-compatibility/2006">
              <mc:Choice xmlns:v="urn:schemas-microsoft-com:vml" Requires="v">
                <p:oleObj spid="_x0000_s11269" name="Chart" r:id="rId4" imgW="5886450" imgH="4114800" progId="Excel.Sheet.8">
                  <p:embed/>
                </p:oleObj>
              </mc:Choice>
              <mc:Fallback>
                <p:oleObj name="Chart" r:id="rId4" imgW="5886450" imgH="41148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152400"/>
                        <a:ext cx="87630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99" name="Text Box 3"/>
          <p:cNvSpPr txBox="1">
            <a:spLocks noChangeArrowheads="1"/>
          </p:cNvSpPr>
          <p:nvPr/>
        </p:nvSpPr>
        <p:spPr bwMode="auto">
          <a:xfrm>
            <a:off x="1752601" y="6296026"/>
            <a:ext cx="3135313" cy="409575"/>
          </a:xfrm>
          <a:prstGeom prst="rect">
            <a:avLst/>
          </a:prstGeom>
          <a:solidFill>
            <a:schemeClr val="bg1"/>
          </a:solidFill>
          <a:ln w="12700">
            <a:solidFill>
              <a:schemeClr val="tx1"/>
            </a:solidFill>
            <a:miter lim="800000"/>
            <a:headEnd/>
            <a:tailEnd/>
          </a:ln>
        </p:spPr>
        <p:txBody>
          <a:bodyPr wrap="none">
            <a:spAutoFit/>
          </a:bodyPr>
          <a:lstStyle/>
          <a:p>
            <a:r>
              <a:rPr lang="en-US" sz="2000">
                <a:latin typeface="Calibri" pitchFamily="34" charset="0"/>
              </a:rPr>
              <a:t>Source: China’s 2000 census</a:t>
            </a:r>
          </a:p>
        </p:txBody>
      </p:sp>
      <p:sp>
        <p:nvSpPr>
          <p:cNvPr id="144388" name="Rectangle 4"/>
          <p:cNvSpPr>
            <a:spLocks noChangeArrowheads="1"/>
          </p:cNvSpPr>
          <p:nvPr/>
        </p:nvSpPr>
        <p:spPr bwMode="auto">
          <a:xfrm>
            <a:off x="1981200" y="3429000"/>
            <a:ext cx="8153400" cy="1066800"/>
          </a:xfrm>
          <a:prstGeom prst="rect">
            <a:avLst/>
          </a:prstGeom>
          <a:solidFill>
            <a:srgbClr val="CC0000">
              <a:alpha val="16078"/>
            </a:srgbClr>
          </a:solidFill>
          <a:ln w="38100">
            <a:solidFill>
              <a:schemeClr val="tx1"/>
            </a:solidFill>
            <a:miter lim="800000"/>
            <a:headEnd/>
            <a:tailEnd/>
          </a:ln>
        </p:spPr>
        <p:txBody>
          <a:bodyPr wrap="none" anchor="ctr"/>
          <a:lstStyle/>
          <a:p>
            <a:endParaRPr lang="en-US">
              <a:latin typeface="Calibri" pitchFamily="34" charset="0"/>
            </a:endParaRPr>
          </a:p>
        </p:txBody>
      </p:sp>
      <p:sp>
        <p:nvSpPr>
          <p:cNvPr id="144389" name="Text Box 5"/>
          <p:cNvSpPr txBox="1">
            <a:spLocks noChangeArrowheads="1"/>
          </p:cNvSpPr>
          <p:nvPr/>
        </p:nvSpPr>
        <p:spPr bwMode="auto">
          <a:xfrm>
            <a:off x="6858000" y="914401"/>
            <a:ext cx="3124200" cy="1330325"/>
          </a:xfrm>
          <a:prstGeom prst="rect">
            <a:avLst/>
          </a:prstGeom>
          <a:solidFill>
            <a:schemeClr val="bg1"/>
          </a:solidFill>
          <a:ln w="19050">
            <a:solidFill>
              <a:schemeClr val="tx1"/>
            </a:solidFill>
            <a:miter lim="800000"/>
            <a:headEnd/>
            <a:tailEnd/>
          </a:ln>
        </p:spPr>
        <p:txBody>
          <a:bodyPr>
            <a:spAutoFit/>
          </a:bodyPr>
          <a:lstStyle/>
          <a:p>
            <a:pPr algn="ctr"/>
            <a:r>
              <a:rPr lang="en-US" sz="2000" b="1">
                <a:latin typeface="Calibri" pitchFamily="34" charset="0"/>
              </a:rPr>
              <a:t>Non-Tibetan males outnumber Tibetan males among 20-39 year old urban residents of TAR.</a:t>
            </a:r>
          </a:p>
        </p:txBody>
      </p:sp>
    </p:spTree>
    <p:extLst>
      <p:ext uri="{BB962C8B-B14F-4D97-AF65-F5344CB8AC3E}">
        <p14:creationId xmlns:p14="http://schemas.microsoft.com/office/powerpoint/2010/main" val="34766915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4388"/>
                                        </p:tgtEl>
                                        <p:attrNameLst>
                                          <p:attrName>style.visibility</p:attrName>
                                        </p:attrNameLst>
                                      </p:cBhvr>
                                      <p:to>
                                        <p:strVal val="visible"/>
                                      </p:to>
                                    </p:set>
                                    <p:animEffect transition="in" filter="wipe(left)">
                                      <p:cBhvr>
                                        <p:cTn id="7" dur="500"/>
                                        <p:tgtEl>
                                          <p:spTgt spid="14438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44389"/>
                                        </p:tgtEl>
                                        <p:attrNameLst>
                                          <p:attrName>style.visibility</p:attrName>
                                        </p:attrNameLst>
                                      </p:cBhvr>
                                      <p:to>
                                        <p:strVal val="visible"/>
                                      </p:to>
                                    </p:set>
                                    <p:anim calcmode="lin" valueType="num">
                                      <p:cBhvr>
                                        <p:cTn id="12" dur="500" fill="hold"/>
                                        <p:tgtEl>
                                          <p:spTgt spid="144389"/>
                                        </p:tgtEl>
                                        <p:attrNameLst>
                                          <p:attrName>ppt_w</p:attrName>
                                        </p:attrNameLst>
                                      </p:cBhvr>
                                      <p:tavLst>
                                        <p:tav tm="0">
                                          <p:val>
                                            <p:fltVal val="0"/>
                                          </p:val>
                                        </p:tav>
                                        <p:tav tm="100000">
                                          <p:val>
                                            <p:strVal val="#ppt_w"/>
                                          </p:val>
                                        </p:tav>
                                      </p:tavLst>
                                    </p:anim>
                                    <p:anim calcmode="lin" valueType="num">
                                      <p:cBhvr>
                                        <p:cTn id="13" dur="500" fill="hold"/>
                                        <p:tgtEl>
                                          <p:spTgt spid="144389"/>
                                        </p:tgtEl>
                                        <p:attrNameLst>
                                          <p:attrName>ppt_h</p:attrName>
                                        </p:attrNameLst>
                                      </p:cBhvr>
                                      <p:tavLst>
                                        <p:tav tm="0">
                                          <p:val>
                                            <p:fltVal val="0"/>
                                          </p:val>
                                        </p:tav>
                                        <p:tav tm="100000">
                                          <p:val>
                                            <p:strVal val="#ppt_h"/>
                                          </p:val>
                                        </p:tav>
                                      </p:tavLst>
                                    </p:anim>
                                    <p:animEffect transition="in" filter="fade">
                                      <p:cBhvr>
                                        <p:cTn id="14" dur="500"/>
                                        <p:tgtEl>
                                          <p:spTgt spid="144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8" grpId="0" animBg="1"/>
      <p:bldP spid="14438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1981200" y="152401"/>
            <a:ext cx="8305800" cy="366713"/>
          </a:xfrm>
          <a:prstGeom prst="rect">
            <a:avLst/>
          </a:prstGeom>
          <a:noFill/>
          <a:ln w="9525">
            <a:noFill/>
            <a:miter lim="800000"/>
            <a:headEnd/>
            <a:tailEnd/>
          </a:ln>
        </p:spPr>
        <p:txBody>
          <a:bodyPr>
            <a:spAutoFit/>
          </a:bodyPr>
          <a:lstStyle/>
          <a:p>
            <a:pPr algn="ctr">
              <a:spcBef>
                <a:spcPct val="50000"/>
              </a:spcBef>
            </a:pPr>
            <a:r>
              <a:rPr lang="en-US" b="1" dirty="0">
                <a:latin typeface="Calibri" pitchFamily="34" charset="0"/>
              </a:rPr>
              <a:t>Tibetan Cultural Revival, 1980s - </a:t>
            </a:r>
            <a:endParaRPr lang="en-US" sz="2000" b="1" dirty="0">
              <a:latin typeface="Calibri" pitchFamily="34" charset="0"/>
            </a:endParaRPr>
          </a:p>
        </p:txBody>
      </p:sp>
      <p:sp>
        <p:nvSpPr>
          <p:cNvPr id="32771" name="Text Box 3"/>
          <p:cNvSpPr txBox="1">
            <a:spLocks noChangeArrowheads="1"/>
          </p:cNvSpPr>
          <p:nvPr/>
        </p:nvSpPr>
        <p:spPr bwMode="auto">
          <a:xfrm>
            <a:off x="5943600" y="6324600"/>
            <a:ext cx="4419600" cy="304800"/>
          </a:xfrm>
          <a:prstGeom prst="rect">
            <a:avLst/>
          </a:prstGeom>
          <a:noFill/>
          <a:ln w="9525">
            <a:noFill/>
            <a:miter lim="800000"/>
            <a:headEnd/>
            <a:tailEnd/>
          </a:ln>
        </p:spPr>
        <p:txBody>
          <a:bodyPr>
            <a:spAutoFit/>
          </a:bodyPr>
          <a:lstStyle/>
          <a:p>
            <a:pPr>
              <a:spcBef>
                <a:spcPct val="50000"/>
              </a:spcBef>
            </a:pPr>
            <a:r>
              <a:rPr lang="en-US" sz="1400">
                <a:latin typeface="Papyrus" pitchFamily="66" charset="0"/>
              </a:rPr>
              <a:t>                                                      </a:t>
            </a:r>
          </a:p>
        </p:txBody>
      </p:sp>
      <p:sp>
        <p:nvSpPr>
          <p:cNvPr id="32772" name="Text Box 5"/>
          <p:cNvSpPr txBox="1">
            <a:spLocks noChangeArrowheads="1"/>
          </p:cNvSpPr>
          <p:nvPr/>
        </p:nvSpPr>
        <p:spPr bwMode="auto">
          <a:xfrm>
            <a:off x="8077200" y="3429001"/>
            <a:ext cx="1447800" cy="214313"/>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r>
              <a:rPr lang="en-US" sz="800" b="1">
                <a:latin typeface="Calibri" pitchFamily="34" charset="0"/>
              </a:rPr>
              <a:t>                    Kardze</a:t>
            </a:r>
          </a:p>
        </p:txBody>
      </p:sp>
      <p:sp>
        <p:nvSpPr>
          <p:cNvPr id="32773" name="Text Box 9"/>
          <p:cNvSpPr txBox="1">
            <a:spLocks noChangeArrowheads="1"/>
          </p:cNvSpPr>
          <p:nvPr/>
        </p:nvSpPr>
        <p:spPr bwMode="auto">
          <a:xfrm>
            <a:off x="8382000" y="4191001"/>
            <a:ext cx="15240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Lithang</a:t>
            </a:r>
          </a:p>
        </p:txBody>
      </p:sp>
      <p:sp>
        <p:nvSpPr>
          <p:cNvPr id="32774" name="Text Box 10"/>
          <p:cNvSpPr txBox="1">
            <a:spLocks noChangeArrowheads="1"/>
          </p:cNvSpPr>
          <p:nvPr/>
        </p:nvSpPr>
        <p:spPr bwMode="auto">
          <a:xfrm>
            <a:off x="8610600" y="2819401"/>
            <a:ext cx="685800" cy="214313"/>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p>
        </p:txBody>
      </p:sp>
      <p:sp>
        <p:nvSpPr>
          <p:cNvPr id="32775" name="Text Box 11"/>
          <p:cNvSpPr txBox="1">
            <a:spLocks noChangeArrowheads="1"/>
          </p:cNvSpPr>
          <p:nvPr/>
        </p:nvSpPr>
        <p:spPr bwMode="auto">
          <a:xfrm>
            <a:off x="9829800" y="685800"/>
            <a:ext cx="685800" cy="336550"/>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r>
            <a:br>
              <a:rPr lang="en-US" sz="800" b="1">
                <a:latin typeface="Times New Roman" pitchFamily="18" charset="0"/>
              </a:rPr>
            </a:br>
            <a:endParaRPr lang="en-US" sz="800" b="1">
              <a:latin typeface="Times New Roman" pitchFamily="18" charset="0"/>
            </a:endParaRPr>
          </a:p>
        </p:txBody>
      </p:sp>
      <p:sp>
        <p:nvSpPr>
          <p:cNvPr id="32776" name="Text Box 13"/>
          <p:cNvSpPr txBox="1">
            <a:spLocks noChangeArrowheads="1"/>
          </p:cNvSpPr>
          <p:nvPr/>
        </p:nvSpPr>
        <p:spPr bwMode="auto">
          <a:xfrm>
            <a:off x="8839200" y="-304800000"/>
            <a:ext cx="457200" cy="338554"/>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r>
              <a:rPr lang="en-US" sz="800" b="1">
                <a:latin typeface="Calibri" pitchFamily="34" charset="0"/>
              </a:rPr>
              <a:t>                     Ditsa</a:t>
            </a:r>
          </a:p>
        </p:txBody>
      </p:sp>
      <p:sp>
        <p:nvSpPr>
          <p:cNvPr id="32779" name="Text Box 17"/>
          <p:cNvSpPr txBox="1">
            <a:spLocks noChangeArrowheads="1"/>
          </p:cNvSpPr>
          <p:nvPr/>
        </p:nvSpPr>
        <p:spPr bwMode="auto">
          <a:xfrm>
            <a:off x="7620000" y="2971801"/>
            <a:ext cx="1447800" cy="582613"/>
          </a:xfrm>
          <a:prstGeom prst="rect">
            <a:avLst/>
          </a:prstGeom>
          <a:noFill/>
          <a:ln w="9525">
            <a:noFill/>
            <a:miter lim="800000"/>
            <a:headEnd/>
            <a:tailEnd/>
          </a:ln>
        </p:spPr>
        <p:txBody>
          <a:bodyPr>
            <a:spAutoFit/>
          </a:bodyPr>
          <a:lstStyle/>
          <a:p>
            <a:pPr>
              <a:spcBef>
                <a:spcPct val="50000"/>
              </a:spcBef>
            </a:pPr>
            <a:endParaRPr lang="en-US" sz="800" b="1">
              <a:latin typeface="Times New Roman" pitchFamily="18" charset="0"/>
            </a:endParaRPr>
          </a:p>
          <a:p>
            <a:pPr>
              <a:spcBef>
                <a:spcPct val="50000"/>
              </a:spcBef>
            </a:pPr>
            <a:endParaRPr lang="en-US" sz="800" b="1">
              <a:latin typeface="Times New Roman" pitchFamily="18" charset="0"/>
            </a:endParaRPr>
          </a:p>
          <a:p>
            <a:pPr>
              <a:spcBef>
                <a:spcPct val="50000"/>
              </a:spcBef>
            </a:pPr>
            <a:r>
              <a:rPr lang="en-US" sz="800" b="1">
                <a:latin typeface="Times New Roman" pitchFamily="18" charset="0"/>
              </a:rPr>
              <a:t>                   </a:t>
            </a:r>
            <a:r>
              <a:rPr lang="en-US" sz="800" b="1">
                <a:latin typeface="Calibri" pitchFamily="34" charset="0"/>
              </a:rPr>
              <a:t>    </a:t>
            </a:r>
          </a:p>
        </p:txBody>
      </p:sp>
      <p:sp>
        <p:nvSpPr>
          <p:cNvPr id="32780" name="Text Box 18"/>
          <p:cNvSpPr txBox="1">
            <a:spLocks noChangeArrowheads="1"/>
          </p:cNvSpPr>
          <p:nvPr/>
        </p:nvSpPr>
        <p:spPr bwMode="auto">
          <a:xfrm>
            <a:off x="8763000" y="3200401"/>
            <a:ext cx="762000" cy="214313"/>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p>
        </p:txBody>
      </p:sp>
      <p:sp>
        <p:nvSpPr>
          <p:cNvPr id="32781" name="Text Box 19"/>
          <p:cNvSpPr txBox="1">
            <a:spLocks noChangeArrowheads="1"/>
          </p:cNvSpPr>
          <p:nvPr/>
        </p:nvSpPr>
        <p:spPr bwMode="auto">
          <a:xfrm>
            <a:off x="8153400" y="2438401"/>
            <a:ext cx="9906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a:t>
            </a:r>
          </a:p>
        </p:txBody>
      </p:sp>
      <p:sp>
        <p:nvSpPr>
          <p:cNvPr id="32782" name="Text Box 20"/>
          <p:cNvSpPr txBox="1">
            <a:spLocks noChangeArrowheads="1"/>
          </p:cNvSpPr>
          <p:nvPr/>
        </p:nvSpPr>
        <p:spPr bwMode="auto">
          <a:xfrm>
            <a:off x="7239000" y="4191001"/>
            <a:ext cx="762000" cy="461665"/>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r>
              <a:rPr lang="en-US" sz="2400" b="1">
                <a:latin typeface="Times New Roman" pitchFamily="18" charset="0"/>
              </a:rPr>
              <a:t> </a:t>
            </a:r>
            <a:endParaRPr lang="en-US" sz="2800" b="1">
              <a:latin typeface="Times New Roman" pitchFamily="18" charset="0"/>
            </a:endParaRPr>
          </a:p>
        </p:txBody>
      </p:sp>
      <p:sp>
        <p:nvSpPr>
          <p:cNvPr id="32783" name="Text Box 21"/>
          <p:cNvSpPr txBox="1">
            <a:spLocks noChangeArrowheads="1"/>
          </p:cNvSpPr>
          <p:nvPr/>
        </p:nvSpPr>
        <p:spPr bwMode="auto">
          <a:xfrm>
            <a:off x="7239000" y="2971801"/>
            <a:ext cx="914400" cy="214313"/>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p>
        </p:txBody>
      </p:sp>
      <p:sp>
        <p:nvSpPr>
          <p:cNvPr id="32784" name="Text Box 23"/>
          <p:cNvSpPr txBox="1">
            <a:spLocks noChangeArrowheads="1"/>
          </p:cNvSpPr>
          <p:nvPr/>
        </p:nvSpPr>
        <p:spPr bwMode="auto">
          <a:xfrm>
            <a:off x="3886200" y="5859463"/>
            <a:ext cx="990600" cy="214312"/>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p>
        </p:txBody>
      </p:sp>
      <p:sp>
        <p:nvSpPr>
          <p:cNvPr id="32786" name="Text Box 28"/>
          <p:cNvSpPr txBox="1">
            <a:spLocks noChangeArrowheads="1"/>
          </p:cNvSpPr>
          <p:nvPr/>
        </p:nvSpPr>
        <p:spPr bwMode="auto">
          <a:xfrm>
            <a:off x="8686800" y="4495801"/>
            <a:ext cx="457200" cy="519113"/>
          </a:xfrm>
          <a:prstGeom prst="rect">
            <a:avLst/>
          </a:prstGeom>
          <a:noFill/>
          <a:ln w="9525">
            <a:noFill/>
            <a:miter lim="800000"/>
            <a:headEnd/>
            <a:tailEnd/>
          </a:ln>
        </p:spPr>
        <p:txBody>
          <a:bodyPr>
            <a:spAutoFit/>
          </a:bodyPr>
          <a:lstStyle/>
          <a:p>
            <a:pPr>
              <a:spcBef>
                <a:spcPct val="50000"/>
              </a:spcBef>
            </a:pPr>
            <a:r>
              <a:rPr lang="en-US" sz="2800" b="1">
                <a:solidFill>
                  <a:srgbClr val="FF0000"/>
                </a:solidFill>
                <a:latin typeface="Calibri" pitchFamily="34" charset="0"/>
              </a:rPr>
              <a:t> </a:t>
            </a:r>
          </a:p>
        </p:txBody>
      </p:sp>
      <p:sp>
        <p:nvSpPr>
          <p:cNvPr id="32788" name="Text Box 39"/>
          <p:cNvSpPr txBox="1">
            <a:spLocks noChangeArrowheads="1"/>
          </p:cNvSpPr>
          <p:nvPr/>
        </p:nvSpPr>
        <p:spPr bwMode="auto">
          <a:xfrm>
            <a:off x="9067800" y="2286001"/>
            <a:ext cx="457200" cy="523875"/>
          </a:xfrm>
          <a:prstGeom prst="rect">
            <a:avLst/>
          </a:prstGeom>
          <a:noFill/>
          <a:ln w="9525">
            <a:noFill/>
            <a:miter lim="800000"/>
            <a:headEnd/>
            <a:tailEnd/>
          </a:ln>
        </p:spPr>
        <p:txBody>
          <a:bodyPr>
            <a:spAutoFit/>
          </a:bodyPr>
          <a:lstStyle/>
          <a:p>
            <a:pPr>
              <a:spcBef>
                <a:spcPct val="50000"/>
              </a:spcBef>
            </a:pPr>
            <a:r>
              <a:rPr lang="en-US" sz="2800" b="1">
                <a:solidFill>
                  <a:srgbClr val="FF0000"/>
                </a:solidFill>
                <a:latin typeface="Calibri" pitchFamily="34" charset="0"/>
              </a:rPr>
              <a:t> </a:t>
            </a:r>
          </a:p>
        </p:txBody>
      </p:sp>
      <p:sp>
        <p:nvSpPr>
          <p:cNvPr id="32789" name="Text Box 42"/>
          <p:cNvSpPr txBox="1">
            <a:spLocks noChangeArrowheads="1"/>
          </p:cNvSpPr>
          <p:nvPr/>
        </p:nvSpPr>
        <p:spPr bwMode="auto">
          <a:xfrm>
            <a:off x="8458200" y="2895601"/>
            <a:ext cx="609600" cy="366713"/>
          </a:xfrm>
          <a:prstGeom prst="rect">
            <a:avLst/>
          </a:prstGeom>
          <a:noFill/>
          <a:ln w="9525">
            <a:noFill/>
            <a:miter lim="800000"/>
            <a:headEnd/>
            <a:tailEnd/>
          </a:ln>
        </p:spPr>
        <p:txBody>
          <a:bodyPr>
            <a:spAutoFit/>
          </a:bodyPr>
          <a:lstStyle/>
          <a:p>
            <a:pPr>
              <a:spcBef>
                <a:spcPct val="50000"/>
              </a:spcBef>
            </a:pPr>
            <a:endParaRPr lang="en-US">
              <a:latin typeface="Calibri" pitchFamily="34" charset="0"/>
            </a:endParaRPr>
          </a:p>
        </p:txBody>
      </p:sp>
      <p:sp>
        <p:nvSpPr>
          <p:cNvPr id="32793" name="Text Box 99"/>
          <p:cNvSpPr txBox="1">
            <a:spLocks noChangeArrowheads="1"/>
          </p:cNvSpPr>
          <p:nvPr/>
        </p:nvSpPr>
        <p:spPr bwMode="auto">
          <a:xfrm>
            <a:off x="5943600" y="3649663"/>
            <a:ext cx="609600" cy="214312"/>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Nagchu</a:t>
            </a:r>
          </a:p>
        </p:txBody>
      </p:sp>
      <p:sp>
        <p:nvSpPr>
          <p:cNvPr id="32794" name="Freeform 116"/>
          <p:cNvSpPr>
            <a:spLocks/>
          </p:cNvSpPr>
          <p:nvPr/>
        </p:nvSpPr>
        <p:spPr bwMode="auto">
          <a:xfrm>
            <a:off x="5037138" y="1897064"/>
            <a:ext cx="677862" cy="84137"/>
          </a:xfrm>
          <a:custGeom>
            <a:avLst/>
            <a:gdLst>
              <a:gd name="T0" fmla="*/ 2147483647 w 427"/>
              <a:gd name="T1" fmla="*/ 2147483647 h 53"/>
              <a:gd name="T2" fmla="*/ 0 w 427"/>
              <a:gd name="T3" fmla="*/ 0 h 53"/>
              <a:gd name="T4" fmla="*/ 0 60000 65536"/>
              <a:gd name="T5" fmla="*/ 0 60000 65536"/>
              <a:gd name="T6" fmla="*/ 0 w 427"/>
              <a:gd name="T7" fmla="*/ 0 h 53"/>
              <a:gd name="T8" fmla="*/ 427 w 427"/>
              <a:gd name="T9" fmla="*/ 53 h 53"/>
            </a:gdLst>
            <a:ahLst/>
            <a:cxnLst>
              <a:cxn ang="T4">
                <a:pos x="T0" y="T1"/>
              </a:cxn>
              <a:cxn ang="T5">
                <a:pos x="T2" y="T3"/>
              </a:cxn>
            </a:cxnLst>
            <a:rect l="T6" t="T7" r="T8" b="T9"/>
            <a:pathLst>
              <a:path w="427" h="53">
                <a:moveTo>
                  <a:pt x="427" y="53"/>
                </a:moveTo>
                <a:lnTo>
                  <a:pt x="0" y="0"/>
                </a:lnTo>
              </a:path>
            </a:pathLst>
          </a:custGeom>
          <a:noFill/>
          <a:ln w="9525">
            <a:solidFill>
              <a:schemeClr val="tx1"/>
            </a:solidFill>
            <a:round/>
            <a:headEnd type="none" w="med" len="med"/>
            <a:tailEnd type="none" w="med" len="med"/>
          </a:ln>
        </p:spPr>
        <p:txBody>
          <a:bodyPr wrap="none" anchor="ctr"/>
          <a:lstStyle/>
          <a:p>
            <a:endParaRPr lang="en-US"/>
          </a:p>
        </p:txBody>
      </p:sp>
      <p:sp>
        <p:nvSpPr>
          <p:cNvPr id="32795" name="Line 117"/>
          <p:cNvSpPr>
            <a:spLocks noChangeShapeType="1"/>
          </p:cNvSpPr>
          <p:nvPr/>
        </p:nvSpPr>
        <p:spPr bwMode="auto">
          <a:xfrm flipH="1">
            <a:off x="4495800" y="1905000"/>
            <a:ext cx="533400" cy="228600"/>
          </a:xfrm>
          <a:prstGeom prst="line">
            <a:avLst/>
          </a:prstGeom>
          <a:noFill/>
          <a:ln w="9525">
            <a:solidFill>
              <a:schemeClr val="tx1"/>
            </a:solidFill>
            <a:round/>
            <a:headEnd/>
            <a:tailEnd/>
          </a:ln>
        </p:spPr>
        <p:txBody>
          <a:bodyPr wrap="none" anchor="ctr"/>
          <a:lstStyle/>
          <a:p>
            <a:endParaRPr lang="en-US"/>
          </a:p>
        </p:txBody>
      </p:sp>
      <p:sp>
        <p:nvSpPr>
          <p:cNvPr id="32796" name="Line 118"/>
          <p:cNvSpPr>
            <a:spLocks noChangeShapeType="1"/>
          </p:cNvSpPr>
          <p:nvPr/>
        </p:nvSpPr>
        <p:spPr bwMode="auto">
          <a:xfrm>
            <a:off x="5715000" y="1981200"/>
            <a:ext cx="0" cy="609600"/>
          </a:xfrm>
          <a:prstGeom prst="line">
            <a:avLst/>
          </a:prstGeom>
          <a:noFill/>
          <a:ln w="9525">
            <a:solidFill>
              <a:schemeClr val="tx1"/>
            </a:solidFill>
            <a:round/>
            <a:headEnd/>
            <a:tailEnd/>
          </a:ln>
        </p:spPr>
        <p:txBody>
          <a:bodyPr wrap="none" anchor="ctr"/>
          <a:lstStyle/>
          <a:p>
            <a:endParaRPr lang="en-US"/>
          </a:p>
        </p:txBody>
      </p:sp>
      <p:sp>
        <p:nvSpPr>
          <p:cNvPr id="32797" name="Line 119"/>
          <p:cNvSpPr>
            <a:spLocks noChangeShapeType="1"/>
          </p:cNvSpPr>
          <p:nvPr/>
        </p:nvSpPr>
        <p:spPr bwMode="auto">
          <a:xfrm>
            <a:off x="5715000" y="2590800"/>
            <a:ext cx="0" cy="304800"/>
          </a:xfrm>
          <a:prstGeom prst="line">
            <a:avLst/>
          </a:prstGeom>
          <a:noFill/>
          <a:ln w="9525">
            <a:solidFill>
              <a:schemeClr val="tx1"/>
            </a:solidFill>
            <a:round/>
            <a:headEnd/>
            <a:tailEnd/>
          </a:ln>
        </p:spPr>
        <p:txBody>
          <a:bodyPr wrap="none" anchor="ctr"/>
          <a:lstStyle/>
          <a:p>
            <a:endParaRPr lang="en-US"/>
          </a:p>
        </p:txBody>
      </p:sp>
      <p:sp>
        <p:nvSpPr>
          <p:cNvPr id="32798" name="Line 120"/>
          <p:cNvSpPr>
            <a:spLocks noChangeShapeType="1"/>
          </p:cNvSpPr>
          <p:nvPr/>
        </p:nvSpPr>
        <p:spPr bwMode="auto">
          <a:xfrm>
            <a:off x="5715000" y="2895600"/>
            <a:ext cx="304800" cy="304800"/>
          </a:xfrm>
          <a:prstGeom prst="line">
            <a:avLst/>
          </a:prstGeom>
          <a:noFill/>
          <a:ln w="9525">
            <a:solidFill>
              <a:schemeClr val="tx1"/>
            </a:solidFill>
            <a:round/>
            <a:headEnd/>
            <a:tailEnd/>
          </a:ln>
        </p:spPr>
        <p:txBody>
          <a:bodyPr wrap="none" anchor="ctr"/>
          <a:lstStyle/>
          <a:p>
            <a:endParaRPr lang="en-US"/>
          </a:p>
        </p:txBody>
      </p:sp>
      <p:sp>
        <p:nvSpPr>
          <p:cNvPr id="32799" name="Line 121"/>
          <p:cNvSpPr>
            <a:spLocks noChangeShapeType="1"/>
          </p:cNvSpPr>
          <p:nvPr/>
        </p:nvSpPr>
        <p:spPr bwMode="auto">
          <a:xfrm flipV="1">
            <a:off x="6019800" y="3124200"/>
            <a:ext cx="152400" cy="76200"/>
          </a:xfrm>
          <a:prstGeom prst="line">
            <a:avLst/>
          </a:prstGeom>
          <a:noFill/>
          <a:ln w="9525">
            <a:solidFill>
              <a:schemeClr val="tx1"/>
            </a:solidFill>
            <a:round/>
            <a:headEnd/>
            <a:tailEnd/>
          </a:ln>
        </p:spPr>
        <p:txBody>
          <a:bodyPr wrap="none" anchor="ctr"/>
          <a:lstStyle/>
          <a:p>
            <a:endParaRPr lang="en-US"/>
          </a:p>
        </p:txBody>
      </p:sp>
      <p:sp>
        <p:nvSpPr>
          <p:cNvPr id="32800" name="Line 122"/>
          <p:cNvSpPr>
            <a:spLocks noChangeShapeType="1"/>
          </p:cNvSpPr>
          <p:nvPr/>
        </p:nvSpPr>
        <p:spPr bwMode="auto">
          <a:xfrm>
            <a:off x="6172200" y="3124200"/>
            <a:ext cx="381000" cy="228600"/>
          </a:xfrm>
          <a:prstGeom prst="line">
            <a:avLst/>
          </a:prstGeom>
          <a:noFill/>
          <a:ln w="9525">
            <a:solidFill>
              <a:schemeClr val="tx1"/>
            </a:solidFill>
            <a:round/>
            <a:headEnd/>
            <a:tailEnd/>
          </a:ln>
        </p:spPr>
        <p:txBody>
          <a:bodyPr wrap="none" anchor="ctr"/>
          <a:lstStyle/>
          <a:p>
            <a:endParaRPr lang="en-US"/>
          </a:p>
        </p:txBody>
      </p:sp>
      <p:sp>
        <p:nvSpPr>
          <p:cNvPr id="32801" name="Line 123"/>
          <p:cNvSpPr>
            <a:spLocks noChangeShapeType="1"/>
          </p:cNvSpPr>
          <p:nvPr/>
        </p:nvSpPr>
        <p:spPr bwMode="auto">
          <a:xfrm>
            <a:off x="6553200" y="3352800"/>
            <a:ext cx="533400" cy="76200"/>
          </a:xfrm>
          <a:prstGeom prst="line">
            <a:avLst/>
          </a:prstGeom>
          <a:noFill/>
          <a:ln w="9525">
            <a:solidFill>
              <a:schemeClr val="tx1"/>
            </a:solidFill>
            <a:round/>
            <a:headEnd/>
            <a:tailEnd/>
          </a:ln>
        </p:spPr>
        <p:txBody>
          <a:bodyPr wrap="none" anchor="ctr"/>
          <a:lstStyle/>
          <a:p>
            <a:endParaRPr lang="en-US"/>
          </a:p>
        </p:txBody>
      </p:sp>
      <p:sp>
        <p:nvSpPr>
          <p:cNvPr id="32802" name="Line 124"/>
          <p:cNvSpPr>
            <a:spLocks noChangeShapeType="1"/>
          </p:cNvSpPr>
          <p:nvPr/>
        </p:nvSpPr>
        <p:spPr bwMode="auto">
          <a:xfrm flipV="1">
            <a:off x="7086600" y="3352800"/>
            <a:ext cx="152400" cy="76200"/>
          </a:xfrm>
          <a:prstGeom prst="line">
            <a:avLst/>
          </a:prstGeom>
          <a:noFill/>
          <a:ln w="9525">
            <a:solidFill>
              <a:schemeClr val="tx1"/>
            </a:solidFill>
            <a:round/>
            <a:headEnd/>
            <a:tailEnd/>
          </a:ln>
        </p:spPr>
        <p:txBody>
          <a:bodyPr wrap="none" anchor="ctr"/>
          <a:lstStyle/>
          <a:p>
            <a:endParaRPr lang="en-US"/>
          </a:p>
        </p:txBody>
      </p:sp>
      <p:sp>
        <p:nvSpPr>
          <p:cNvPr id="32803" name="Line 125"/>
          <p:cNvSpPr>
            <a:spLocks noChangeShapeType="1"/>
          </p:cNvSpPr>
          <p:nvPr/>
        </p:nvSpPr>
        <p:spPr bwMode="auto">
          <a:xfrm>
            <a:off x="7239000" y="3352800"/>
            <a:ext cx="228600" cy="228600"/>
          </a:xfrm>
          <a:prstGeom prst="line">
            <a:avLst/>
          </a:prstGeom>
          <a:noFill/>
          <a:ln w="9525">
            <a:solidFill>
              <a:schemeClr val="tx1"/>
            </a:solidFill>
            <a:round/>
            <a:headEnd/>
            <a:tailEnd/>
          </a:ln>
        </p:spPr>
        <p:txBody>
          <a:bodyPr wrap="none" anchor="ctr"/>
          <a:lstStyle/>
          <a:p>
            <a:endParaRPr lang="en-US"/>
          </a:p>
        </p:txBody>
      </p:sp>
      <p:sp>
        <p:nvSpPr>
          <p:cNvPr id="32804" name="Line 126"/>
          <p:cNvSpPr>
            <a:spLocks noChangeShapeType="1"/>
          </p:cNvSpPr>
          <p:nvPr/>
        </p:nvSpPr>
        <p:spPr bwMode="auto">
          <a:xfrm>
            <a:off x="7467600" y="3581400"/>
            <a:ext cx="228600" cy="76200"/>
          </a:xfrm>
          <a:prstGeom prst="line">
            <a:avLst/>
          </a:prstGeom>
          <a:noFill/>
          <a:ln w="9525">
            <a:solidFill>
              <a:schemeClr val="tx1"/>
            </a:solidFill>
            <a:round/>
            <a:headEnd/>
            <a:tailEnd/>
          </a:ln>
        </p:spPr>
        <p:txBody>
          <a:bodyPr wrap="none" anchor="ctr"/>
          <a:lstStyle/>
          <a:p>
            <a:endParaRPr lang="en-US"/>
          </a:p>
        </p:txBody>
      </p:sp>
      <p:sp>
        <p:nvSpPr>
          <p:cNvPr id="32805" name="Line 127"/>
          <p:cNvSpPr>
            <a:spLocks noChangeShapeType="1"/>
          </p:cNvSpPr>
          <p:nvPr/>
        </p:nvSpPr>
        <p:spPr bwMode="auto">
          <a:xfrm flipV="1">
            <a:off x="7696200" y="3657600"/>
            <a:ext cx="228600" cy="0"/>
          </a:xfrm>
          <a:prstGeom prst="line">
            <a:avLst/>
          </a:prstGeom>
          <a:noFill/>
          <a:ln w="9525">
            <a:solidFill>
              <a:schemeClr val="tx1"/>
            </a:solidFill>
            <a:round/>
            <a:headEnd/>
            <a:tailEnd/>
          </a:ln>
        </p:spPr>
        <p:txBody>
          <a:bodyPr wrap="none" anchor="ctr"/>
          <a:lstStyle/>
          <a:p>
            <a:endParaRPr lang="en-US"/>
          </a:p>
        </p:txBody>
      </p:sp>
      <p:sp>
        <p:nvSpPr>
          <p:cNvPr id="32806" name="Line 128"/>
          <p:cNvSpPr>
            <a:spLocks noChangeShapeType="1"/>
          </p:cNvSpPr>
          <p:nvPr/>
        </p:nvSpPr>
        <p:spPr bwMode="auto">
          <a:xfrm flipV="1">
            <a:off x="7924800" y="3429000"/>
            <a:ext cx="152400" cy="228600"/>
          </a:xfrm>
          <a:prstGeom prst="line">
            <a:avLst/>
          </a:prstGeom>
          <a:noFill/>
          <a:ln w="9525">
            <a:solidFill>
              <a:schemeClr val="tx1"/>
            </a:solidFill>
            <a:round/>
            <a:headEnd/>
            <a:tailEnd/>
          </a:ln>
        </p:spPr>
        <p:txBody>
          <a:bodyPr wrap="none" anchor="ctr"/>
          <a:lstStyle/>
          <a:p>
            <a:endParaRPr lang="en-US"/>
          </a:p>
        </p:txBody>
      </p:sp>
      <p:sp>
        <p:nvSpPr>
          <p:cNvPr id="32807" name="Line 129"/>
          <p:cNvSpPr>
            <a:spLocks noChangeShapeType="1"/>
          </p:cNvSpPr>
          <p:nvPr/>
        </p:nvSpPr>
        <p:spPr bwMode="auto">
          <a:xfrm flipV="1">
            <a:off x="8077200" y="3276600"/>
            <a:ext cx="76200" cy="152400"/>
          </a:xfrm>
          <a:prstGeom prst="line">
            <a:avLst/>
          </a:prstGeom>
          <a:noFill/>
          <a:ln w="9525">
            <a:solidFill>
              <a:schemeClr val="tx1"/>
            </a:solidFill>
            <a:round/>
            <a:headEnd/>
            <a:tailEnd/>
          </a:ln>
        </p:spPr>
        <p:txBody>
          <a:bodyPr wrap="none" anchor="ctr"/>
          <a:lstStyle/>
          <a:p>
            <a:endParaRPr lang="en-US"/>
          </a:p>
        </p:txBody>
      </p:sp>
      <p:sp>
        <p:nvSpPr>
          <p:cNvPr id="32808" name="Line 130"/>
          <p:cNvSpPr>
            <a:spLocks noChangeShapeType="1"/>
          </p:cNvSpPr>
          <p:nvPr/>
        </p:nvSpPr>
        <p:spPr bwMode="auto">
          <a:xfrm flipV="1">
            <a:off x="8610600" y="4495800"/>
            <a:ext cx="76200" cy="152400"/>
          </a:xfrm>
          <a:prstGeom prst="line">
            <a:avLst/>
          </a:prstGeom>
          <a:noFill/>
          <a:ln w="9525">
            <a:solidFill>
              <a:schemeClr val="tx1"/>
            </a:solidFill>
            <a:round/>
            <a:headEnd/>
            <a:tailEnd/>
          </a:ln>
        </p:spPr>
        <p:txBody>
          <a:bodyPr wrap="none" anchor="ctr"/>
          <a:lstStyle/>
          <a:p>
            <a:endParaRPr lang="en-US"/>
          </a:p>
        </p:txBody>
      </p:sp>
      <p:sp>
        <p:nvSpPr>
          <p:cNvPr id="32809" name="Line 131"/>
          <p:cNvSpPr>
            <a:spLocks noChangeShapeType="1"/>
          </p:cNvSpPr>
          <p:nvPr/>
        </p:nvSpPr>
        <p:spPr bwMode="auto">
          <a:xfrm flipH="1" flipV="1">
            <a:off x="8610600" y="4114800"/>
            <a:ext cx="76200" cy="381000"/>
          </a:xfrm>
          <a:prstGeom prst="line">
            <a:avLst/>
          </a:prstGeom>
          <a:noFill/>
          <a:ln w="9525">
            <a:solidFill>
              <a:schemeClr val="tx1"/>
            </a:solidFill>
            <a:round/>
            <a:headEnd/>
            <a:tailEnd/>
          </a:ln>
        </p:spPr>
        <p:txBody>
          <a:bodyPr wrap="none" anchor="ctr"/>
          <a:lstStyle/>
          <a:p>
            <a:endParaRPr lang="en-US"/>
          </a:p>
        </p:txBody>
      </p:sp>
      <p:sp>
        <p:nvSpPr>
          <p:cNvPr id="32810" name="Line 132"/>
          <p:cNvSpPr>
            <a:spLocks noChangeShapeType="1"/>
          </p:cNvSpPr>
          <p:nvPr/>
        </p:nvSpPr>
        <p:spPr bwMode="auto">
          <a:xfrm flipH="1" flipV="1">
            <a:off x="8534400" y="3810000"/>
            <a:ext cx="76200" cy="152400"/>
          </a:xfrm>
          <a:prstGeom prst="line">
            <a:avLst/>
          </a:prstGeom>
          <a:noFill/>
          <a:ln w="9525">
            <a:solidFill>
              <a:schemeClr val="tx1"/>
            </a:solidFill>
            <a:round/>
            <a:headEnd/>
            <a:tailEnd/>
          </a:ln>
        </p:spPr>
        <p:txBody>
          <a:bodyPr wrap="none" anchor="ctr"/>
          <a:lstStyle/>
          <a:p>
            <a:endParaRPr lang="en-US"/>
          </a:p>
        </p:txBody>
      </p:sp>
      <p:sp>
        <p:nvSpPr>
          <p:cNvPr id="32811" name="Line 133"/>
          <p:cNvSpPr>
            <a:spLocks noChangeShapeType="1"/>
          </p:cNvSpPr>
          <p:nvPr/>
        </p:nvSpPr>
        <p:spPr bwMode="auto">
          <a:xfrm flipH="1" flipV="1">
            <a:off x="8382000" y="3581400"/>
            <a:ext cx="152400" cy="228600"/>
          </a:xfrm>
          <a:prstGeom prst="line">
            <a:avLst/>
          </a:prstGeom>
          <a:noFill/>
          <a:ln w="9525">
            <a:solidFill>
              <a:schemeClr val="tx1"/>
            </a:solidFill>
            <a:round/>
            <a:headEnd/>
            <a:tailEnd/>
          </a:ln>
        </p:spPr>
        <p:txBody>
          <a:bodyPr wrap="none" anchor="ctr"/>
          <a:lstStyle/>
          <a:p>
            <a:endParaRPr lang="en-US"/>
          </a:p>
        </p:txBody>
      </p:sp>
      <p:sp>
        <p:nvSpPr>
          <p:cNvPr id="32812" name="Line 134"/>
          <p:cNvSpPr>
            <a:spLocks noChangeShapeType="1"/>
          </p:cNvSpPr>
          <p:nvPr/>
        </p:nvSpPr>
        <p:spPr bwMode="auto">
          <a:xfrm flipV="1">
            <a:off x="8382000" y="3429000"/>
            <a:ext cx="0" cy="152400"/>
          </a:xfrm>
          <a:prstGeom prst="line">
            <a:avLst/>
          </a:prstGeom>
          <a:noFill/>
          <a:ln w="9525">
            <a:solidFill>
              <a:schemeClr val="tx1"/>
            </a:solidFill>
            <a:round/>
            <a:headEnd/>
            <a:tailEnd/>
          </a:ln>
        </p:spPr>
        <p:txBody>
          <a:bodyPr wrap="none" anchor="ctr"/>
          <a:lstStyle/>
          <a:p>
            <a:endParaRPr lang="en-US"/>
          </a:p>
        </p:txBody>
      </p:sp>
      <p:sp>
        <p:nvSpPr>
          <p:cNvPr id="32813" name="Line 135"/>
          <p:cNvSpPr>
            <a:spLocks noChangeShapeType="1"/>
          </p:cNvSpPr>
          <p:nvPr/>
        </p:nvSpPr>
        <p:spPr bwMode="auto">
          <a:xfrm flipH="1" flipV="1">
            <a:off x="8153400" y="3276600"/>
            <a:ext cx="228600" cy="152400"/>
          </a:xfrm>
          <a:prstGeom prst="line">
            <a:avLst/>
          </a:prstGeom>
          <a:noFill/>
          <a:ln w="9525">
            <a:solidFill>
              <a:schemeClr val="tx1"/>
            </a:solidFill>
            <a:round/>
            <a:headEnd/>
            <a:tailEnd/>
          </a:ln>
        </p:spPr>
        <p:txBody>
          <a:bodyPr wrap="none" anchor="ctr"/>
          <a:lstStyle/>
          <a:p>
            <a:endParaRPr lang="en-US"/>
          </a:p>
        </p:txBody>
      </p:sp>
      <p:sp>
        <p:nvSpPr>
          <p:cNvPr id="32814" name="Line 136"/>
          <p:cNvSpPr>
            <a:spLocks noChangeShapeType="1"/>
          </p:cNvSpPr>
          <p:nvPr/>
        </p:nvSpPr>
        <p:spPr bwMode="auto">
          <a:xfrm flipH="1">
            <a:off x="4038600" y="2133600"/>
            <a:ext cx="457200" cy="152400"/>
          </a:xfrm>
          <a:prstGeom prst="line">
            <a:avLst/>
          </a:prstGeom>
          <a:noFill/>
          <a:ln w="9525">
            <a:solidFill>
              <a:schemeClr val="tx1"/>
            </a:solidFill>
            <a:round/>
            <a:headEnd/>
            <a:tailEnd/>
          </a:ln>
        </p:spPr>
        <p:txBody>
          <a:bodyPr wrap="none" anchor="ctr"/>
          <a:lstStyle/>
          <a:p>
            <a:endParaRPr lang="en-US"/>
          </a:p>
        </p:txBody>
      </p:sp>
      <p:sp>
        <p:nvSpPr>
          <p:cNvPr id="32815" name="Line 137"/>
          <p:cNvSpPr>
            <a:spLocks noChangeShapeType="1"/>
          </p:cNvSpPr>
          <p:nvPr/>
        </p:nvSpPr>
        <p:spPr bwMode="auto">
          <a:xfrm flipH="1" flipV="1">
            <a:off x="3657600" y="2209800"/>
            <a:ext cx="381000" cy="76200"/>
          </a:xfrm>
          <a:prstGeom prst="line">
            <a:avLst/>
          </a:prstGeom>
          <a:noFill/>
          <a:ln w="9525">
            <a:solidFill>
              <a:schemeClr val="tx1"/>
            </a:solidFill>
            <a:round/>
            <a:headEnd/>
            <a:tailEnd/>
          </a:ln>
        </p:spPr>
        <p:txBody>
          <a:bodyPr wrap="none" anchor="ctr"/>
          <a:lstStyle/>
          <a:p>
            <a:endParaRPr lang="en-US"/>
          </a:p>
        </p:txBody>
      </p:sp>
      <p:sp>
        <p:nvSpPr>
          <p:cNvPr id="32816" name="Line 138"/>
          <p:cNvSpPr>
            <a:spLocks noChangeShapeType="1"/>
          </p:cNvSpPr>
          <p:nvPr/>
        </p:nvSpPr>
        <p:spPr bwMode="auto">
          <a:xfrm flipV="1">
            <a:off x="3657600" y="2133600"/>
            <a:ext cx="0" cy="76200"/>
          </a:xfrm>
          <a:prstGeom prst="line">
            <a:avLst/>
          </a:prstGeom>
          <a:noFill/>
          <a:ln w="9525">
            <a:solidFill>
              <a:schemeClr val="tx1"/>
            </a:solidFill>
            <a:round/>
            <a:headEnd/>
            <a:tailEnd/>
          </a:ln>
        </p:spPr>
        <p:txBody>
          <a:bodyPr wrap="none" anchor="ctr"/>
          <a:lstStyle/>
          <a:p>
            <a:endParaRPr lang="en-US"/>
          </a:p>
        </p:txBody>
      </p:sp>
      <p:sp>
        <p:nvSpPr>
          <p:cNvPr id="32817" name="Line 139"/>
          <p:cNvSpPr>
            <a:spLocks noChangeShapeType="1"/>
          </p:cNvSpPr>
          <p:nvPr/>
        </p:nvSpPr>
        <p:spPr bwMode="auto">
          <a:xfrm flipH="1">
            <a:off x="3505200" y="2133600"/>
            <a:ext cx="152400" cy="0"/>
          </a:xfrm>
          <a:prstGeom prst="line">
            <a:avLst/>
          </a:prstGeom>
          <a:noFill/>
          <a:ln w="9525">
            <a:solidFill>
              <a:schemeClr val="tx1"/>
            </a:solidFill>
            <a:round/>
            <a:headEnd/>
            <a:tailEnd/>
          </a:ln>
        </p:spPr>
        <p:txBody>
          <a:bodyPr wrap="none" anchor="ctr"/>
          <a:lstStyle/>
          <a:p>
            <a:endParaRPr lang="en-US"/>
          </a:p>
        </p:txBody>
      </p:sp>
      <p:sp>
        <p:nvSpPr>
          <p:cNvPr id="32818" name="Line 140"/>
          <p:cNvSpPr>
            <a:spLocks noChangeShapeType="1"/>
          </p:cNvSpPr>
          <p:nvPr/>
        </p:nvSpPr>
        <p:spPr bwMode="auto">
          <a:xfrm>
            <a:off x="5715000" y="1981200"/>
            <a:ext cx="381000" cy="76200"/>
          </a:xfrm>
          <a:prstGeom prst="line">
            <a:avLst/>
          </a:prstGeom>
          <a:noFill/>
          <a:ln w="9525">
            <a:solidFill>
              <a:schemeClr val="tx1"/>
            </a:solidFill>
            <a:round/>
            <a:headEnd/>
            <a:tailEnd/>
          </a:ln>
        </p:spPr>
        <p:txBody>
          <a:bodyPr wrap="none" anchor="ctr"/>
          <a:lstStyle/>
          <a:p>
            <a:endParaRPr lang="en-US"/>
          </a:p>
        </p:txBody>
      </p:sp>
      <p:sp>
        <p:nvSpPr>
          <p:cNvPr id="32819" name="Line 141"/>
          <p:cNvSpPr>
            <a:spLocks noChangeShapeType="1"/>
          </p:cNvSpPr>
          <p:nvPr/>
        </p:nvSpPr>
        <p:spPr bwMode="auto">
          <a:xfrm flipV="1">
            <a:off x="6096000" y="1905000"/>
            <a:ext cx="0" cy="152400"/>
          </a:xfrm>
          <a:prstGeom prst="line">
            <a:avLst/>
          </a:prstGeom>
          <a:noFill/>
          <a:ln w="9525">
            <a:solidFill>
              <a:schemeClr val="tx1"/>
            </a:solidFill>
            <a:round/>
            <a:headEnd/>
            <a:tailEnd/>
          </a:ln>
        </p:spPr>
        <p:txBody>
          <a:bodyPr wrap="none" anchor="ctr"/>
          <a:lstStyle/>
          <a:p>
            <a:endParaRPr lang="en-US"/>
          </a:p>
        </p:txBody>
      </p:sp>
      <p:sp>
        <p:nvSpPr>
          <p:cNvPr id="32820" name="Line 142"/>
          <p:cNvSpPr>
            <a:spLocks noChangeShapeType="1"/>
          </p:cNvSpPr>
          <p:nvPr/>
        </p:nvSpPr>
        <p:spPr bwMode="auto">
          <a:xfrm flipH="1" flipV="1">
            <a:off x="6019800" y="1752600"/>
            <a:ext cx="76200" cy="152400"/>
          </a:xfrm>
          <a:prstGeom prst="line">
            <a:avLst/>
          </a:prstGeom>
          <a:noFill/>
          <a:ln w="9525">
            <a:solidFill>
              <a:schemeClr val="tx1"/>
            </a:solidFill>
            <a:round/>
            <a:headEnd/>
            <a:tailEnd/>
          </a:ln>
        </p:spPr>
        <p:txBody>
          <a:bodyPr wrap="none" anchor="ctr"/>
          <a:lstStyle/>
          <a:p>
            <a:endParaRPr lang="en-US"/>
          </a:p>
        </p:txBody>
      </p:sp>
      <p:sp>
        <p:nvSpPr>
          <p:cNvPr id="32821" name="Line 143"/>
          <p:cNvSpPr>
            <a:spLocks noChangeShapeType="1"/>
          </p:cNvSpPr>
          <p:nvPr/>
        </p:nvSpPr>
        <p:spPr bwMode="auto">
          <a:xfrm flipV="1">
            <a:off x="6019800" y="1676400"/>
            <a:ext cx="152400" cy="76200"/>
          </a:xfrm>
          <a:prstGeom prst="line">
            <a:avLst/>
          </a:prstGeom>
          <a:noFill/>
          <a:ln w="9525">
            <a:solidFill>
              <a:schemeClr val="tx1"/>
            </a:solidFill>
            <a:round/>
            <a:headEnd/>
            <a:tailEnd/>
          </a:ln>
        </p:spPr>
        <p:txBody>
          <a:bodyPr wrap="none" anchor="ctr"/>
          <a:lstStyle/>
          <a:p>
            <a:endParaRPr lang="en-US"/>
          </a:p>
        </p:txBody>
      </p:sp>
      <p:sp>
        <p:nvSpPr>
          <p:cNvPr id="32822" name="Line 144"/>
          <p:cNvSpPr>
            <a:spLocks noChangeShapeType="1"/>
          </p:cNvSpPr>
          <p:nvPr/>
        </p:nvSpPr>
        <p:spPr bwMode="auto">
          <a:xfrm flipH="1" flipV="1">
            <a:off x="5943600" y="1371600"/>
            <a:ext cx="228600" cy="304800"/>
          </a:xfrm>
          <a:prstGeom prst="line">
            <a:avLst/>
          </a:prstGeom>
          <a:noFill/>
          <a:ln w="9525">
            <a:solidFill>
              <a:schemeClr val="tx1"/>
            </a:solidFill>
            <a:round/>
            <a:headEnd/>
            <a:tailEnd/>
          </a:ln>
        </p:spPr>
        <p:txBody>
          <a:bodyPr wrap="none" anchor="ctr"/>
          <a:lstStyle/>
          <a:p>
            <a:endParaRPr lang="en-US"/>
          </a:p>
        </p:txBody>
      </p:sp>
      <p:sp>
        <p:nvSpPr>
          <p:cNvPr id="32823" name="Line 145"/>
          <p:cNvSpPr>
            <a:spLocks noChangeShapeType="1"/>
          </p:cNvSpPr>
          <p:nvPr/>
        </p:nvSpPr>
        <p:spPr bwMode="auto">
          <a:xfrm flipH="1" flipV="1">
            <a:off x="5867400" y="1219200"/>
            <a:ext cx="76200" cy="152400"/>
          </a:xfrm>
          <a:prstGeom prst="line">
            <a:avLst/>
          </a:prstGeom>
          <a:noFill/>
          <a:ln w="9525">
            <a:solidFill>
              <a:schemeClr val="tx1"/>
            </a:solidFill>
            <a:round/>
            <a:headEnd/>
            <a:tailEnd/>
          </a:ln>
        </p:spPr>
        <p:txBody>
          <a:bodyPr wrap="none" anchor="ctr"/>
          <a:lstStyle/>
          <a:p>
            <a:endParaRPr lang="en-US"/>
          </a:p>
        </p:txBody>
      </p:sp>
      <p:sp>
        <p:nvSpPr>
          <p:cNvPr id="32824" name="Line 146"/>
          <p:cNvSpPr>
            <a:spLocks noChangeShapeType="1"/>
          </p:cNvSpPr>
          <p:nvPr/>
        </p:nvSpPr>
        <p:spPr bwMode="auto">
          <a:xfrm flipV="1">
            <a:off x="5867400" y="914400"/>
            <a:ext cx="609600" cy="304800"/>
          </a:xfrm>
          <a:prstGeom prst="line">
            <a:avLst/>
          </a:prstGeom>
          <a:noFill/>
          <a:ln w="9525">
            <a:solidFill>
              <a:schemeClr val="tx1"/>
            </a:solidFill>
            <a:round/>
            <a:headEnd/>
            <a:tailEnd/>
          </a:ln>
        </p:spPr>
        <p:txBody>
          <a:bodyPr wrap="none" anchor="ctr"/>
          <a:lstStyle/>
          <a:p>
            <a:endParaRPr lang="en-US"/>
          </a:p>
        </p:txBody>
      </p:sp>
      <p:sp>
        <p:nvSpPr>
          <p:cNvPr id="32825" name="Line 147"/>
          <p:cNvSpPr>
            <a:spLocks noChangeShapeType="1"/>
          </p:cNvSpPr>
          <p:nvPr/>
        </p:nvSpPr>
        <p:spPr bwMode="auto">
          <a:xfrm flipV="1">
            <a:off x="6477000" y="838200"/>
            <a:ext cx="533400" cy="76200"/>
          </a:xfrm>
          <a:prstGeom prst="line">
            <a:avLst/>
          </a:prstGeom>
          <a:noFill/>
          <a:ln w="9525">
            <a:solidFill>
              <a:schemeClr val="tx1"/>
            </a:solidFill>
            <a:round/>
            <a:headEnd/>
            <a:tailEnd/>
          </a:ln>
        </p:spPr>
        <p:txBody>
          <a:bodyPr wrap="none" anchor="ctr"/>
          <a:lstStyle/>
          <a:p>
            <a:endParaRPr lang="en-US"/>
          </a:p>
        </p:txBody>
      </p:sp>
      <p:sp>
        <p:nvSpPr>
          <p:cNvPr id="32826" name="Line 148"/>
          <p:cNvSpPr>
            <a:spLocks noChangeShapeType="1"/>
          </p:cNvSpPr>
          <p:nvPr/>
        </p:nvSpPr>
        <p:spPr bwMode="auto">
          <a:xfrm>
            <a:off x="7010400" y="838200"/>
            <a:ext cx="228600" cy="0"/>
          </a:xfrm>
          <a:prstGeom prst="line">
            <a:avLst/>
          </a:prstGeom>
          <a:noFill/>
          <a:ln w="9525">
            <a:solidFill>
              <a:schemeClr val="tx1"/>
            </a:solidFill>
            <a:round/>
            <a:headEnd/>
            <a:tailEnd/>
          </a:ln>
        </p:spPr>
        <p:txBody>
          <a:bodyPr wrap="none" anchor="ctr"/>
          <a:lstStyle/>
          <a:p>
            <a:endParaRPr lang="en-US"/>
          </a:p>
        </p:txBody>
      </p:sp>
      <p:sp>
        <p:nvSpPr>
          <p:cNvPr id="32827" name="Line 149"/>
          <p:cNvSpPr>
            <a:spLocks noChangeShapeType="1"/>
          </p:cNvSpPr>
          <p:nvPr/>
        </p:nvSpPr>
        <p:spPr bwMode="auto">
          <a:xfrm>
            <a:off x="7239000" y="838200"/>
            <a:ext cx="533400" cy="304800"/>
          </a:xfrm>
          <a:prstGeom prst="line">
            <a:avLst/>
          </a:prstGeom>
          <a:noFill/>
          <a:ln w="9525">
            <a:solidFill>
              <a:schemeClr val="tx1"/>
            </a:solidFill>
            <a:round/>
            <a:headEnd/>
            <a:tailEnd/>
          </a:ln>
        </p:spPr>
        <p:txBody>
          <a:bodyPr wrap="none" anchor="ctr"/>
          <a:lstStyle/>
          <a:p>
            <a:endParaRPr lang="en-US"/>
          </a:p>
        </p:txBody>
      </p:sp>
      <p:sp>
        <p:nvSpPr>
          <p:cNvPr id="32828" name="Line 150"/>
          <p:cNvSpPr>
            <a:spLocks noChangeShapeType="1"/>
          </p:cNvSpPr>
          <p:nvPr/>
        </p:nvSpPr>
        <p:spPr bwMode="auto">
          <a:xfrm flipV="1">
            <a:off x="7772400" y="838200"/>
            <a:ext cx="0" cy="304800"/>
          </a:xfrm>
          <a:prstGeom prst="line">
            <a:avLst/>
          </a:prstGeom>
          <a:noFill/>
          <a:ln w="9525">
            <a:solidFill>
              <a:schemeClr val="tx1"/>
            </a:solidFill>
            <a:round/>
            <a:headEnd/>
            <a:tailEnd/>
          </a:ln>
        </p:spPr>
        <p:txBody>
          <a:bodyPr wrap="none" anchor="ctr"/>
          <a:lstStyle/>
          <a:p>
            <a:endParaRPr lang="en-US"/>
          </a:p>
        </p:txBody>
      </p:sp>
      <p:sp>
        <p:nvSpPr>
          <p:cNvPr id="32829" name="Line 151"/>
          <p:cNvSpPr>
            <a:spLocks noChangeShapeType="1"/>
          </p:cNvSpPr>
          <p:nvPr/>
        </p:nvSpPr>
        <p:spPr bwMode="auto">
          <a:xfrm>
            <a:off x="7772400" y="838200"/>
            <a:ext cx="304800" cy="76200"/>
          </a:xfrm>
          <a:prstGeom prst="line">
            <a:avLst/>
          </a:prstGeom>
          <a:noFill/>
          <a:ln w="9525">
            <a:solidFill>
              <a:schemeClr val="tx1"/>
            </a:solidFill>
            <a:round/>
            <a:headEnd/>
            <a:tailEnd/>
          </a:ln>
        </p:spPr>
        <p:txBody>
          <a:bodyPr wrap="none" anchor="ctr"/>
          <a:lstStyle/>
          <a:p>
            <a:endParaRPr lang="en-US"/>
          </a:p>
        </p:txBody>
      </p:sp>
      <p:sp>
        <p:nvSpPr>
          <p:cNvPr id="32830" name="Line 152"/>
          <p:cNvSpPr>
            <a:spLocks noChangeShapeType="1"/>
          </p:cNvSpPr>
          <p:nvPr/>
        </p:nvSpPr>
        <p:spPr bwMode="auto">
          <a:xfrm flipV="1">
            <a:off x="8153400" y="838200"/>
            <a:ext cx="152400" cy="76200"/>
          </a:xfrm>
          <a:prstGeom prst="line">
            <a:avLst/>
          </a:prstGeom>
          <a:noFill/>
          <a:ln w="9525">
            <a:solidFill>
              <a:schemeClr val="tx1"/>
            </a:solidFill>
            <a:round/>
            <a:headEnd/>
            <a:tailEnd/>
          </a:ln>
        </p:spPr>
        <p:txBody>
          <a:bodyPr wrap="none" anchor="ctr"/>
          <a:lstStyle/>
          <a:p>
            <a:endParaRPr lang="en-US"/>
          </a:p>
        </p:txBody>
      </p:sp>
      <p:sp>
        <p:nvSpPr>
          <p:cNvPr id="32831" name="Line 153"/>
          <p:cNvSpPr>
            <a:spLocks noChangeShapeType="1"/>
          </p:cNvSpPr>
          <p:nvPr/>
        </p:nvSpPr>
        <p:spPr bwMode="auto">
          <a:xfrm>
            <a:off x="8305800" y="838200"/>
            <a:ext cx="457200" cy="228600"/>
          </a:xfrm>
          <a:prstGeom prst="line">
            <a:avLst/>
          </a:prstGeom>
          <a:noFill/>
          <a:ln w="9525">
            <a:solidFill>
              <a:schemeClr val="tx1"/>
            </a:solidFill>
            <a:round/>
            <a:headEnd/>
            <a:tailEnd/>
          </a:ln>
        </p:spPr>
        <p:txBody>
          <a:bodyPr wrap="none" anchor="ctr"/>
          <a:lstStyle/>
          <a:p>
            <a:endParaRPr lang="en-US"/>
          </a:p>
        </p:txBody>
      </p:sp>
      <p:sp>
        <p:nvSpPr>
          <p:cNvPr id="32832" name="Line 154"/>
          <p:cNvSpPr>
            <a:spLocks noChangeShapeType="1"/>
          </p:cNvSpPr>
          <p:nvPr/>
        </p:nvSpPr>
        <p:spPr bwMode="auto">
          <a:xfrm>
            <a:off x="8763000" y="1066800"/>
            <a:ext cx="228600" cy="152400"/>
          </a:xfrm>
          <a:prstGeom prst="line">
            <a:avLst/>
          </a:prstGeom>
          <a:noFill/>
          <a:ln w="9525">
            <a:solidFill>
              <a:schemeClr val="tx1"/>
            </a:solidFill>
            <a:round/>
            <a:headEnd/>
            <a:tailEnd/>
          </a:ln>
        </p:spPr>
        <p:txBody>
          <a:bodyPr wrap="none" anchor="ctr"/>
          <a:lstStyle/>
          <a:p>
            <a:endParaRPr lang="en-US"/>
          </a:p>
        </p:txBody>
      </p:sp>
      <p:sp>
        <p:nvSpPr>
          <p:cNvPr id="32833" name="Line 155"/>
          <p:cNvSpPr>
            <a:spLocks noChangeShapeType="1"/>
          </p:cNvSpPr>
          <p:nvPr/>
        </p:nvSpPr>
        <p:spPr bwMode="auto">
          <a:xfrm flipH="1" flipV="1">
            <a:off x="8305800" y="2743200"/>
            <a:ext cx="76200" cy="76200"/>
          </a:xfrm>
          <a:prstGeom prst="line">
            <a:avLst/>
          </a:prstGeom>
          <a:noFill/>
          <a:ln w="9525">
            <a:solidFill>
              <a:schemeClr val="tx1"/>
            </a:solidFill>
            <a:round/>
            <a:headEnd/>
            <a:tailEnd/>
          </a:ln>
        </p:spPr>
        <p:txBody>
          <a:bodyPr wrap="none" anchor="ctr"/>
          <a:lstStyle/>
          <a:p>
            <a:endParaRPr lang="en-US"/>
          </a:p>
        </p:txBody>
      </p:sp>
      <p:sp>
        <p:nvSpPr>
          <p:cNvPr id="32834" name="Line 156"/>
          <p:cNvSpPr>
            <a:spLocks noChangeShapeType="1"/>
          </p:cNvSpPr>
          <p:nvPr/>
        </p:nvSpPr>
        <p:spPr bwMode="auto">
          <a:xfrm flipH="1" flipV="1">
            <a:off x="9067800" y="4876800"/>
            <a:ext cx="152400" cy="152400"/>
          </a:xfrm>
          <a:prstGeom prst="line">
            <a:avLst/>
          </a:prstGeom>
          <a:noFill/>
          <a:ln w="9525">
            <a:solidFill>
              <a:schemeClr val="tx1"/>
            </a:solidFill>
            <a:round/>
            <a:headEnd/>
            <a:tailEnd/>
          </a:ln>
        </p:spPr>
        <p:txBody>
          <a:bodyPr wrap="none" anchor="ctr"/>
          <a:lstStyle/>
          <a:p>
            <a:endParaRPr lang="en-US"/>
          </a:p>
        </p:txBody>
      </p:sp>
      <p:sp>
        <p:nvSpPr>
          <p:cNvPr id="32835" name="Line 157"/>
          <p:cNvSpPr>
            <a:spLocks noChangeShapeType="1"/>
          </p:cNvSpPr>
          <p:nvPr/>
        </p:nvSpPr>
        <p:spPr bwMode="auto">
          <a:xfrm flipV="1">
            <a:off x="9067800" y="4800600"/>
            <a:ext cx="76200" cy="76200"/>
          </a:xfrm>
          <a:prstGeom prst="line">
            <a:avLst/>
          </a:prstGeom>
          <a:noFill/>
          <a:ln w="9525">
            <a:solidFill>
              <a:schemeClr val="tx1"/>
            </a:solidFill>
            <a:round/>
            <a:headEnd/>
            <a:tailEnd/>
          </a:ln>
        </p:spPr>
        <p:txBody>
          <a:bodyPr wrap="none" anchor="ctr"/>
          <a:lstStyle/>
          <a:p>
            <a:endParaRPr lang="en-US"/>
          </a:p>
        </p:txBody>
      </p:sp>
      <p:sp>
        <p:nvSpPr>
          <p:cNvPr id="32836" name="Line 158"/>
          <p:cNvSpPr>
            <a:spLocks noChangeShapeType="1"/>
          </p:cNvSpPr>
          <p:nvPr/>
        </p:nvSpPr>
        <p:spPr bwMode="auto">
          <a:xfrm flipH="1" flipV="1">
            <a:off x="8915400" y="4648200"/>
            <a:ext cx="228600" cy="152400"/>
          </a:xfrm>
          <a:prstGeom prst="line">
            <a:avLst/>
          </a:prstGeom>
          <a:noFill/>
          <a:ln w="9525">
            <a:solidFill>
              <a:schemeClr val="tx1"/>
            </a:solidFill>
            <a:round/>
            <a:headEnd/>
            <a:tailEnd/>
          </a:ln>
        </p:spPr>
        <p:txBody>
          <a:bodyPr wrap="none" anchor="ctr"/>
          <a:lstStyle/>
          <a:p>
            <a:endParaRPr lang="en-US"/>
          </a:p>
        </p:txBody>
      </p:sp>
      <p:sp>
        <p:nvSpPr>
          <p:cNvPr id="32837" name="Line 159"/>
          <p:cNvSpPr>
            <a:spLocks noChangeShapeType="1"/>
          </p:cNvSpPr>
          <p:nvPr/>
        </p:nvSpPr>
        <p:spPr bwMode="auto">
          <a:xfrm flipH="1">
            <a:off x="8839200" y="4648200"/>
            <a:ext cx="76200" cy="152400"/>
          </a:xfrm>
          <a:prstGeom prst="line">
            <a:avLst/>
          </a:prstGeom>
          <a:noFill/>
          <a:ln w="9525">
            <a:solidFill>
              <a:schemeClr val="tx1"/>
            </a:solidFill>
            <a:round/>
            <a:headEnd/>
            <a:tailEnd/>
          </a:ln>
        </p:spPr>
        <p:txBody>
          <a:bodyPr wrap="none" anchor="ctr"/>
          <a:lstStyle/>
          <a:p>
            <a:endParaRPr lang="en-US"/>
          </a:p>
        </p:txBody>
      </p:sp>
      <p:sp>
        <p:nvSpPr>
          <p:cNvPr id="32838" name="Line 160"/>
          <p:cNvSpPr>
            <a:spLocks noChangeShapeType="1"/>
          </p:cNvSpPr>
          <p:nvPr/>
        </p:nvSpPr>
        <p:spPr bwMode="auto">
          <a:xfrm>
            <a:off x="8839200" y="4800600"/>
            <a:ext cx="0" cy="76200"/>
          </a:xfrm>
          <a:prstGeom prst="line">
            <a:avLst/>
          </a:prstGeom>
          <a:noFill/>
          <a:ln w="9525">
            <a:solidFill>
              <a:schemeClr val="tx1"/>
            </a:solidFill>
            <a:round/>
            <a:headEnd/>
            <a:tailEnd/>
          </a:ln>
        </p:spPr>
        <p:txBody>
          <a:bodyPr wrap="none" anchor="ctr"/>
          <a:lstStyle/>
          <a:p>
            <a:endParaRPr lang="en-US"/>
          </a:p>
        </p:txBody>
      </p:sp>
      <p:sp>
        <p:nvSpPr>
          <p:cNvPr id="32839" name="Line 161"/>
          <p:cNvSpPr>
            <a:spLocks noChangeShapeType="1"/>
          </p:cNvSpPr>
          <p:nvPr/>
        </p:nvSpPr>
        <p:spPr bwMode="auto">
          <a:xfrm flipH="1" flipV="1">
            <a:off x="8610600" y="4800600"/>
            <a:ext cx="152400" cy="76200"/>
          </a:xfrm>
          <a:prstGeom prst="line">
            <a:avLst/>
          </a:prstGeom>
          <a:noFill/>
          <a:ln w="9525">
            <a:solidFill>
              <a:schemeClr val="tx1"/>
            </a:solidFill>
            <a:round/>
            <a:headEnd/>
            <a:tailEnd/>
          </a:ln>
        </p:spPr>
        <p:txBody>
          <a:bodyPr wrap="none" anchor="ctr"/>
          <a:lstStyle/>
          <a:p>
            <a:endParaRPr lang="en-US"/>
          </a:p>
        </p:txBody>
      </p:sp>
      <p:sp>
        <p:nvSpPr>
          <p:cNvPr id="32840" name="Line 162"/>
          <p:cNvSpPr>
            <a:spLocks noChangeShapeType="1"/>
          </p:cNvSpPr>
          <p:nvPr/>
        </p:nvSpPr>
        <p:spPr bwMode="auto">
          <a:xfrm flipH="1">
            <a:off x="8077200" y="914400"/>
            <a:ext cx="76200" cy="0"/>
          </a:xfrm>
          <a:prstGeom prst="line">
            <a:avLst/>
          </a:prstGeom>
          <a:noFill/>
          <a:ln w="9525">
            <a:solidFill>
              <a:schemeClr val="tx1"/>
            </a:solidFill>
            <a:round/>
            <a:headEnd/>
            <a:tailEnd/>
          </a:ln>
        </p:spPr>
        <p:txBody>
          <a:bodyPr wrap="none" anchor="ctr"/>
          <a:lstStyle/>
          <a:p>
            <a:endParaRPr lang="en-US"/>
          </a:p>
        </p:txBody>
      </p:sp>
      <p:sp>
        <p:nvSpPr>
          <p:cNvPr id="32841" name="Line 163"/>
          <p:cNvSpPr>
            <a:spLocks noChangeShapeType="1"/>
          </p:cNvSpPr>
          <p:nvPr/>
        </p:nvSpPr>
        <p:spPr bwMode="auto">
          <a:xfrm>
            <a:off x="8991600" y="1219200"/>
            <a:ext cx="228600" cy="76200"/>
          </a:xfrm>
          <a:prstGeom prst="line">
            <a:avLst/>
          </a:prstGeom>
          <a:noFill/>
          <a:ln w="9525">
            <a:solidFill>
              <a:schemeClr val="tx1"/>
            </a:solidFill>
            <a:round/>
            <a:headEnd/>
            <a:tailEnd/>
          </a:ln>
        </p:spPr>
        <p:txBody>
          <a:bodyPr wrap="none" anchor="ctr"/>
          <a:lstStyle/>
          <a:p>
            <a:endParaRPr lang="en-US"/>
          </a:p>
        </p:txBody>
      </p:sp>
      <p:sp>
        <p:nvSpPr>
          <p:cNvPr id="32842" name="Line 164"/>
          <p:cNvSpPr>
            <a:spLocks noChangeShapeType="1"/>
          </p:cNvSpPr>
          <p:nvPr/>
        </p:nvSpPr>
        <p:spPr bwMode="auto">
          <a:xfrm flipH="1">
            <a:off x="3352800" y="2133600"/>
            <a:ext cx="152400" cy="76200"/>
          </a:xfrm>
          <a:prstGeom prst="line">
            <a:avLst/>
          </a:prstGeom>
          <a:noFill/>
          <a:ln w="9525">
            <a:solidFill>
              <a:schemeClr val="tx1"/>
            </a:solidFill>
            <a:round/>
            <a:headEnd/>
            <a:tailEnd/>
          </a:ln>
        </p:spPr>
        <p:txBody>
          <a:bodyPr wrap="none" anchor="ctr"/>
          <a:lstStyle/>
          <a:p>
            <a:endParaRPr lang="en-US"/>
          </a:p>
        </p:txBody>
      </p:sp>
      <p:sp>
        <p:nvSpPr>
          <p:cNvPr id="32843" name="Line 165"/>
          <p:cNvSpPr>
            <a:spLocks noChangeShapeType="1"/>
          </p:cNvSpPr>
          <p:nvPr/>
        </p:nvSpPr>
        <p:spPr bwMode="auto">
          <a:xfrm flipH="1" flipV="1">
            <a:off x="2895600" y="2209800"/>
            <a:ext cx="457200" cy="0"/>
          </a:xfrm>
          <a:prstGeom prst="line">
            <a:avLst/>
          </a:prstGeom>
          <a:noFill/>
          <a:ln w="9525">
            <a:solidFill>
              <a:schemeClr val="tx1"/>
            </a:solidFill>
            <a:round/>
            <a:headEnd/>
            <a:tailEnd/>
          </a:ln>
        </p:spPr>
        <p:txBody>
          <a:bodyPr wrap="none" anchor="ctr"/>
          <a:lstStyle/>
          <a:p>
            <a:endParaRPr lang="en-US"/>
          </a:p>
        </p:txBody>
      </p:sp>
      <p:sp>
        <p:nvSpPr>
          <p:cNvPr id="32844" name="Line 166"/>
          <p:cNvSpPr>
            <a:spLocks noChangeShapeType="1"/>
          </p:cNvSpPr>
          <p:nvPr/>
        </p:nvSpPr>
        <p:spPr bwMode="auto">
          <a:xfrm flipH="1">
            <a:off x="2667000" y="2209800"/>
            <a:ext cx="228600" cy="304800"/>
          </a:xfrm>
          <a:prstGeom prst="line">
            <a:avLst/>
          </a:prstGeom>
          <a:noFill/>
          <a:ln w="9525">
            <a:solidFill>
              <a:schemeClr val="tx1"/>
            </a:solidFill>
            <a:round/>
            <a:headEnd/>
            <a:tailEnd/>
          </a:ln>
        </p:spPr>
        <p:txBody>
          <a:bodyPr wrap="none" anchor="ctr"/>
          <a:lstStyle/>
          <a:p>
            <a:endParaRPr lang="en-US"/>
          </a:p>
        </p:txBody>
      </p:sp>
      <p:sp>
        <p:nvSpPr>
          <p:cNvPr id="32845" name="Line 167"/>
          <p:cNvSpPr>
            <a:spLocks noChangeShapeType="1"/>
          </p:cNvSpPr>
          <p:nvPr/>
        </p:nvSpPr>
        <p:spPr bwMode="auto">
          <a:xfrm flipH="1">
            <a:off x="2438400" y="2514600"/>
            <a:ext cx="228600" cy="152400"/>
          </a:xfrm>
          <a:prstGeom prst="line">
            <a:avLst/>
          </a:prstGeom>
          <a:noFill/>
          <a:ln w="9525">
            <a:solidFill>
              <a:schemeClr val="tx1"/>
            </a:solidFill>
            <a:round/>
            <a:headEnd/>
            <a:tailEnd/>
          </a:ln>
        </p:spPr>
        <p:txBody>
          <a:bodyPr wrap="none" anchor="ctr"/>
          <a:lstStyle/>
          <a:p>
            <a:endParaRPr lang="en-US"/>
          </a:p>
        </p:txBody>
      </p:sp>
      <p:sp>
        <p:nvSpPr>
          <p:cNvPr id="32846" name="Line 168"/>
          <p:cNvSpPr>
            <a:spLocks noChangeShapeType="1"/>
          </p:cNvSpPr>
          <p:nvPr/>
        </p:nvSpPr>
        <p:spPr bwMode="auto">
          <a:xfrm flipH="1">
            <a:off x="2362200" y="2667000"/>
            <a:ext cx="76200" cy="228600"/>
          </a:xfrm>
          <a:prstGeom prst="line">
            <a:avLst/>
          </a:prstGeom>
          <a:noFill/>
          <a:ln w="9525">
            <a:solidFill>
              <a:schemeClr val="tx1"/>
            </a:solidFill>
            <a:round/>
            <a:headEnd/>
            <a:tailEnd/>
          </a:ln>
        </p:spPr>
        <p:txBody>
          <a:bodyPr wrap="none" anchor="ctr"/>
          <a:lstStyle/>
          <a:p>
            <a:endParaRPr lang="en-US"/>
          </a:p>
        </p:txBody>
      </p:sp>
      <p:sp>
        <p:nvSpPr>
          <p:cNvPr id="32847" name="Line 169"/>
          <p:cNvSpPr>
            <a:spLocks noChangeShapeType="1"/>
          </p:cNvSpPr>
          <p:nvPr/>
        </p:nvSpPr>
        <p:spPr bwMode="auto">
          <a:xfrm>
            <a:off x="2362200" y="2895600"/>
            <a:ext cx="152400" cy="76200"/>
          </a:xfrm>
          <a:prstGeom prst="line">
            <a:avLst/>
          </a:prstGeom>
          <a:noFill/>
          <a:ln w="9525">
            <a:solidFill>
              <a:schemeClr val="tx1"/>
            </a:solidFill>
            <a:round/>
            <a:headEnd/>
            <a:tailEnd/>
          </a:ln>
        </p:spPr>
        <p:txBody>
          <a:bodyPr wrap="none" anchor="ctr"/>
          <a:lstStyle/>
          <a:p>
            <a:endParaRPr lang="en-US"/>
          </a:p>
        </p:txBody>
      </p:sp>
      <p:sp>
        <p:nvSpPr>
          <p:cNvPr id="32848" name="Line 170"/>
          <p:cNvSpPr>
            <a:spLocks noChangeShapeType="1"/>
          </p:cNvSpPr>
          <p:nvPr/>
        </p:nvSpPr>
        <p:spPr bwMode="auto">
          <a:xfrm>
            <a:off x="2514600" y="2971800"/>
            <a:ext cx="0" cy="228600"/>
          </a:xfrm>
          <a:prstGeom prst="line">
            <a:avLst/>
          </a:prstGeom>
          <a:noFill/>
          <a:ln w="9525">
            <a:solidFill>
              <a:schemeClr val="tx1"/>
            </a:solidFill>
            <a:round/>
            <a:headEnd/>
            <a:tailEnd/>
          </a:ln>
        </p:spPr>
        <p:txBody>
          <a:bodyPr wrap="none" anchor="ctr"/>
          <a:lstStyle/>
          <a:p>
            <a:endParaRPr lang="en-US"/>
          </a:p>
        </p:txBody>
      </p:sp>
      <p:sp>
        <p:nvSpPr>
          <p:cNvPr id="32849" name="Line 171"/>
          <p:cNvSpPr>
            <a:spLocks noChangeShapeType="1"/>
          </p:cNvSpPr>
          <p:nvPr/>
        </p:nvSpPr>
        <p:spPr bwMode="auto">
          <a:xfrm flipH="1">
            <a:off x="2362200" y="3200400"/>
            <a:ext cx="152400" cy="76200"/>
          </a:xfrm>
          <a:prstGeom prst="line">
            <a:avLst/>
          </a:prstGeom>
          <a:noFill/>
          <a:ln w="9525">
            <a:solidFill>
              <a:schemeClr val="tx1"/>
            </a:solidFill>
            <a:round/>
            <a:headEnd/>
            <a:tailEnd/>
          </a:ln>
        </p:spPr>
        <p:txBody>
          <a:bodyPr wrap="none" anchor="ctr"/>
          <a:lstStyle/>
          <a:p>
            <a:endParaRPr lang="en-US"/>
          </a:p>
        </p:txBody>
      </p:sp>
      <p:sp>
        <p:nvSpPr>
          <p:cNvPr id="32850" name="Line 172"/>
          <p:cNvSpPr>
            <a:spLocks noChangeShapeType="1"/>
          </p:cNvSpPr>
          <p:nvPr/>
        </p:nvSpPr>
        <p:spPr bwMode="auto">
          <a:xfrm flipH="1" flipV="1">
            <a:off x="2286000" y="3124200"/>
            <a:ext cx="76200" cy="152400"/>
          </a:xfrm>
          <a:prstGeom prst="line">
            <a:avLst/>
          </a:prstGeom>
          <a:noFill/>
          <a:ln w="9525">
            <a:solidFill>
              <a:schemeClr val="tx1"/>
            </a:solidFill>
            <a:round/>
            <a:headEnd/>
            <a:tailEnd/>
          </a:ln>
        </p:spPr>
        <p:txBody>
          <a:bodyPr wrap="none" anchor="ctr"/>
          <a:lstStyle/>
          <a:p>
            <a:endParaRPr lang="en-US"/>
          </a:p>
        </p:txBody>
      </p:sp>
      <p:sp>
        <p:nvSpPr>
          <p:cNvPr id="32851" name="Line 173"/>
          <p:cNvSpPr>
            <a:spLocks noChangeShapeType="1"/>
          </p:cNvSpPr>
          <p:nvPr/>
        </p:nvSpPr>
        <p:spPr bwMode="auto">
          <a:xfrm flipH="1">
            <a:off x="2133600" y="3124200"/>
            <a:ext cx="152400" cy="76200"/>
          </a:xfrm>
          <a:prstGeom prst="line">
            <a:avLst/>
          </a:prstGeom>
          <a:noFill/>
          <a:ln w="9525">
            <a:solidFill>
              <a:schemeClr val="tx1"/>
            </a:solidFill>
            <a:round/>
            <a:headEnd/>
            <a:tailEnd/>
          </a:ln>
        </p:spPr>
        <p:txBody>
          <a:bodyPr wrap="none" anchor="ctr"/>
          <a:lstStyle/>
          <a:p>
            <a:endParaRPr lang="en-US"/>
          </a:p>
        </p:txBody>
      </p:sp>
      <p:sp>
        <p:nvSpPr>
          <p:cNvPr id="32852" name="Line 174"/>
          <p:cNvSpPr>
            <a:spLocks noChangeShapeType="1"/>
          </p:cNvSpPr>
          <p:nvPr/>
        </p:nvSpPr>
        <p:spPr bwMode="auto">
          <a:xfrm>
            <a:off x="2133600" y="3200400"/>
            <a:ext cx="152400" cy="457200"/>
          </a:xfrm>
          <a:prstGeom prst="line">
            <a:avLst/>
          </a:prstGeom>
          <a:noFill/>
          <a:ln w="9525">
            <a:solidFill>
              <a:schemeClr val="tx1"/>
            </a:solidFill>
            <a:round/>
            <a:headEnd/>
            <a:tailEnd/>
          </a:ln>
        </p:spPr>
        <p:txBody>
          <a:bodyPr wrap="none" anchor="ctr"/>
          <a:lstStyle/>
          <a:p>
            <a:endParaRPr lang="en-US"/>
          </a:p>
        </p:txBody>
      </p:sp>
      <p:sp>
        <p:nvSpPr>
          <p:cNvPr id="32853" name="Line 175"/>
          <p:cNvSpPr>
            <a:spLocks noChangeShapeType="1"/>
          </p:cNvSpPr>
          <p:nvPr/>
        </p:nvSpPr>
        <p:spPr bwMode="auto">
          <a:xfrm>
            <a:off x="2286000" y="3657600"/>
            <a:ext cx="609600" cy="533400"/>
          </a:xfrm>
          <a:prstGeom prst="line">
            <a:avLst/>
          </a:prstGeom>
          <a:noFill/>
          <a:ln w="9525">
            <a:solidFill>
              <a:schemeClr val="tx1"/>
            </a:solidFill>
            <a:round/>
            <a:headEnd/>
            <a:tailEnd/>
          </a:ln>
        </p:spPr>
        <p:txBody>
          <a:bodyPr wrap="none" anchor="ctr"/>
          <a:lstStyle/>
          <a:p>
            <a:endParaRPr lang="en-US"/>
          </a:p>
        </p:txBody>
      </p:sp>
      <p:sp>
        <p:nvSpPr>
          <p:cNvPr id="32854" name="Line 176"/>
          <p:cNvSpPr>
            <a:spLocks noChangeShapeType="1"/>
          </p:cNvSpPr>
          <p:nvPr/>
        </p:nvSpPr>
        <p:spPr bwMode="auto">
          <a:xfrm flipV="1">
            <a:off x="2971800" y="4038600"/>
            <a:ext cx="76200" cy="76200"/>
          </a:xfrm>
          <a:prstGeom prst="line">
            <a:avLst/>
          </a:prstGeom>
          <a:noFill/>
          <a:ln w="9525">
            <a:solidFill>
              <a:schemeClr val="tx1"/>
            </a:solidFill>
            <a:round/>
            <a:headEnd/>
            <a:tailEnd/>
          </a:ln>
        </p:spPr>
        <p:txBody>
          <a:bodyPr wrap="none" anchor="ctr"/>
          <a:lstStyle/>
          <a:p>
            <a:endParaRPr lang="en-US"/>
          </a:p>
        </p:txBody>
      </p:sp>
      <p:sp>
        <p:nvSpPr>
          <p:cNvPr id="32855" name="Line 177"/>
          <p:cNvSpPr>
            <a:spLocks noChangeShapeType="1"/>
          </p:cNvSpPr>
          <p:nvPr/>
        </p:nvSpPr>
        <p:spPr bwMode="auto">
          <a:xfrm>
            <a:off x="3048000" y="4038600"/>
            <a:ext cx="76200" cy="0"/>
          </a:xfrm>
          <a:prstGeom prst="line">
            <a:avLst/>
          </a:prstGeom>
          <a:noFill/>
          <a:ln w="9525">
            <a:solidFill>
              <a:schemeClr val="tx1"/>
            </a:solidFill>
            <a:round/>
            <a:headEnd/>
            <a:tailEnd/>
          </a:ln>
        </p:spPr>
        <p:txBody>
          <a:bodyPr wrap="none" anchor="ctr"/>
          <a:lstStyle/>
          <a:p>
            <a:endParaRPr lang="en-US"/>
          </a:p>
        </p:txBody>
      </p:sp>
      <p:sp>
        <p:nvSpPr>
          <p:cNvPr id="32856" name="Line 178"/>
          <p:cNvSpPr>
            <a:spLocks noChangeShapeType="1"/>
          </p:cNvSpPr>
          <p:nvPr/>
        </p:nvSpPr>
        <p:spPr bwMode="auto">
          <a:xfrm>
            <a:off x="3276600" y="4267200"/>
            <a:ext cx="304800" cy="152400"/>
          </a:xfrm>
          <a:prstGeom prst="line">
            <a:avLst/>
          </a:prstGeom>
          <a:noFill/>
          <a:ln w="9525">
            <a:solidFill>
              <a:schemeClr val="tx1"/>
            </a:solidFill>
            <a:round/>
            <a:headEnd/>
            <a:tailEnd/>
          </a:ln>
        </p:spPr>
        <p:txBody>
          <a:bodyPr wrap="none" anchor="ctr"/>
          <a:lstStyle/>
          <a:p>
            <a:endParaRPr lang="en-US"/>
          </a:p>
        </p:txBody>
      </p:sp>
      <p:sp>
        <p:nvSpPr>
          <p:cNvPr id="32857" name="Line 179"/>
          <p:cNvSpPr>
            <a:spLocks noChangeShapeType="1"/>
          </p:cNvSpPr>
          <p:nvPr/>
        </p:nvSpPr>
        <p:spPr bwMode="auto">
          <a:xfrm flipH="1" flipV="1">
            <a:off x="3200400" y="4191000"/>
            <a:ext cx="76200" cy="76200"/>
          </a:xfrm>
          <a:prstGeom prst="line">
            <a:avLst/>
          </a:prstGeom>
          <a:noFill/>
          <a:ln w="9525">
            <a:solidFill>
              <a:schemeClr val="tx1"/>
            </a:solidFill>
            <a:round/>
            <a:headEnd/>
            <a:tailEnd/>
          </a:ln>
        </p:spPr>
        <p:txBody>
          <a:bodyPr wrap="none" anchor="ctr"/>
          <a:lstStyle/>
          <a:p>
            <a:endParaRPr lang="en-US"/>
          </a:p>
        </p:txBody>
      </p:sp>
      <p:sp>
        <p:nvSpPr>
          <p:cNvPr id="32858" name="Line 180"/>
          <p:cNvSpPr>
            <a:spLocks noChangeShapeType="1"/>
          </p:cNvSpPr>
          <p:nvPr/>
        </p:nvSpPr>
        <p:spPr bwMode="auto">
          <a:xfrm flipV="1">
            <a:off x="3581400" y="4419600"/>
            <a:ext cx="76200" cy="0"/>
          </a:xfrm>
          <a:prstGeom prst="line">
            <a:avLst/>
          </a:prstGeom>
          <a:noFill/>
          <a:ln w="9525">
            <a:solidFill>
              <a:schemeClr val="tx1"/>
            </a:solidFill>
            <a:round/>
            <a:headEnd/>
            <a:tailEnd/>
          </a:ln>
        </p:spPr>
        <p:txBody>
          <a:bodyPr wrap="none" anchor="ctr"/>
          <a:lstStyle/>
          <a:p>
            <a:endParaRPr lang="en-US"/>
          </a:p>
        </p:txBody>
      </p:sp>
      <p:sp>
        <p:nvSpPr>
          <p:cNvPr id="32859" name="Line 181"/>
          <p:cNvSpPr>
            <a:spLocks noChangeShapeType="1"/>
          </p:cNvSpPr>
          <p:nvPr/>
        </p:nvSpPr>
        <p:spPr bwMode="auto">
          <a:xfrm>
            <a:off x="3657600" y="4495800"/>
            <a:ext cx="152400" cy="76200"/>
          </a:xfrm>
          <a:prstGeom prst="line">
            <a:avLst/>
          </a:prstGeom>
          <a:noFill/>
          <a:ln w="9525">
            <a:solidFill>
              <a:schemeClr val="tx1"/>
            </a:solidFill>
            <a:round/>
            <a:headEnd/>
            <a:tailEnd/>
          </a:ln>
        </p:spPr>
        <p:txBody>
          <a:bodyPr wrap="none" anchor="ctr"/>
          <a:lstStyle/>
          <a:p>
            <a:endParaRPr lang="en-US"/>
          </a:p>
        </p:txBody>
      </p:sp>
      <p:sp>
        <p:nvSpPr>
          <p:cNvPr id="32860" name="Line 182"/>
          <p:cNvSpPr>
            <a:spLocks noChangeShapeType="1"/>
          </p:cNvSpPr>
          <p:nvPr/>
        </p:nvSpPr>
        <p:spPr bwMode="auto">
          <a:xfrm>
            <a:off x="3886200" y="4572000"/>
            <a:ext cx="0" cy="76200"/>
          </a:xfrm>
          <a:prstGeom prst="line">
            <a:avLst/>
          </a:prstGeom>
          <a:noFill/>
          <a:ln w="9525">
            <a:solidFill>
              <a:schemeClr val="tx1"/>
            </a:solidFill>
            <a:round/>
            <a:headEnd/>
            <a:tailEnd/>
          </a:ln>
        </p:spPr>
        <p:txBody>
          <a:bodyPr wrap="none" anchor="ctr"/>
          <a:lstStyle/>
          <a:p>
            <a:endParaRPr lang="en-US"/>
          </a:p>
        </p:txBody>
      </p:sp>
      <p:sp>
        <p:nvSpPr>
          <p:cNvPr id="32861" name="Line 183"/>
          <p:cNvSpPr>
            <a:spLocks noChangeShapeType="1"/>
          </p:cNvSpPr>
          <p:nvPr/>
        </p:nvSpPr>
        <p:spPr bwMode="auto">
          <a:xfrm flipV="1">
            <a:off x="8610600" y="4648200"/>
            <a:ext cx="0" cy="152400"/>
          </a:xfrm>
          <a:prstGeom prst="line">
            <a:avLst/>
          </a:prstGeom>
          <a:noFill/>
          <a:ln w="9525">
            <a:solidFill>
              <a:schemeClr val="tx1"/>
            </a:solidFill>
            <a:round/>
            <a:headEnd/>
            <a:tailEnd/>
          </a:ln>
        </p:spPr>
        <p:txBody>
          <a:bodyPr wrap="none" anchor="ctr"/>
          <a:lstStyle/>
          <a:p>
            <a:endParaRPr lang="en-US"/>
          </a:p>
        </p:txBody>
      </p:sp>
      <p:sp>
        <p:nvSpPr>
          <p:cNvPr id="32862" name="Line 184"/>
          <p:cNvSpPr>
            <a:spLocks noChangeShapeType="1"/>
          </p:cNvSpPr>
          <p:nvPr/>
        </p:nvSpPr>
        <p:spPr bwMode="auto">
          <a:xfrm flipH="1">
            <a:off x="8763000" y="4876800"/>
            <a:ext cx="76200" cy="0"/>
          </a:xfrm>
          <a:prstGeom prst="line">
            <a:avLst/>
          </a:prstGeom>
          <a:noFill/>
          <a:ln w="9525">
            <a:solidFill>
              <a:schemeClr val="tx1"/>
            </a:solidFill>
            <a:round/>
            <a:headEnd/>
            <a:tailEnd/>
          </a:ln>
        </p:spPr>
        <p:txBody>
          <a:bodyPr wrap="none" anchor="ctr"/>
          <a:lstStyle/>
          <a:p>
            <a:endParaRPr lang="en-US"/>
          </a:p>
        </p:txBody>
      </p:sp>
      <p:sp>
        <p:nvSpPr>
          <p:cNvPr id="32863" name="Line 185"/>
          <p:cNvSpPr>
            <a:spLocks noChangeShapeType="1"/>
          </p:cNvSpPr>
          <p:nvPr/>
        </p:nvSpPr>
        <p:spPr bwMode="auto">
          <a:xfrm flipH="1">
            <a:off x="8534400" y="4800600"/>
            <a:ext cx="76200" cy="152400"/>
          </a:xfrm>
          <a:prstGeom prst="line">
            <a:avLst/>
          </a:prstGeom>
          <a:noFill/>
          <a:ln w="9525">
            <a:solidFill>
              <a:schemeClr val="tx1"/>
            </a:solidFill>
            <a:round/>
            <a:headEnd/>
            <a:tailEnd/>
          </a:ln>
        </p:spPr>
        <p:txBody>
          <a:bodyPr wrap="none" anchor="ctr"/>
          <a:lstStyle/>
          <a:p>
            <a:endParaRPr lang="en-US"/>
          </a:p>
        </p:txBody>
      </p:sp>
      <p:sp>
        <p:nvSpPr>
          <p:cNvPr id="32864" name="Line 186"/>
          <p:cNvSpPr>
            <a:spLocks noChangeShapeType="1"/>
          </p:cNvSpPr>
          <p:nvPr/>
        </p:nvSpPr>
        <p:spPr bwMode="auto">
          <a:xfrm flipH="1">
            <a:off x="8458200" y="4953000"/>
            <a:ext cx="76200" cy="0"/>
          </a:xfrm>
          <a:prstGeom prst="line">
            <a:avLst/>
          </a:prstGeom>
          <a:noFill/>
          <a:ln w="9525">
            <a:solidFill>
              <a:schemeClr val="tx1"/>
            </a:solidFill>
            <a:round/>
            <a:headEnd/>
            <a:tailEnd/>
          </a:ln>
        </p:spPr>
        <p:txBody>
          <a:bodyPr wrap="none" anchor="ctr"/>
          <a:lstStyle/>
          <a:p>
            <a:endParaRPr lang="en-US"/>
          </a:p>
        </p:txBody>
      </p:sp>
      <p:sp>
        <p:nvSpPr>
          <p:cNvPr id="32865" name="Line 187"/>
          <p:cNvSpPr>
            <a:spLocks noChangeShapeType="1"/>
          </p:cNvSpPr>
          <p:nvPr/>
        </p:nvSpPr>
        <p:spPr bwMode="auto">
          <a:xfrm flipH="1" flipV="1">
            <a:off x="8229600" y="4800600"/>
            <a:ext cx="228600" cy="152400"/>
          </a:xfrm>
          <a:prstGeom prst="line">
            <a:avLst/>
          </a:prstGeom>
          <a:noFill/>
          <a:ln w="9525">
            <a:solidFill>
              <a:schemeClr val="tx1"/>
            </a:solidFill>
            <a:round/>
            <a:headEnd/>
            <a:tailEnd/>
          </a:ln>
        </p:spPr>
        <p:txBody>
          <a:bodyPr wrap="none" anchor="ctr"/>
          <a:lstStyle/>
          <a:p>
            <a:endParaRPr lang="en-US"/>
          </a:p>
        </p:txBody>
      </p:sp>
      <p:sp>
        <p:nvSpPr>
          <p:cNvPr id="32866" name="Line 188"/>
          <p:cNvSpPr>
            <a:spLocks noChangeShapeType="1"/>
          </p:cNvSpPr>
          <p:nvPr/>
        </p:nvSpPr>
        <p:spPr bwMode="auto">
          <a:xfrm flipH="1">
            <a:off x="8153400" y="4800600"/>
            <a:ext cx="76200" cy="152400"/>
          </a:xfrm>
          <a:prstGeom prst="line">
            <a:avLst/>
          </a:prstGeom>
          <a:noFill/>
          <a:ln w="9525">
            <a:solidFill>
              <a:schemeClr val="tx1"/>
            </a:solidFill>
            <a:round/>
            <a:headEnd/>
            <a:tailEnd/>
          </a:ln>
        </p:spPr>
        <p:txBody>
          <a:bodyPr wrap="none" anchor="ctr"/>
          <a:lstStyle/>
          <a:p>
            <a:endParaRPr lang="en-US"/>
          </a:p>
        </p:txBody>
      </p:sp>
      <p:sp>
        <p:nvSpPr>
          <p:cNvPr id="32867" name="Line 189"/>
          <p:cNvSpPr>
            <a:spLocks noChangeShapeType="1"/>
          </p:cNvSpPr>
          <p:nvPr/>
        </p:nvSpPr>
        <p:spPr bwMode="auto">
          <a:xfrm flipH="1" flipV="1">
            <a:off x="7848600" y="4876800"/>
            <a:ext cx="304800" cy="76200"/>
          </a:xfrm>
          <a:prstGeom prst="line">
            <a:avLst/>
          </a:prstGeom>
          <a:noFill/>
          <a:ln w="9525">
            <a:solidFill>
              <a:schemeClr val="tx1"/>
            </a:solidFill>
            <a:round/>
            <a:headEnd/>
            <a:tailEnd/>
          </a:ln>
        </p:spPr>
        <p:txBody>
          <a:bodyPr wrap="none" anchor="ctr"/>
          <a:lstStyle/>
          <a:p>
            <a:endParaRPr lang="en-US"/>
          </a:p>
        </p:txBody>
      </p:sp>
      <p:sp>
        <p:nvSpPr>
          <p:cNvPr id="32868" name="Line 190"/>
          <p:cNvSpPr>
            <a:spLocks noChangeShapeType="1"/>
          </p:cNvSpPr>
          <p:nvPr/>
        </p:nvSpPr>
        <p:spPr bwMode="auto">
          <a:xfrm flipV="1">
            <a:off x="7848600" y="4800600"/>
            <a:ext cx="76200" cy="76200"/>
          </a:xfrm>
          <a:prstGeom prst="line">
            <a:avLst/>
          </a:prstGeom>
          <a:noFill/>
          <a:ln w="9525">
            <a:solidFill>
              <a:schemeClr val="tx1"/>
            </a:solidFill>
            <a:round/>
            <a:headEnd/>
            <a:tailEnd/>
          </a:ln>
        </p:spPr>
        <p:txBody>
          <a:bodyPr wrap="none" anchor="ctr"/>
          <a:lstStyle/>
          <a:p>
            <a:endParaRPr lang="en-US"/>
          </a:p>
        </p:txBody>
      </p:sp>
      <p:sp>
        <p:nvSpPr>
          <p:cNvPr id="32869" name="Line 191"/>
          <p:cNvSpPr>
            <a:spLocks noChangeShapeType="1"/>
          </p:cNvSpPr>
          <p:nvPr/>
        </p:nvSpPr>
        <p:spPr bwMode="auto">
          <a:xfrm flipV="1">
            <a:off x="7924800" y="4648200"/>
            <a:ext cx="0" cy="152400"/>
          </a:xfrm>
          <a:prstGeom prst="line">
            <a:avLst/>
          </a:prstGeom>
          <a:noFill/>
          <a:ln w="9525">
            <a:solidFill>
              <a:schemeClr val="tx1"/>
            </a:solidFill>
            <a:round/>
            <a:headEnd/>
            <a:tailEnd/>
          </a:ln>
        </p:spPr>
        <p:txBody>
          <a:bodyPr wrap="none" anchor="ctr"/>
          <a:lstStyle/>
          <a:p>
            <a:endParaRPr lang="en-US"/>
          </a:p>
        </p:txBody>
      </p:sp>
      <p:sp>
        <p:nvSpPr>
          <p:cNvPr id="32870" name="Line 192"/>
          <p:cNvSpPr>
            <a:spLocks noChangeShapeType="1"/>
          </p:cNvSpPr>
          <p:nvPr/>
        </p:nvSpPr>
        <p:spPr bwMode="auto">
          <a:xfrm flipH="1">
            <a:off x="7772400" y="4648200"/>
            <a:ext cx="152400" cy="76200"/>
          </a:xfrm>
          <a:prstGeom prst="line">
            <a:avLst/>
          </a:prstGeom>
          <a:noFill/>
          <a:ln w="9525">
            <a:solidFill>
              <a:schemeClr val="tx1"/>
            </a:solidFill>
            <a:round/>
            <a:headEnd/>
            <a:tailEnd/>
          </a:ln>
        </p:spPr>
        <p:txBody>
          <a:bodyPr wrap="none" anchor="ctr"/>
          <a:lstStyle/>
          <a:p>
            <a:endParaRPr lang="en-US"/>
          </a:p>
        </p:txBody>
      </p:sp>
      <p:sp>
        <p:nvSpPr>
          <p:cNvPr id="32871" name="Line 193"/>
          <p:cNvSpPr>
            <a:spLocks noChangeShapeType="1"/>
          </p:cNvSpPr>
          <p:nvPr/>
        </p:nvSpPr>
        <p:spPr bwMode="auto">
          <a:xfrm flipH="1" flipV="1">
            <a:off x="7315200" y="4572000"/>
            <a:ext cx="228600" cy="76200"/>
          </a:xfrm>
          <a:prstGeom prst="line">
            <a:avLst/>
          </a:prstGeom>
          <a:noFill/>
          <a:ln w="9525">
            <a:solidFill>
              <a:schemeClr val="tx1"/>
            </a:solidFill>
            <a:round/>
            <a:headEnd/>
            <a:tailEnd/>
          </a:ln>
        </p:spPr>
        <p:txBody>
          <a:bodyPr wrap="none" anchor="ctr"/>
          <a:lstStyle/>
          <a:p>
            <a:endParaRPr lang="en-US"/>
          </a:p>
        </p:txBody>
      </p:sp>
      <p:sp>
        <p:nvSpPr>
          <p:cNvPr id="32872" name="Line 194"/>
          <p:cNvSpPr>
            <a:spLocks noChangeShapeType="1"/>
          </p:cNvSpPr>
          <p:nvPr/>
        </p:nvSpPr>
        <p:spPr bwMode="auto">
          <a:xfrm flipH="1">
            <a:off x="7086600" y="4572000"/>
            <a:ext cx="228600" cy="228600"/>
          </a:xfrm>
          <a:prstGeom prst="line">
            <a:avLst/>
          </a:prstGeom>
          <a:noFill/>
          <a:ln w="9525">
            <a:solidFill>
              <a:schemeClr val="tx1"/>
            </a:solidFill>
            <a:round/>
            <a:headEnd/>
            <a:tailEnd/>
          </a:ln>
        </p:spPr>
        <p:txBody>
          <a:bodyPr wrap="none" anchor="ctr"/>
          <a:lstStyle/>
          <a:p>
            <a:endParaRPr lang="en-US"/>
          </a:p>
        </p:txBody>
      </p:sp>
      <p:sp>
        <p:nvSpPr>
          <p:cNvPr id="32873" name="Line 195"/>
          <p:cNvSpPr>
            <a:spLocks noChangeShapeType="1"/>
          </p:cNvSpPr>
          <p:nvPr/>
        </p:nvSpPr>
        <p:spPr bwMode="auto">
          <a:xfrm flipH="1">
            <a:off x="6858000" y="4800600"/>
            <a:ext cx="228600" cy="76200"/>
          </a:xfrm>
          <a:prstGeom prst="line">
            <a:avLst/>
          </a:prstGeom>
          <a:noFill/>
          <a:ln w="9525">
            <a:solidFill>
              <a:schemeClr val="tx1"/>
            </a:solidFill>
            <a:round/>
            <a:headEnd/>
            <a:tailEnd/>
          </a:ln>
        </p:spPr>
        <p:txBody>
          <a:bodyPr wrap="none" anchor="ctr"/>
          <a:lstStyle/>
          <a:p>
            <a:endParaRPr lang="en-US"/>
          </a:p>
        </p:txBody>
      </p:sp>
      <p:sp>
        <p:nvSpPr>
          <p:cNvPr id="32874" name="Line 196"/>
          <p:cNvSpPr>
            <a:spLocks noChangeShapeType="1"/>
          </p:cNvSpPr>
          <p:nvPr/>
        </p:nvSpPr>
        <p:spPr bwMode="auto">
          <a:xfrm flipH="1">
            <a:off x="6629400" y="4876800"/>
            <a:ext cx="228600" cy="228600"/>
          </a:xfrm>
          <a:prstGeom prst="line">
            <a:avLst/>
          </a:prstGeom>
          <a:noFill/>
          <a:ln w="9525">
            <a:solidFill>
              <a:schemeClr val="tx1"/>
            </a:solidFill>
            <a:round/>
            <a:headEnd/>
            <a:tailEnd/>
          </a:ln>
        </p:spPr>
        <p:txBody>
          <a:bodyPr wrap="none" anchor="ctr"/>
          <a:lstStyle/>
          <a:p>
            <a:endParaRPr lang="en-US"/>
          </a:p>
        </p:txBody>
      </p:sp>
      <p:sp>
        <p:nvSpPr>
          <p:cNvPr id="32875" name="Line 197"/>
          <p:cNvSpPr>
            <a:spLocks noChangeShapeType="1"/>
          </p:cNvSpPr>
          <p:nvPr/>
        </p:nvSpPr>
        <p:spPr bwMode="auto">
          <a:xfrm flipH="1">
            <a:off x="6477000" y="5105400"/>
            <a:ext cx="152400" cy="76200"/>
          </a:xfrm>
          <a:prstGeom prst="line">
            <a:avLst/>
          </a:prstGeom>
          <a:noFill/>
          <a:ln w="9525">
            <a:solidFill>
              <a:schemeClr val="tx1"/>
            </a:solidFill>
            <a:round/>
            <a:headEnd/>
            <a:tailEnd/>
          </a:ln>
        </p:spPr>
        <p:txBody>
          <a:bodyPr wrap="none" anchor="ctr"/>
          <a:lstStyle/>
          <a:p>
            <a:endParaRPr lang="en-US"/>
          </a:p>
        </p:txBody>
      </p:sp>
      <p:sp>
        <p:nvSpPr>
          <p:cNvPr id="32876" name="Line 198"/>
          <p:cNvSpPr>
            <a:spLocks noChangeShapeType="1"/>
          </p:cNvSpPr>
          <p:nvPr/>
        </p:nvSpPr>
        <p:spPr bwMode="auto">
          <a:xfrm flipH="1">
            <a:off x="6324600" y="5181600"/>
            <a:ext cx="152400" cy="0"/>
          </a:xfrm>
          <a:prstGeom prst="line">
            <a:avLst/>
          </a:prstGeom>
          <a:noFill/>
          <a:ln w="9525">
            <a:solidFill>
              <a:schemeClr val="tx1"/>
            </a:solidFill>
            <a:round/>
            <a:headEnd/>
            <a:tailEnd/>
          </a:ln>
        </p:spPr>
        <p:txBody>
          <a:bodyPr wrap="none" anchor="ctr"/>
          <a:lstStyle/>
          <a:p>
            <a:endParaRPr lang="en-US"/>
          </a:p>
        </p:txBody>
      </p:sp>
      <p:sp>
        <p:nvSpPr>
          <p:cNvPr id="32877" name="Line 199"/>
          <p:cNvSpPr>
            <a:spLocks noChangeShapeType="1"/>
          </p:cNvSpPr>
          <p:nvPr/>
        </p:nvSpPr>
        <p:spPr bwMode="auto">
          <a:xfrm flipH="1" flipV="1">
            <a:off x="6248400" y="5105400"/>
            <a:ext cx="76200" cy="76200"/>
          </a:xfrm>
          <a:prstGeom prst="line">
            <a:avLst/>
          </a:prstGeom>
          <a:noFill/>
          <a:ln w="9525">
            <a:solidFill>
              <a:schemeClr val="tx1"/>
            </a:solidFill>
            <a:round/>
            <a:headEnd/>
            <a:tailEnd/>
          </a:ln>
        </p:spPr>
        <p:txBody>
          <a:bodyPr wrap="none" anchor="ctr"/>
          <a:lstStyle/>
          <a:p>
            <a:endParaRPr lang="en-US"/>
          </a:p>
        </p:txBody>
      </p:sp>
      <p:sp>
        <p:nvSpPr>
          <p:cNvPr id="32878" name="Line 200"/>
          <p:cNvSpPr>
            <a:spLocks noChangeShapeType="1"/>
          </p:cNvSpPr>
          <p:nvPr/>
        </p:nvSpPr>
        <p:spPr bwMode="auto">
          <a:xfrm flipH="1">
            <a:off x="5943600" y="5105400"/>
            <a:ext cx="304800" cy="0"/>
          </a:xfrm>
          <a:prstGeom prst="line">
            <a:avLst/>
          </a:prstGeom>
          <a:noFill/>
          <a:ln w="9525">
            <a:solidFill>
              <a:schemeClr val="tx1"/>
            </a:solidFill>
            <a:round/>
            <a:headEnd/>
            <a:tailEnd/>
          </a:ln>
        </p:spPr>
        <p:txBody>
          <a:bodyPr wrap="none" anchor="ctr"/>
          <a:lstStyle/>
          <a:p>
            <a:endParaRPr lang="en-US"/>
          </a:p>
        </p:txBody>
      </p:sp>
      <p:sp>
        <p:nvSpPr>
          <p:cNvPr id="32879" name="Line 201"/>
          <p:cNvSpPr>
            <a:spLocks noChangeShapeType="1"/>
          </p:cNvSpPr>
          <p:nvPr/>
        </p:nvSpPr>
        <p:spPr bwMode="auto">
          <a:xfrm flipV="1">
            <a:off x="5943600" y="5029200"/>
            <a:ext cx="76200" cy="76200"/>
          </a:xfrm>
          <a:prstGeom prst="line">
            <a:avLst/>
          </a:prstGeom>
          <a:noFill/>
          <a:ln w="9525">
            <a:solidFill>
              <a:schemeClr val="tx1"/>
            </a:solidFill>
            <a:round/>
            <a:headEnd/>
            <a:tailEnd/>
          </a:ln>
        </p:spPr>
        <p:txBody>
          <a:bodyPr wrap="none" anchor="ctr"/>
          <a:lstStyle/>
          <a:p>
            <a:endParaRPr lang="en-US"/>
          </a:p>
        </p:txBody>
      </p:sp>
      <p:sp>
        <p:nvSpPr>
          <p:cNvPr id="32880" name="Line 202"/>
          <p:cNvSpPr>
            <a:spLocks noChangeShapeType="1"/>
          </p:cNvSpPr>
          <p:nvPr/>
        </p:nvSpPr>
        <p:spPr bwMode="auto">
          <a:xfrm flipH="1" flipV="1">
            <a:off x="5791200" y="4953000"/>
            <a:ext cx="228600" cy="76200"/>
          </a:xfrm>
          <a:prstGeom prst="line">
            <a:avLst/>
          </a:prstGeom>
          <a:noFill/>
          <a:ln w="9525">
            <a:solidFill>
              <a:schemeClr val="tx1"/>
            </a:solidFill>
            <a:round/>
            <a:headEnd/>
            <a:tailEnd/>
          </a:ln>
        </p:spPr>
        <p:txBody>
          <a:bodyPr wrap="none" anchor="ctr"/>
          <a:lstStyle/>
          <a:p>
            <a:endParaRPr lang="en-US"/>
          </a:p>
        </p:txBody>
      </p:sp>
      <p:sp>
        <p:nvSpPr>
          <p:cNvPr id="32881" name="Line 203"/>
          <p:cNvSpPr>
            <a:spLocks noChangeShapeType="1"/>
          </p:cNvSpPr>
          <p:nvPr/>
        </p:nvSpPr>
        <p:spPr bwMode="auto">
          <a:xfrm flipH="1">
            <a:off x="5562600" y="5029200"/>
            <a:ext cx="76200" cy="152400"/>
          </a:xfrm>
          <a:prstGeom prst="line">
            <a:avLst/>
          </a:prstGeom>
          <a:noFill/>
          <a:ln w="9525">
            <a:solidFill>
              <a:schemeClr val="tx1"/>
            </a:solidFill>
            <a:round/>
            <a:headEnd/>
            <a:tailEnd/>
          </a:ln>
        </p:spPr>
        <p:txBody>
          <a:bodyPr wrap="none" anchor="ctr"/>
          <a:lstStyle/>
          <a:p>
            <a:endParaRPr lang="en-US"/>
          </a:p>
        </p:txBody>
      </p:sp>
      <p:sp>
        <p:nvSpPr>
          <p:cNvPr id="32882" name="Line 204"/>
          <p:cNvSpPr>
            <a:spLocks noChangeShapeType="1"/>
          </p:cNvSpPr>
          <p:nvPr/>
        </p:nvSpPr>
        <p:spPr bwMode="auto">
          <a:xfrm flipH="1">
            <a:off x="5410200" y="5181600"/>
            <a:ext cx="152400" cy="152400"/>
          </a:xfrm>
          <a:prstGeom prst="line">
            <a:avLst/>
          </a:prstGeom>
          <a:noFill/>
          <a:ln w="9525">
            <a:solidFill>
              <a:schemeClr val="tx1"/>
            </a:solidFill>
            <a:round/>
            <a:headEnd/>
            <a:tailEnd/>
          </a:ln>
        </p:spPr>
        <p:txBody>
          <a:bodyPr wrap="none" anchor="ctr"/>
          <a:lstStyle/>
          <a:p>
            <a:endParaRPr lang="en-US"/>
          </a:p>
        </p:txBody>
      </p:sp>
      <p:sp>
        <p:nvSpPr>
          <p:cNvPr id="32883" name="Line 205"/>
          <p:cNvSpPr>
            <a:spLocks noChangeShapeType="1"/>
          </p:cNvSpPr>
          <p:nvPr/>
        </p:nvSpPr>
        <p:spPr bwMode="auto">
          <a:xfrm flipV="1">
            <a:off x="5410200" y="5105400"/>
            <a:ext cx="0" cy="228600"/>
          </a:xfrm>
          <a:prstGeom prst="line">
            <a:avLst/>
          </a:prstGeom>
          <a:noFill/>
          <a:ln w="9525">
            <a:solidFill>
              <a:schemeClr val="tx1"/>
            </a:solidFill>
            <a:round/>
            <a:headEnd/>
            <a:tailEnd/>
          </a:ln>
        </p:spPr>
        <p:txBody>
          <a:bodyPr wrap="none" anchor="ctr"/>
          <a:lstStyle/>
          <a:p>
            <a:endParaRPr lang="en-US"/>
          </a:p>
        </p:txBody>
      </p:sp>
      <p:sp>
        <p:nvSpPr>
          <p:cNvPr id="32884" name="Line 206"/>
          <p:cNvSpPr>
            <a:spLocks noChangeShapeType="1"/>
          </p:cNvSpPr>
          <p:nvPr/>
        </p:nvSpPr>
        <p:spPr bwMode="auto">
          <a:xfrm flipH="1" flipV="1">
            <a:off x="5334000" y="5029200"/>
            <a:ext cx="76200" cy="76200"/>
          </a:xfrm>
          <a:prstGeom prst="line">
            <a:avLst/>
          </a:prstGeom>
          <a:noFill/>
          <a:ln w="9525">
            <a:solidFill>
              <a:schemeClr val="tx1"/>
            </a:solidFill>
            <a:round/>
            <a:headEnd/>
            <a:tailEnd/>
          </a:ln>
        </p:spPr>
        <p:txBody>
          <a:bodyPr wrap="none" anchor="ctr"/>
          <a:lstStyle/>
          <a:p>
            <a:endParaRPr lang="en-US"/>
          </a:p>
        </p:txBody>
      </p:sp>
      <p:sp>
        <p:nvSpPr>
          <p:cNvPr id="32885" name="Line 207"/>
          <p:cNvSpPr>
            <a:spLocks noChangeShapeType="1"/>
          </p:cNvSpPr>
          <p:nvPr/>
        </p:nvSpPr>
        <p:spPr bwMode="auto">
          <a:xfrm flipH="1">
            <a:off x="5181600" y="5029200"/>
            <a:ext cx="152400" cy="76200"/>
          </a:xfrm>
          <a:prstGeom prst="line">
            <a:avLst/>
          </a:prstGeom>
          <a:noFill/>
          <a:ln w="9525">
            <a:solidFill>
              <a:schemeClr val="tx1"/>
            </a:solidFill>
            <a:round/>
            <a:headEnd/>
            <a:tailEnd/>
          </a:ln>
        </p:spPr>
        <p:txBody>
          <a:bodyPr wrap="none" anchor="ctr"/>
          <a:lstStyle/>
          <a:p>
            <a:endParaRPr lang="en-US"/>
          </a:p>
        </p:txBody>
      </p:sp>
      <p:sp>
        <p:nvSpPr>
          <p:cNvPr id="32886" name="Line 208"/>
          <p:cNvSpPr>
            <a:spLocks noChangeShapeType="1"/>
          </p:cNvSpPr>
          <p:nvPr/>
        </p:nvSpPr>
        <p:spPr bwMode="auto">
          <a:xfrm flipH="1">
            <a:off x="4953000" y="5105400"/>
            <a:ext cx="228600" cy="76200"/>
          </a:xfrm>
          <a:prstGeom prst="line">
            <a:avLst/>
          </a:prstGeom>
          <a:noFill/>
          <a:ln w="9525">
            <a:solidFill>
              <a:schemeClr val="tx1"/>
            </a:solidFill>
            <a:round/>
            <a:headEnd/>
            <a:tailEnd/>
          </a:ln>
        </p:spPr>
        <p:txBody>
          <a:bodyPr wrap="none" anchor="ctr"/>
          <a:lstStyle/>
          <a:p>
            <a:endParaRPr lang="en-US"/>
          </a:p>
        </p:txBody>
      </p:sp>
      <p:sp>
        <p:nvSpPr>
          <p:cNvPr id="32887" name="Line 209"/>
          <p:cNvSpPr>
            <a:spLocks noChangeShapeType="1"/>
          </p:cNvSpPr>
          <p:nvPr/>
        </p:nvSpPr>
        <p:spPr bwMode="auto">
          <a:xfrm flipH="1" flipV="1">
            <a:off x="4724400" y="5029200"/>
            <a:ext cx="228600" cy="152400"/>
          </a:xfrm>
          <a:prstGeom prst="line">
            <a:avLst/>
          </a:prstGeom>
          <a:noFill/>
          <a:ln w="9525">
            <a:solidFill>
              <a:schemeClr val="tx1"/>
            </a:solidFill>
            <a:round/>
            <a:headEnd/>
            <a:tailEnd/>
          </a:ln>
        </p:spPr>
        <p:txBody>
          <a:bodyPr wrap="none" anchor="ctr"/>
          <a:lstStyle/>
          <a:p>
            <a:endParaRPr lang="en-US"/>
          </a:p>
        </p:txBody>
      </p:sp>
      <p:sp>
        <p:nvSpPr>
          <p:cNvPr id="32888" name="Line 210"/>
          <p:cNvSpPr>
            <a:spLocks noChangeShapeType="1"/>
          </p:cNvSpPr>
          <p:nvPr/>
        </p:nvSpPr>
        <p:spPr bwMode="auto">
          <a:xfrm flipH="1">
            <a:off x="8153400" y="2743200"/>
            <a:ext cx="152400" cy="76200"/>
          </a:xfrm>
          <a:prstGeom prst="line">
            <a:avLst/>
          </a:prstGeom>
          <a:noFill/>
          <a:ln w="9525">
            <a:solidFill>
              <a:schemeClr val="tx1"/>
            </a:solidFill>
            <a:round/>
            <a:headEnd/>
            <a:tailEnd/>
          </a:ln>
        </p:spPr>
        <p:txBody>
          <a:bodyPr wrap="none" anchor="ctr"/>
          <a:lstStyle/>
          <a:p>
            <a:endParaRPr lang="en-US"/>
          </a:p>
        </p:txBody>
      </p:sp>
      <p:sp>
        <p:nvSpPr>
          <p:cNvPr id="32889" name="Line 211"/>
          <p:cNvSpPr>
            <a:spLocks noChangeShapeType="1"/>
          </p:cNvSpPr>
          <p:nvPr/>
        </p:nvSpPr>
        <p:spPr bwMode="auto">
          <a:xfrm flipH="1">
            <a:off x="8077200" y="2819400"/>
            <a:ext cx="76200" cy="0"/>
          </a:xfrm>
          <a:prstGeom prst="line">
            <a:avLst/>
          </a:prstGeom>
          <a:noFill/>
          <a:ln w="9525">
            <a:solidFill>
              <a:schemeClr val="tx1"/>
            </a:solidFill>
            <a:round/>
            <a:headEnd/>
            <a:tailEnd/>
          </a:ln>
        </p:spPr>
        <p:txBody>
          <a:bodyPr wrap="none" anchor="ctr"/>
          <a:lstStyle/>
          <a:p>
            <a:endParaRPr lang="en-US"/>
          </a:p>
        </p:txBody>
      </p:sp>
      <p:sp>
        <p:nvSpPr>
          <p:cNvPr id="32890" name="Line 212"/>
          <p:cNvSpPr>
            <a:spLocks noChangeShapeType="1"/>
          </p:cNvSpPr>
          <p:nvPr/>
        </p:nvSpPr>
        <p:spPr bwMode="auto">
          <a:xfrm>
            <a:off x="8077200" y="2819400"/>
            <a:ext cx="0" cy="76200"/>
          </a:xfrm>
          <a:prstGeom prst="line">
            <a:avLst/>
          </a:prstGeom>
          <a:noFill/>
          <a:ln w="9525">
            <a:solidFill>
              <a:schemeClr val="tx1"/>
            </a:solidFill>
            <a:round/>
            <a:headEnd/>
            <a:tailEnd/>
          </a:ln>
        </p:spPr>
        <p:txBody>
          <a:bodyPr wrap="none" anchor="ctr"/>
          <a:lstStyle/>
          <a:p>
            <a:endParaRPr lang="en-US"/>
          </a:p>
        </p:txBody>
      </p:sp>
      <p:sp>
        <p:nvSpPr>
          <p:cNvPr id="32891" name="Line 213"/>
          <p:cNvSpPr>
            <a:spLocks noChangeShapeType="1"/>
          </p:cNvSpPr>
          <p:nvPr/>
        </p:nvSpPr>
        <p:spPr bwMode="auto">
          <a:xfrm>
            <a:off x="8077200" y="2895600"/>
            <a:ext cx="76200" cy="76200"/>
          </a:xfrm>
          <a:prstGeom prst="line">
            <a:avLst/>
          </a:prstGeom>
          <a:noFill/>
          <a:ln w="9525">
            <a:solidFill>
              <a:schemeClr val="tx1"/>
            </a:solidFill>
            <a:round/>
            <a:headEnd/>
            <a:tailEnd/>
          </a:ln>
        </p:spPr>
        <p:txBody>
          <a:bodyPr wrap="none" anchor="ctr"/>
          <a:lstStyle/>
          <a:p>
            <a:endParaRPr lang="en-US"/>
          </a:p>
        </p:txBody>
      </p:sp>
      <p:sp>
        <p:nvSpPr>
          <p:cNvPr id="32892" name="Line 215"/>
          <p:cNvSpPr>
            <a:spLocks noChangeShapeType="1"/>
          </p:cNvSpPr>
          <p:nvPr/>
        </p:nvSpPr>
        <p:spPr bwMode="auto">
          <a:xfrm>
            <a:off x="8077200" y="3124200"/>
            <a:ext cx="76200" cy="152400"/>
          </a:xfrm>
          <a:prstGeom prst="line">
            <a:avLst/>
          </a:prstGeom>
          <a:noFill/>
          <a:ln w="9525">
            <a:solidFill>
              <a:schemeClr val="tx1"/>
            </a:solidFill>
            <a:round/>
            <a:headEnd/>
            <a:tailEnd/>
          </a:ln>
        </p:spPr>
        <p:txBody>
          <a:bodyPr wrap="none" anchor="ctr"/>
          <a:lstStyle/>
          <a:p>
            <a:endParaRPr lang="en-US"/>
          </a:p>
        </p:txBody>
      </p:sp>
      <p:sp>
        <p:nvSpPr>
          <p:cNvPr id="32893" name="Line 216"/>
          <p:cNvSpPr>
            <a:spLocks noChangeShapeType="1"/>
          </p:cNvSpPr>
          <p:nvPr/>
        </p:nvSpPr>
        <p:spPr bwMode="auto">
          <a:xfrm>
            <a:off x="8458200" y="2971800"/>
            <a:ext cx="76200" cy="76200"/>
          </a:xfrm>
          <a:prstGeom prst="line">
            <a:avLst/>
          </a:prstGeom>
          <a:noFill/>
          <a:ln w="9525">
            <a:solidFill>
              <a:schemeClr val="tx1"/>
            </a:solidFill>
            <a:round/>
            <a:headEnd/>
            <a:tailEnd/>
          </a:ln>
        </p:spPr>
        <p:txBody>
          <a:bodyPr wrap="none" anchor="ctr"/>
          <a:lstStyle/>
          <a:p>
            <a:endParaRPr lang="en-US"/>
          </a:p>
        </p:txBody>
      </p:sp>
      <p:sp>
        <p:nvSpPr>
          <p:cNvPr id="32894" name="Line 217"/>
          <p:cNvSpPr>
            <a:spLocks noChangeShapeType="1"/>
          </p:cNvSpPr>
          <p:nvPr/>
        </p:nvSpPr>
        <p:spPr bwMode="auto">
          <a:xfrm>
            <a:off x="8534400" y="3048000"/>
            <a:ext cx="152400" cy="76200"/>
          </a:xfrm>
          <a:prstGeom prst="line">
            <a:avLst/>
          </a:prstGeom>
          <a:noFill/>
          <a:ln w="9525">
            <a:solidFill>
              <a:schemeClr val="tx1"/>
            </a:solidFill>
            <a:round/>
            <a:headEnd/>
            <a:tailEnd/>
          </a:ln>
        </p:spPr>
        <p:txBody>
          <a:bodyPr wrap="none" anchor="ctr"/>
          <a:lstStyle/>
          <a:p>
            <a:endParaRPr lang="en-US"/>
          </a:p>
        </p:txBody>
      </p:sp>
      <p:sp>
        <p:nvSpPr>
          <p:cNvPr id="32895" name="Line 218"/>
          <p:cNvSpPr>
            <a:spLocks noChangeShapeType="1"/>
          </p:cNvSpPr>
          <p:nvPr/>
        </p:nvSpPr>
        <p:spPr bwMode="auto">
          <a:xfrm flipH="1">
            <a:off x="9220200" y="2971800"/>
            <a:ext cx="76200" cy="76200"/>
          </a:xfrm>
          <a:prstGeom prst="line">
            <a:avLst/>
          </a:prstGeom>
          <a:noFill/>
          <a:ln w="9525">
            <a:solidFill>
              <a:schemeClr val="tx1"/>
            </a:solidFill>
            <a:round/>
            <a:headEnd/>
            <a:tailEnd/>
          </a:ln>
        </p:spPr>
        <p:txBody>
          <a:bodyPr wrap="none" anchor="ctr"/>
          <a:lstStyle/>
          <a:p>
            <a:endParaRPr lang="en-US"/>
          </a:p>
        </p:txBody>
      </p:sp>
      <p:sp>
        <p:nvSpPr>
          <p:cNvPr id="32896" name="Line 219"/>
          <p:cNvSpPr>
            <a:spLocks noChangeShapeType="1"/>
          </p:cNvSpPr>
          <p:nvPr/>
        </p:nvSpPr>
        <p:spPr bwMode="auto">
          <a:xfrm>
            <a:off x="9220200" y="3048000"/>
            <a:ext cx="0" cy="76200"/>
          </a:xfrm>
          <a:prstGeom prst="line">
            <a:avLst/>
          </a:prstGeom>
          <a:noFill/>
          <a:ln w="9525">
            <a:solidFill>
              <a:schemeClr val="tx1"/>
            </a:solidFill>
            <a:round/>
            <a:headEnd/>
            <a:tailEnd/>
          </a:ln>
        </p:spPr>
        <p:txBody>
          <a:bodyPr wrap="none" anchor="ctr"/>
          <a:lstStyle/>
          <a:p>
            <a:endParaRPr lang="en-US"/>
          </a:p>
        </p:txBody>
      </p:sp>
      <p:sp>
        <p:nvSpPr>
          <p:cNvPr id="32897" name="Line 220"/>
          <p:cNvSpPr>
            <a:spLocks noChangeShapeType="1"/>
          </p:cNvSpPr>
          <p:nvPr/>
        </p:nvSpPr>
        <p:spPr bwMode="auto">
          <a:xfrm>
            <a:off x="9220200" y="3124200"/>
            <a:ext cx="0" cy="76200"/>
          </a:xfrm>
          <a:prstGeom prst="line">
            <a:avLst/>
          </a:prstGeom>
          <a:noFill/>
          <a:ln w="9525">
            <a:solidFill>
              <a:schemeClr val="tx1"/>
            </a:solidFill>
            <a:round/>
            <a:headEnd/>
            <a:tailEnd/>
          </a:ln>
        </p:spPr>
        <p:txBody>
          <a:bodyPr wrap="none" anchor="ctr"/>
          <a:lstStyle/>
          <a:p>
            <a:endParaRPr lang="en-US"/>
          </a:p>
        </p:txBody>
      </p:sp>
      <p:sp>
        <p:nvSpPr>
          <p:cNvPr id="32898" name="Line 221"/>
          <p:cNvSpPr>
            <a:spLocks noChangeShapeType="1"/>
          </p:cNvSpPr>
          <p:nvPr/>
        </p:nvSpPr>
        <p:spPr bwMode="auto">
          <a:xfrm flipH="1">
            <a:off x="9144000" y="3200400"/>
            <a:ext cx="76200" cy="0"/>
          </a:xfrm>
          <a:prstGeom prst="line">
            <a:avLst/>
          </a:prstGeom>
          <a:noFill/>
          <a:ln w="9525">
            <a:solidFill>
              <a:schemeClr val="tx1"/>
            </a:solidFill>
            <a:round/>
            <a:headEnd/>
            <a:tailEnd/>
          </a:ln>
        </p:spPr>
        <p:txBody>
          <a:bodyPr wrap="none" anchor="ctr"/>
          <a:lstStyle/>
          <a:p>
            <a:endParaRPr lang="en-US"/>
          </a:p>
        </p:txBody>
      </p:sp>
      <p:sp>
        <p:nvSpPr>
          <p:cNvPr id="32899" name="Line 222"/>
          <p:cNvSpPr>
            <a:spLocks noChangeShapeType="1"/>
          </p:cNvSpPr>
          <p:nvPr/>
        </p:nvSpPr>
        <p:spPr bwMode="auto">
          <a:xfrm flipH="1">
            <a:off x="9067800" y="3200400"/>
            <a:ext cx="76200" cy="76200"/>
          </a:xfrm>
          <a:prstGeom prst="line">
            <a:avLst/>
          </a:prstGeom>
          <a:noFill/>
          <a:ln w="9525">
            <a:solidFill>
              <a:schemeClr val="tx1"/>
            </a:solidFill>
            <a:round/>
            <a:headEnd/>
            <a:tailEnd/>
          </a:ln>
        </p:spPr>
        <p:txBody>
          <a:bodyPr wrap="none" anchor="ctr"/>
          <a:lstStyle/>
          <a:p>
            <a:endParaRPr lang="en-US"/>
          </a:p>
        </p:txBody>
      </p:sp>
      <p:sp>
        <p:nvSpPr>
          <p:cNvPr id="32900" name="Line 223"/>
          <p:cNvSpPr>
            <a:spLocks noChangeShapeType="1"/>
          </p:cNvSpPr>
          <p:nvPr/>
        </p:nvSpPr>
        <p:spPr bwMode="auto">
          <a:xfrm flipV="1">
            <a:off x="9067800" y="3200400"/>
            <a:ext cx="0" cy="76200"/>
          </a:xfrm>
          <a:prstGeom prst="line">
            <a:avLst/>
          </a:prstGeom>
          <a:noFill/>
          <a:ln w="9525">
            <a:solidFill>
              <a:schemeClr val="tx1"/>
            </a:solidFill>
            <a:round/>
            <a:headEnd/>
            <a:tailEnd/>
          </a:ln>
        </p:spPr>
        <p:txBody>
          <a:bodyPr wrap="none" anchor="ctr"/>
          <a:lstStyle/>
          <a:p>
            <a:endParaRPr lang="en-US"/>
          </a:p>
        </p:txBody>
      </p:sp>
      <p:sp>
        <p:nvSpPr>
          <p:cNvPr id="32901" name="Line 225"/>
          <p:cNvSpPr>
            <a:spLocks noChangeShapeType="1"/>
          </p:cNvSpPr>
          <p:nvPr/>
        </p:nvSpPr>
        <p:spPr bwMode="auto">
          <a:xfrm flipH="1" flipV="1">
            <a:off x="8915400" y="3124200"/>
            <a:ext cx="76200" cy="76200"/>
          </a:xfrm>
          <a:prstGeom prst="line">
            <a:avLst/>
          </a:prstGeom>
          <a:noFill/>
          <a:ln w="9525">
            <a:solidFill>
              <a:schemeClr val="tx1"/>
            </a:solidFill>
            <a:round/>
            <a:headEnd/>
            <a:tailEnd/>
          </a:ln>
        </p:spPr>
        <p:txBody>
          <a:bodyPr wrap="none" anchor="ctr"/>
          <a:lstStyle/>
          <a:p>
            <a:endParaRPr lang="en-US"/>
          </a:p>
        </p:txBody>
      </p:sp>
      <p:sp>
        <p:nvSpPr>
          <p:cNvPr id="32902" name="Line 226"/>
          <p:cNvSpPr>
            <a:spLocks noChangeShapeType="1"/>
          </p:cNvSpPr>
          <p:nvPr/>
        </p:nvSpPr>
        <p:spPr bwMode="auto">
          <a:xfrm flipH="1" flipV="1">
            <a:off x="8839200" y="3048000"/>
            <a:ext cx="76200" cy="76200"/>
          </a:xfrm>
          <a:prstGeom prst="line">
            <a:avLst/>
          </a:prstGeom>
          <a:noFill/>
          <a:ln w="9525">
            <a:solidFill>
              <a:schemeClr val="tx1"/>
            </a:solidFill>
            <a:round/>
            <a:headEnd/>
            <a:tailEnd/>
          </a:ln>
        </p:spPr>
        <p:txBody>
          <a:bodyPr wrap="none" anchor="ctr"/>
          <a:lstStyle/>
          <a:p>
            <a:endParaRPr lang="en-US"/>
          </a:p>
        </p:txBody>
      </p:sp>
      <p:sp>
        <p:nvSpPr>
          <p:cNvPr id="32903" name="Line 227"/>
          <p:cNvSpPr>
            <a:spLocks noChangeShapeType="1"/>
          </p:cNvSpPr>
          <p:nvPr/>
        </p:nvSpPr>
        <p:spPr bwMode="auto">
          <a:xfrm flipH="1">
            <a:off x="8763000" y="3048000"/>
            <a:ext cx="76200" cy="76200"/>
          </a:xfrm>
          <a:prstGeom prst="line">
            <a:avLst/>
          </a:prstGeom>
          <a:noFill/>
          <a:ln w="9525">
            <a:solidFill>
              <a:schemeClr val="tx1"/>
            </a:solidFill>
            <a:round/>
            <a:headEnd/>
            <a:tailEnd/>
          </a:ln>
        </p:spPr>
        <p:txBody>
          <a:bodyPr wrap="none" anchor="ctr"/>
          <a:lstStyle/>
          <a:p>
            <a:endParaRPr lang="en-US"/>
          </a:p>
        </p:txBody>
      </p:sp>
      <p:sp>
        <p:nvSpPr>
          <p:cNvPr id="32904" name="Line 228"/>
          <p:cNvSpPr>
            <a:spLocks noChangeShapeType="1"/>
          </p:cNvSpPr>
          <p:nvPr/>
        </p:nvSpPr>
        <p:spPr bwMode="auto">
          <a:xfrm flipH="1">
            <a:off x="8686800" y="3124200"/>
            <a:ext cx="76200" cy="0"/>
          </a:xfrm>
          <a:prstGeom prst="line">
            <a:avLst/>
          </a:prstGeom>
          <a:noFill/>
          <a:ln w="9525">
            <a:solidFill>
              <a:schemeClr val="tx1"/>
            </a:solidFill>
            <a:round/>
            <a:headEnd/>
            <a:tailEnd/>
          </a:ln>
        </p:spPr>
        <p:txBody>
          <a:bodyPr wrap="none" anchor="ctr"/>
          <a:lstStyle/>
          <a:p>
            <a:endParaRPr lang="en-US"/>
          </a:p>
        </p:txBody>
      </p:sp>
      <p:sp>
        <p:nvSpPr>
          <p:cNvPr id="32905" name="Line 229"/>
          <p:cNvSpPr>
            <a:spLocks noChangeShapeType="1"/>
          </p:cNvSpPr>
          <p:nvPr/>
        </p:nvSpPr>
        <p:spPr bwMode="auto">
          <a:xfrm>
            <a:off x="8382000" y="2819400"/>
            <a:ext cx="76200" cy="76200"/>
          </a:xfrm>
          <a:prstGeom prst="line">
            <a:avLst/>
          </a:prstGeom>
          <a:noFill/>
          <a:ln w="9525">
            <a:solidFill>
              <a:schemeClr val="tx1"/>
            </a:solidFill>
            <a:round/>
            <a:headEnd/>
            <a:tailEnd/>
          </a:ln>
        </p:spPr>
        <p:txBody>
          <a:bodyPr wrap="none" anchor="ctr"/>
          <a:lstStyle/>
          <a:p>
            <a:endParaRPr lang="en-US"/>
          </a:p>
        </p:txBody>
      </p:sp>
      <p:sp>
        <p:nvSpPr>
          <p:cNvPr id="32906" name="Line 230"/>
          <p:cNvSpPr>
            <a:spLocks noChangeShapeType="1"/>
          </p:cNvSpPr>
          <p:nvPr/>
        </p:nvSpPr>
        <p:spPr bwMode="auto">
          <a:xfrm>
            <a:off x="8458200" y="2895600"/>
            <a:ext cx="0" cy="76200"/>
          </a:xfrm>
          <a:prstGeom prst="line">
            <a:avLst/>
          </a:prstGeom>
          <a:noFill/>
          <a:ln w="9525">
            <a:solidFill>
              <a:schemeClr val="tx1"/>
            </a:solidFill>
            <a:round/>
            <a:headEnd/>
            <a:tailEnd/>
          </a:ln>
        </p:spPr>
        <p:txBody>
          <a:bodyPr wrap="none" anchor="ctr"/>
          <a:lstStyle/>
          <a:p>
            <a:endParaRPr lang="en-US"/>
          </a:p>
        </p:txBody>
      </p:sp>
      <p:sp>
        <p:nvSpPr>
          <p:cNvPr id="32907" name="Line 231"/>
          <p:cNvSpPr>
            <a:spLocks noChangeShapeType="1"/>
          </p:cNvSpPr>
          <p:nvPr/>
        </p:nvSpPr>
        <p:spPr bwMode="auto">
          <a:xfrm>
            <a:off x="9296400" y="2971800"/>
            <a:ext cx="152400" cy="0"/>
          </a:xfrm>
          <a:prstGeom prst="line">
            <a:avLst/>
          </a:prstGeom>
          <a:noFill/>
          <a:ln w="9525">
            <a:solidFill>
              <a:schemeClr val="tx1"/>
            </a:solidFill>
            <a:round/>
            <a:headEnd/>
            <a:tailEnd/>
          </a:ln>
        </p:spPr>
        <p:txBody>
          <a:bodyPr wrap="none" anchor="ctr"/>
          <a:lstStyle/>
          <a:p>
            <a:endParaRPr lang="en-US"/>
          </a:p>
        </p:txBody>
      </p:sp>
      <p:sp>
        <p:nvSpPr>
          <p:cNvPr id="32908" name="Line 232"/>
          <p:cNvSpPr>
            <a:spLocks noChangeShapeType="1"/>
          </p:cNvSpPr>
          <p:nvPr/>
        </p:nvSpPr>
        <p:spPr bwMode="auto">
          <a:xfrm flipV="1">
            <a:off x="9448800" y="2895600"/>
            <a:ext cx="76200" cy="76200"/>
          </a:xfrm>
          <a:prstGeom prst="line">
            <a:avLst/>
          </a:prstGeom>
          <a:noFill/>
          <a:ln w="9525">
            <a:solidFill>
              <a:schemeClr val="tx1"/>
            </a:solidFill>
            <a:round/>
            <a:headEnd/>
            <a:tailEnd/>
          </a:ln>
        </p:spPr>
        <p:txBody>
          <a:bodyPr wrap="none" anchor="ctr"/>
          <a:lstStyle/>
          <a:p>
            <a:endParaRPr lang="en-US"/>
          </a:p>
        </p:txBody>
      </p:sp>
      <p:sp>
        <p:nvSpPr>
          <p:cNvPr id="32909" name="Line 233"/>
          <p:cNvSpPr>
            <a:spLocks noChangeShapeType="1"/>
          </p:cNvSpPr>
          <p:nvPr/>
        </p:nvSpPr>
        <p:spPr bwMode="auto">
          <a:xfrm flipH="1" flipV="1">
            <a:off x="9372600" y="2743200"/>
            <a:ext cx="152400" cy="152400"/>
          </a:xfrm>
          <a:prstGeom prst="line">
            <a:avLst/>
          </a:prstGeom>
          <a:noFill/>
          <a:ln w="9525">
            <a:solidFill>
              <a:schemeClr val="tx1"/>
            </a:solidFill>
            <a:round/>
            <a:headEnd/>
            <a:tailEnd/>
          </a:ln>
        </p:spPr>
        <p:txBody>
          <a:bodyPr wrap="none" anchor="ctr"/>
          <a:lstStyle/>
          <a:p>
            <a:endParaRPr lang="en-US"/>
          </a:p>
        </p:txBody>
      </p:sp>
      <p:sp>
        <p:nvSpPr>
          <p:cNvPr id="32910" name="Line 234"/>
          <p:cNvSpPr>
            <a:spLocks noChangeShapeType="1"/>
          </p:cNvSpPr>
          <p:nvPr/>
        </p:nvSpPr>
        <p:spPr bwMode="auto">
          <a:xfrm flipH="1">
            <a:off x="9144000" y="2743200"/>
            <a:ext cx="228600" cy="0"/>
          </a:xfrm>
          <a:prstGeom prst="line">
            <a:avLst/>
          </a:prstGeom>
          <a:noFill/>
          <a:ln w="9525">
            <a:solidFill>
              <a:schemeClr val="tx1"/>
            </a:solidFill>
            <a:round/>
            <a:headEnd/>
            <a:tailEnd/>
          </a:ln>
        </p:spPr>
        <p:txBody>
          <a:bodyPr wrap="none" anchor="ctr"/>
          <a:lstStyle/>
          <a:p>
            <a:endParaRPr lang="en-US"/>
          </a:p>
        </p:txBody>
      </p:sp>
      <p:sp>
        <p:nvSpPr>
          <p:cNvPr id="32911" name="Line 235"/>
          <p:cNvSpPr>
            <a:spLocks noChangeShapeType="1"/>
          </p:cNvSpPr>
          <p:nvPr/>
        </p:nvSpPr>
        <p:spPr bwMode="auto">
          <a:xfrm flipH="1">
            <a:off x="9067800" y="2743200"/>
            <a:ext cx="76200" cy="0"/>
          </a:xfrm>
          <a:prstGeom prst="line">
            <a:avLst/>
          </a:prstGeom>
          <a:noFill/>
          <a:ln w="9525">
            <a:solidFill>
              <a:schemeClr val="tx1"/>
            </a:solidFill>
            <a:round/>
            <a:headEnd/>
            <a:tailEnd/>
          </a:ln>
        </p:spPr>
        <p:txBody>
          <a:bodyPr wrap="none" anchor="ctr"/>
          <a:lstStyle/>
          <a:p>
            <a:endParaRPr lang="en-US"/>
          </a:p>
        </p:txBody>
      </p:sp>
      <p:sp>
        <p:nvSpPr>
          <p:cNvPr id="32912" name="Line 236"/>
          <p:cNvSpPr>
            <a:spLocks noChangeShapeType="1"/>
          </p:cNvSpPr>
          <p:nvPr/>
        </p:nvSpPr>
        <p:spPr bwMode="auto">
          <a:xfrm flipV="1">
            <a:off x="9067800" y="2590800"/>
            <a:ext cx="0" cy="152400"/>
          </a:xfrm>
          <a:prstGeom prst="line">
            <a:avLst/>
          </a:prstGeom>
          <a:noFill/>
          <a:ln w="9525">
            <a:solidFill>
              <a:schemeClr val="tx1"/>
            </a:solidFill>
            <a:round/>
            <a:headEnd/>
            <a:tailEnd/>
          </a:ln>
        </p:spPr>
        <p:txBody>
          <a:bodyPr wrap="none" anchor="ctr"/>
          <a:lstStyle/>
          <a:p>
            <a:endParaRPr lang="en-US"/>
          </a:p>
        </p:txBody>
      </p:sp>
      <p:sp>
        <p:nvSpPr>
          <p:cNvPr id="32913" name="Line 237"/>
          <p:cNvSpPr>
            <a:spLocks noChangeShapeType="1"/>
          </p:cNvSpPr>
          <p:nvPr/>
        </p:nvSpPr>
        <p:spPr bwMode="auto">
          <a:xfrm>
            <a:off x="9067800" y="2590800"/>
            <a:ext cx="228600" cy="0"/>
          </a:xfrm>
          <a:prstGeom prst="line">
            <a:avLst/>
          </a:prstGeom>
          <a:noFill/>
          <a:ln w="9525">
            <a:solidFill>
              <a:schemeClr val="tx1"/>
            </a:solidFill>
            <a:round/>
            <a:headEnd/>
            <a:tailEnd/>
          </a:ln>
        </p:spPr>
        <p:txBody>
          <a:bodyPr wrap="none" anchor="ctr"/>
          <a:lstStyle/>
          <a:p>
            <a:endParaRPr lang="en-US"/>
          </a:p>
        </p:txBody>
      </p:sp>
      <p:sp>
        <p:nvSpPr>
          <p:cNvPr id="32914" name="Line 238"/>
          <p:cNvSpPr>
            <a:spLocks noChangeShapeType="1"/>
          </p:cNvSpPr>
          <p:nvPr/>
        </p:nvSpPr>
        <p:spPr bwMode="auto">
          <a:xfrm>
            <a:off x="9296400" y="2590800"/>
            <a:ext cx="152400" cy="0"/>
          </a:xfrm>
          <a:prstGeom prst="line">
            <a:avLst/>
          </a:prstGeom>
          <a:noFill/>
          <a:ln w="9525">
            <a:solidFill>
              <a:schemeClr val="tx1"/>
            </a:solidFill>
            <a:round/>
            <a:headEnd/>
            <a:tailEnd/>
          </a:ln>
        </p:spPr>
        <p:txBody>
          <a:bodyPr wrap="none" anchor="ctr"/>
          <a:lstStyle/>
          <a:p>
            <a:endParaRPr lang="en-US"/>
          </a:p>
        </p:txBody>
      </p:sp>
      <p:sp>
        <p:nvSpPr>
          <p:cNvPr id="32915" name="Line 239"/>
          <p:cNvSpPr>
            <a:spLocks noChangeShapeType="1"/>
          </p:cNvSpPr>
          <p:nvPr/>
        </p:nvSpPr>
        <p:spPr bwMode="auto">
          <a:xfrm flipV="1">
            <a:off x="9448800" y="2514600"/>
            <a:ext cx="76200" cy="76200"/>
          </a:xfrm>
          <a:prstGeom prst="line">
            <a:avLst/>
          </a:prstGeom>
          <a:noFill/>
          <a:ln w="9525">
            <a:solidFill>
              <a:schemeClr val="tx1"/>
            </a:solidFill>
            <a:round/>
            <a:headEnd/>
            <a:tailEnd/>
          </a:ln>
        </p:spPr>
        <p:txBody>
          <a:bodyPr wrap="none" anchor="ctr"/>
          <a:lstStyle/>
          <a:p>
            <a:endParaRPr lang="en-US"/>
          </a:p>
        </p:txBody>
      </p:sp>
      <p:sp>
        <p:nvSpPr>
          <p:cNvPr id="32916" name="Line 240"/>
          <p:cNvSpPr>
            <a:spLocks noChangeShapeType="1"/>
          </p:cNvSpPr>
          <p:nvPr/>
        </p:nvSpPr>
        <p:spPr bwMode="auto">
          <a:xfrm flipH="1" flipV="1">
            <a:off x="9448800" y="2438400"/>
            <a:ext cx="76200" cy="76200"/>
          </a:xfrm>
          <a:prstGeom prst="line">
            <a:avLst/>
          </a:prstGeom>
          <a:noFill/>
          <a:ln w="9525">
            <a:solidFill>
              <a:schemeClr val="tx1"/>
            </a:solidFill>
            <a:round/>
            <a:headEnd/>
            <a:tailEnd/>
          </a:ln>
        </p:spPr>
        <p:txBody>
          <a:bodyPr wrap="none" anchor="ctr"/>
          <a:lstStyle/>
          <a:p>
            <a:endParaRPr lang="en-US"/>
          </a:p>
        </p:txBody>
      </p:sp>
      <p:sp>
        <p:nvSpPr>
          <p:cNvPr id="32917" name="Line 241"/>
          <p:cNvSpPr>
            <a:spLocks noChangeShapeType="1"/>
          </p:cNvSpPr>
          <p:nvPr/>
        </p:nvSpPr>
        <p:spPr bwMode="auto">
          <a:xfrm flipH="1" flipV="1">
            <a:off x="9372600" y="2362200"/>
            <a:ext cx="76200" cy="76200"/>
          </a:xfrm>
          <a:prstGeom prst="line">
            <a:avLst/>
          </a:prstGeom>
          <a:noFill/>
          <a:ln w="9525">
            <a:solidFill>
              <a:schemeClr val="tx1"/>
            </a:solidFill>
            <a:round/>
            <a:headEnd/>
            <a:tailEnd/>
          </a:ln>
        </p:spPr>
        <p:txBody>
          <a:bodyPr wrap="none" anchor="ctr"/>
          <a:lstStyle/>
          <a:p>
            <a:endParaRPr lang="en-US"/>
          </a:p>
        </p:txBody>
      </p:sp>
      <p:sp>
        <p:nvSpPr>
          <p:cNvPr id="32918" name="Line 242"/>
          <p:cNvSpPr>
            <a:spLocks noChangeShapeType="1"/>
          </p:cNvSpPr>
          <p:nvPr/>
        </p:nvSpPr>
        <p:spPr bwMode="auto">
          <a:xfrm flipV="1">
            <a:off x="9372600" y="2286000"/>
            <a:ext cx="76200" cy="76200"/>
          </a:xfrm>
          <a:prstGeom prst="line">
            <a:avLst/>
          </a:prstGeom>
          <a:noFill/>
          <a:ln w="9525">
            <a:solidFill>
              <a:schemeClr val="tx1"/>
            </a:solidFill>
            <a:round/>
            <a:headEnd/>
            <a:tailEnd/>
          </a:ln>
        </p:spPr>
        <p:txBody>
          <a:bodyPr wrap="none" anchor="ctr"/>
          <a:lstStyle/>
          <a:p>
            <a:endParaRPr lang="en-US"/>
          </a:p>
        </p:txBody>
      </p:sp>
      <p:sp>
        <p:nvSpPr>
          <p:cNvPr id="32919" name="Line 243"/>
          <p:cNvSpPr>
            <a:spLocks noChangeShapeType="1"/>
          </p:cNvSpPr>
          <p:nvPr/>
        </p:nvSpPr>
        <p:spPr bwMode="auto">
          <a:xfrm flipV="1">
            <a:off x="9448800" y="2209800"/>
            <a:ext cx="76200" cy="76200"/>
          </a:xfrm>
          <a:prstGeom prst="line">
            <a:avLst/>
          </a:prstGeom>
          <a:noFill/>
          <a:ln w="9525">
            <a:solidFill>
              <a:schemeClr val="tx1"/>
            </a:solidFill>
            <a:round/>
            <a:headEnd/>
            <a:tailEnd/>
          </a:ln>
        </p:spPr>
        <p:txBody>
          <a:bodyPr wrap="none" anchor="ctr"/>
          <a:lstStyle/>
          <a:p>
            <a:endParaRPr lang="en-US"/>
          </a:p>
        </p:txBody>
      </p:sp>
      <p:sp>
        <p:nvSpPr>
          <p:cNvPr id="32920" name="Line 244"/>
          <p:cNvSpPr>
            <a:spLocks noChangeShapeType="1"/>
          </p:cNvSpPr>
          <p:nvPr/>
        </p:nvSpPr>
        <p:spPr bwMode="auto">
          <a:xfrm flipV="1">
            <a:off x="9525000" y="2133600"/>
            <a:ext cx="0" cy="76200"/>
          </a:xfrm>
          <a:prstGeom prst="line">
            <a:avLst/>
          </a:prstGeom>
          <a:noFill/>
          <a:ln w="9525">
            <a:solidFill>
              <a:schemeClr val="tx1"/>
            </a:solidFill>
            <a:round/>
            <a:headEnd/>
            <a:tailEnd/>
          </a:ln>
        </p:spPr>
        <p:txBody>
          <a:bodyPr wrap="none" anchor="ctr"/>
          <a:lstStyle/>
          <a:p>
            <a:endParaRPr lang="en-US"/>
          </a:p>
        </p:txBody>
      </p:sp>
      <p:sp>
        <p:nvSpPr>
          <p:cNvPr id="32921" name="Line 245"/>
          <p:cNvSpPr>
            <a:spLocks noChangeShapeType="1"/>
          </p:cNvSpPr>
          <p:nvPr/>
        </p:nvSpPr>
        <p:spPr bwMode="auto">
          <a:xfrm flipV="1">
            <a:off x="9525000" y="2057400"/>
            <a:ext cx="76200" cy="76200"/>
          </a:xfrm>
          <a:prstGeom prst="line">
            <a:avLst/>
          </a:prstGeom>
          <a:noFill/>
          <a:ln w="9525">
            <a:solidFill>
              <a:schemeClr val="tx1"/>
            </a:solidFill>
            <a:round/>
            <a:headEnd/>
            <a:tailEnd/>
          </a:ln>
        </p:spPr>
        <p:txBody>
          <a:bodyPr wrap="none" anchor="ctr"/>
          <a:lstStyle/>
          <a:p>
            <a:endParaRPr lang="en-US"/>
          </a:p>
        </p:txBody>
      </p:sp>
      <p:sp>
        <p:nvSpPr>
          <p:cNvPr id="32922" name="Line 246"/>
          <p:cNvSpPr>
            <a:spLocks noChangeShapeType="1"/>
          </p:cNvSpPr>
          <p:nvPr/>
        </p:nvSpPr>
        <p:spPr bwMode="auto">
          <a:xfrm flipV="1">
            <a:off x="9220200" y="1219200"/>
            <a:ext cx="76200" cy="76200"/>
          </a:xfrm>
          <a:prstGeom prst="line">
            <a:avLst/>
          </a:prstGeom>
          <a:noFill/>
          <a:ln w="9525">
            <a:solidFill>
              <a:schemeClr val="tx1"/>
            </a:solidFill>
            <a:round/>
            <a:headEnd/>
            <a:tailEnd/>
          </a:ln>
        </p:spPr>
        <p:txBody>
          <a:bodyPr wrap="none" anchor="ctr"/>
          <a:lstStyle/>
          <a:p>
            <a:endParaRPr lang="en-US"/>
          </a:p>
        </p:txBody>
      </p:sp>
      <p:sp>
        <p:nvSpPr>
          <p:cNvPr id="32923" name="Line 247"/>
          <p:cNvSpPr>
            <a:spLocks noChangeShapeType="1"/>
          </p:cNvSpPr>
          <p:nvPr/>
        </p:nvSpPr>
        <p:spPr bwMode="auto">
          <a:xfrm>
            <a:off x="9296400" y="1219200"/>
            <a:ext cx="76200" cy="152400"/>
          </a:xfrm>
          <a:prstGeom prst="line">
            <a:avLst/>
          </a:prstGeom>
          <a:noFill/>
          <a:ln w="9525">
            <a:solidFill>
              <a:schemeClr val="tx1"/>
            </a:solidFill>
            <a:round/>
            <a:headEnd/>
            <a:tailEnd/>
          </a:ln>
        </p:spPr>
        <p:txBody>
          <a:bodyPr wrap="none" anchor="ctr"/>
          <a:lstStyle/>
          <a:p>
            <a:endParaRPr lang="en-US"/>
          </a:p>
        </p:txBody>
      </p:sp>
      <p:sp>
        <p:nvSpPr>
          <p:cNvPr id="32924" name="Line 248"/>
          <p:cNvSpPr>
            <a:spLocks noChangeShapeType="1"/>
          </p:cNvSpPr>
          <p:nvPr/>
        </p:nvSpPr>
        <p:spPr bwMode="auto">
          <a:xfrm>
            <a:off x="9372600" y="1371600"/>
            <a:ext cx="76200" cy="76200"/>
          </a:xfrm>
          <a:prstGeom prst="line">
            <a:avLst/>
          </a:prstGeom>
          <a:noFill/>
          <a:ln w="9525">
            <a:solidFill>
              <a:schemeClr val="tx1"/>
            </a:solidFill>
            <a:round/>
            <a:headEnd/>
            <a:tailEnd/>
          </a:ln>
        </p:spPr>
        <p:txBody>
          <a:bodyPr wrap="none" anchor="ctr"/>
          <a:lstStyle/>
          <a:p>
            <a:endParaRPr lang="en-US"/>
          </a:p>
        </p:txBody>
      </p:sp>
      <p:sp>
        <p:nvSpPr>
          <p:cNvPr id="32925" name="Line 249"/>
          <p:cNvSpPr>
            <a:spLocks noChangeShapeType="1"/>
          </p:cNvSpPr>
          <p:nvPr/>
        </p:nvSpPr>
        <p:spPr bwMode="auto">
          <a:xfrm>
            <a:off x="9448800" y="1447800"/>
            <a:ext cx="76200" cy="76200"/>
          </a:xfrm>
          <a:prstGeom prst="line">
            <a:avLst/>
          </a:prstGeom>
          <a:noFill/>
          <a:ln w="9525">
            <a:solidFill>
              <a:schemeClr val="tx1"/>
            </a:solidFill>
            <a:round/>
            <a:headEnd/>
            <a:tailEnd/>
          </a:ln>
        </p:spPr>
        <p:txBody>
          <a:bodyPr wrap="none" anchor="ctr"/>
          <a:lstStyle/>
          <a:p>
            <a:endParaRPr lang="en-US"/>
          </a:p>
        </p:txBody>
      </p:sp>
      <p:sp>
        <p:nvSpPr>
          <p:cNvPr id="32926" name="Line 250"/>
          <p:cNvSpPr>
            <a:spLocks noChangeShapeType="1"/>
          </p:cNvSpPr>
          <p:nvPr/>
        </p:nvSpPr>
        <p:spPr bwMode="auto">
          <a:xfrm>
            <a:off x="9525000" y="1524000"/>
            <a:ext cx="0" cy="76200"/>
          </a:xfrm>
          <a:prstGeom prst="line">
            <a:avLst/>
          </a:prstGeom>
          <a:noFill/>
          <a:ln w="9525">
            <a:solidFill>
              <a:schemeClr val="tx1"/>
            </a:solidFill>
            <a:round/>
            <a:headEnd/>
            <a:tailEnd/>
          </a:ln>
        </p:spPr>
        <p:txBody>
          <a:bodyPr wrap="none" anchor="ctr"/>
          <a:lstStyle/>
          <a:p>
            <a:endParaRPr lang="en-US"/>
          </a:p>
        </p:txBody>
      </p:sp>
      <p:sp>
        <p:nvSpPr>
          <p:cNvPr id="32927" name="Line 251"/>
          <p:cNvSpPr>
            <a:spLocks noChangeShapeType="1"/>
          </p:cNvSpPr>
          <p:nvPr/>
        </p:nvSpPr>
        <p:spPr bwMode="auto">
          <a:xfrm flipV="1">
            <a:off x="9601200" y="1905000"/>
            <a:ext cx="0" cy="152400"/>
          </a:xfrm>
          <a:prstGeom prst="line">
            <a:avLst/>
          </a:prstGeom>
          <a:noFill/>
          <a:ln w="9525">
            <a:solidFill>
              <a:schemeClr val="tx1"/>
            </a:solidFill>
            <a:round/>
            <a:headEnd/>
            <a:tailEnd/>
          </a:ln>
        </p:spPr>
        <p:txBody>
          <a:bodyPr wrap="none" anchor="ctr"/>
          <a:lstStyle/>
          <a:p>
            <a:endParaRPr lang="en-US"/>
          </a:p>
        </p:txBody>
      </p:sp>
      <p:sp>
        <p:nvSpPr>
          <p:cNvPr id="32928" name="Line 252"/>
          <p:cNvSpPr>
            <a:spLocks noChangeShapeType="1"/>
          </p:cNvSpPr>
          <p:nvPr/>
        </p:nvSpPr>
        <p:spPr bwMode="auto">
          <a:xfrm flipH="1">
            <a:off x="9982200" y="2667000"/>
            <a:ext cx="76200" cy="0"/>
          </a:xfrm>
          <a:prstGeom prst="line">
            <a:avLst/>
          </a:prstGeom>
          <a:noFill/>
          <a:ln w="9525">
            <a:solidFill>
              <a:schemeClr val="tx1"/>
            </a:solidFill>
            <a:round/>
            <a:headEnd/>
            <a:tailEnd/>
          </a:ln>
        </p:spPr>
        <p:txBody>
          <a:bodyPr wrap="none" anchor="ctr"/>
          <a:lstStyle/>
          <a:p>
            <a:endParaRPr lang="en-US"/>
          </a:p>
        </p:txBody>
      </p:sp>
      <p:sp>
        <p:nvSpPr>
          <p:cNvPr id="32929" name="Line 253"/>
          <p:cNvSpPr>
            <a:spLocks noChangeShapeType="1"/>
          </p:cNvSpPr>
          <p:nvPr/>
        </p:nvSpPr>
        <p:spPr bwMode="auto">
          <a:xfrm flipH="1">
            <a:off x="9829800" y="2667000"/>
            <a:ext cx="152400" cy="0"/>
          </a:xfrm>
          <a:prstGeom prst="line">
            <a:avLst/>
          </a:prstGeom>
          <a:noFill/>
          <a:ln w="9525">
            <a:solidFill>
              <a:schemeClr val="tx1"/>
            </a:solidFill>
            <a:round/>
            <a:headEnd/>
            <a:tailEnd/>
          </a:ln>
        </p:spPr>
        <p:txBody>
          <a:bodyPr wrap="none" anchor="ctr"/>
          <a:lstStyle/>
          <a:p>
            <a:endParaRPr lang="en-US"/>
          </a:p>
        </p:txBody>
      </p:sp>
      <p:sp>
        <p:nvSpPr>
          <p:cNvPr id="32930" name="Line 255"/>
          <p:cNvSpPr>
            <a:spLocks noChangeShapeType="1"/>
          </p:cNvSpPr>
          <p:nvPr/>
        </p:nvSpPr>
        <p:spPr bwMode="auto">
          <a:xfrm>
            <a:off x="10058400" y="2667000"/>
            <a:ext cx="152400" cy="76200"/>
          </a:xfrm>
          <a:prstGeom prst="line">
            <a:avLst/>
          </a:prstGeom>
          <a:noFill/>
          <a:ln w="9525">
            <a:solidFill>
              <a:schemeClr val="tx1"/>
            </a:solidFill>
            <a:round/>
            <a:headEnd/>
            <a:tailEnd/>
          </a:ln>
        </p:spPr>
        <p:txBody>
          <a:bodyPr wrap="none" anchor="ctr"/>
          <a:lstStyle/>
          <a:p>
            <a:endParaRPr lang="en-US"/>
          </a:p>
        </p:txBody>
      </p:sp>
      <p:sp>
        <p:nvSpPr>
          <p:cNvPr id="32931" name="Line 256"/>
          <p:cNvSpPr>
            <a:spLocks noChangeShapeType="1"/>
          </p:cNvSpPr>
          <p:nvPr/>
        </p:nvSpPr>
        <p:spPr bwMode="auto">
          <a:xfrm flipH="1" flipV="1">
            <a:off x="9677400" y="2514600"/>
            <a:ext cx="152400" cy="76200"/>
          </a:xfrm>
          <a:prstGeom prst="line">
            <a:avLst/>
          </a:prstGeom>
          <a:noFill/>
          <a:ln w="9525">
            <a:solidFill>
              <a:schemeClr val="tx1"/>
            </a:solidFill>
            <a:round/>
            <a:headEnd/>
            <a:tailEnd/>
          </a:ln>
        </p:spPr>
        <p:txBody>
          <a:bodyPr wrap="none" anchor="ctr"/>
          <a:lstStyle/>
          <a:p>
            <a:endParaRPr lang="en-US"/>
          </a:p>
        </p:txBody>
      </p:sp>
      <p:sp>
        <p:nvSpPr>
          <p:cNvPr id="32932" name="Line 257"/>
          <p:cNvSpPr>
            <a:spLocks noChangeShapeType="1"/>
          </p:cNvSpPr>
          <p:nvPr/>
        </p:nvSpPr>
        <p:spPr bwMode="auto">
          <a:xfrm>
            <a:off x="9677400" y="2514600"/>
            <a:ext cx="0" cy="76200"/>
          </a:xfrm>
          <a:prstGeom prst="line">
            <a:avLst/>
          </a:prstGeom>
          <a:noFill/>
          <a:ln w="9525">
            <a:solidFill>
              <a:schemeClr val="tx1"/>
            </a:solidFill>
            <a:round/>
            <a:headEnd/>
            <a:tailEnd/>
          </a:ln>
        </p:spPr>
        <p:txBody>
          <a:bodyPr wrap="none" anchor="ctr"/>
          <a:lstStyle/>
          <a:p>
            <a:endParaRPr lang="en-US"/>
          </a:p>
        </p:txBody>
      </p:sp>
      <p:sp>
        <p:nvSpPr>
          <p:cNvPr id="32933" name="Line 258"/>
          <p:cNvSpPr>
            <a:spLocks noChangeShapeType="1"/>
          </p:cNvSpPr>
          <p:nvPr/>
        </p:nvSpPr>
        <p:spPr bwMode="auto">
          <a:xfrm flipH="1">
            <a:off x="9601200" y="2590800"/>
            <a:ext cx="76200" cy="76200"/>
          </a:xfrm>
          <a:prstGeom prst="line">
            <a:avLst/>
          </a:prstGeom>
          <a:noFill/>
          <a:ln w="9525">
            <a:solidFill>
              <a:schemeClr val="tx1"/>
            </a:solidFill>
            <a:round/>
            <a:headEnd/>
            <a:tailEnd/>
          </a:ln>
        </p:spPr>
        <p:txBody>
          <a:bodyPr wrap="none" anchor="ctr"/>
          <a:lstStyle/>
          <a:p>
            <a:endParaRPr lang="en-US"/>
          </a:p>
        </p:txBody>
      </p:sp>
      <p:sp>
        <p:nvSpPr>
          <p:cNvPr id="32934" name="Line 259"/>
          <p:cNvSpPr>
            <a:spLocks noChangeShapeType="1"/>
          </p:cNvSpPr>
          <p:nvPr/>
        </p:nvSpPr>
        <p:spPr bwMode="auto">
          <a:xfrm>
            <a:off x="9601200" y="2667000"/>
            <a:ext cx="0" cy="76200"/>
          </a:xfrm>
          <a:prstGeom prst="line">
            <a:avLst/>
          </a:prstGeom>
          <a:noFill/>
          <a:ln w="9525">
            <a:solidFill>
              <a:schemeClr val="tx1"/>
            </a:solidFill>
            <a:round/>
            <a:headEnd/>
            <a:tailEnd/>
          </a:ln>
        </p:spPr>
        <p:txBody>
          <a:bodyPr wrap="none" anchor="ctr"/>
          <a:lstStyle/>
          <a:p>
            <a:endParaRPr lang="en-US"/>
          </a:p>
        </p:txBody>
      </p:sp>
      <p:sp>
        <p:nvSpPr>
          <p:cNvPr id="32935" name="Line 260"/>
          <p:cNvSpPr>
            <a:spLocks noChangeShapeType="1"/>
          </p:cNvSpPr>
          <p:nvPr/>
        </p:nvSpPr>
        <p:spPr bwMode="auto">
          <a:xfrm>
            <a:off x="9601200" y="2743200"/>
            <a:ext cx="0" cy="76200"/>
          </a:xfrm>
          <a:prstGeom prst="line">
            <a:avLst/>
          </a:prstGeom>
          <a:noFill/>
          <a:ln w="9525">
            <a:solidFill>
              <a:schemeClr val="tx1"/>
            </a:solidFill>
            <a:round/>
            <a:headEnd/>
            <a:tailEnd/>
          </a:ln>
        </p:spPr>
        <p:txBody>
          <a:bodyPr wrap="none" anchor="ctr"/>
          <a:lstStyle/>
          <a:p>
            <a:endParaRPr lang="en-US"/>
          </a:p>
        </p:txBody>
      </p:sp>
      <p:sp>
        <p:nvSpPr>
          <p:cNvPr id="32936" name="Line 261"/>
          <p:cNvSpPr>
            <a:spLocks noChangeShapeType="1"/>
          </p:cNvSpPr>
          <p:nvPr/>
        </p:nvSpPr>
        <p:spPr bwMode="auto">
          <a:xfrm flipH="1">
            <a:off x="9525000" y="2819400"/>
            <a:ext cx="76200" cy="76200"/>
          </a:xfrm>
          <a:prstGeom prst="line">
            <a:avLst/>
          </a:prstGeom>
          <a:noFill/>
          <a:ln w="9525">
            <a:solidFill>
              <a:schemeClr val="tx1"/>
            </a:solidFill>
            <a:round/>
            <a:headEnd/>
            <a:tailEnd/>
          </a:ln>
        </p:spPr>
        <p:txBody>
          <a:bodyPr wrap="none" anchor="ctr"/>
          <a:lstStyle/>
          <a:p>
            <a:endParaRPr lang="en-US"/>
          </a:p>
        </p:txBody>
      </p:sp>
      <p:sp>
        <p:nvSpPr>
          <p:cNvPr id="32937" name="Line 262"/>
          <p:cNvSpPr>
            <a:spLocks noChangeShapeType="1"/>
          </p:cNvSpPr>
          <p:nvPr/>
        </p:nvSpPr>
        <p:spPr bwMode="auto">
          <a:xfrm>
            <a:off x="10210800" y="2743200"/>
            <a:ext cx="76200" cy="76200"/>
          </a:xfrm>
          <a:prstGeom prst="line">
            <a:avLst/>
          </a:prstGeom>
          <a:noFill/>
          <a:ln w="9525">
            <a:solidFill>
              <a:schemeClr val="tx1"/>
            </a:solidFill>
            <a:round/>
            <a:headEnd/>
            <a:tailEnd/>
          </a:ln>
        </p:spPr>
        <p:txBody>
          <a:bodyPr wrap="none" anchor="ctr"/>
          <a:lstStyle/>
          <a:p>
            <a:endParaRPr lang="en-US"/>
          </a:p>
        </p:txBody>
      </p:sp>
      <p:sp>
        <p:nvSpPr>
          <p:cNvPr id="32938" name="Line 263"/>
          <p:cNvSpPr>
            <a:spLocks noChangeShapeType="1"/>
          </p:cNvSpPr>
          <p:nvPr/>
        </p:nvSpPr>
        <p:spPr bwMode="auto">
          <a:xfrm>
            <a:off x="10287000" y="2819400"/>
            <a:ext cx="0" cy="152400"/>
          </a:xfrm>
          <a:prstGeom prst="line">
            <a:avLst/>
          </a:prstGeom>
          <a:noFill/>
          <a:ln w="9525">
            <a:solidFill>
              <a:schemeClr val="tx1"/>
            </a:solidFill>
            <a:round/>
            <a:headEnd/>
            <a:tailEnd/>
          </a:ln>
        </p:spPr>
        <p:txBody>
          <a:bodyPr wrap="none" anchor="ctr"/>
          <a:lstStyle/>
          <a:p>
            <a:endParaRPr lang="en-US"/>
          </a:p>
        </p:txBody>
      </p:sp>
      <p:sp>
        <p:nvSpPr>
          <p:cNvPr id="32939" name="Line 264"/>
          <p:cNvSpPr>
            <a:spLocks noChangeShapeType="1"/>
          </p:cNvSpPr>
          <p:nvPr/>
        </p:nvSpPr>
        <p:spPr bwMode="auto">
          <a:xfrm>
            <a:off x="10287000" y="2971800"/>
            <a:ext cx="228600" cy="152400"/>
          </a:xfrm>
          <a:prstGeom prst="line">
            <a:avLst/>
          </a:prstGeom>
          <a:noFill/>
          <a:ln w="9525">
            <a:solidFill>
              <a:schemeClr val="tx1"/>
            </a:solidFill>
            <a:round/>
            <a:headEnd/>
            <a:tailEnd/>
          </a:ln>
        </p:spPr>
        <p:txBody>
          <a:bodyPr wrap="none" anchor="ctr"/>
          <a:lstStyle/>
          <a:p>
            <a:endParaRPr lang="en-US"/>
          </a:p>
        </p:txBody>
      </p:sp>
      <p:sp>
        <p:nvSpPr>
          <p:cNvPr id="32940" name="Line 265"/>
          <p:cNvSpPr>
            <a:spLocks noChangeShapeType="1"/>
          </p:cNvSpPr>
          <p:nvPr/>
        </p:nvSpPr>
        <p:spPr bwMode="auto">
          <a:xfrm>
            <a:off x="9829800" y="609600"/>
            <a:ext cx="76200" cy="76200"/>
          </a:xfrm>
          <a:prstGeom prst="line">
            <a:avLst/>
          </a:prstGeom>
          <a:noFill/>
          <a:ln w="9525">
            <a:solidFill>
              <a:schemeClr val="tx1"/>
            </a:solidFill>
            <a:round/>
            <a:headEnd/>
            <a:tailEnd/>
          </a:ln>
        </p:spPr>
        <p:txBody>
          <a:bodyPr wrap="none" anchor="ctr"/>
          <a:lstStyle/>
          <a:p>
            <a:endParaRPr lang="en-US"/>
          </a:p>
        </p:txBody>
      </p:sp>
      <p:sp>
        <p:nvSpPr>
          <p:cNvPr id="32941" name="Line 266"/>
          <p:cNvSpPr>
            <a:spLocks noChangeShapeType="1"/>
          </p:cNvSpPr>
          <p:nvPr/>
        </p:nvSpPr>
        <p:spPr bwMode="auto">
          <a:xfrm flipH="1">
            <a:off x="9753600" y="685800"/>
            <a:ext cx="152400" cy="152400"/>
          </a:xfrm>
          <a:prstGeom prst="line">
            <a:avLst/>
          </a:prstGeom>
          <a:noFill/>
          <a:ln w="9525">
            <a:solidFill>
              <a:schemeClr val="tx1"/>
            </a:solidFill>
            <a:round/>
            <a:headEnd/>
            <a:tailEnd/>
          </a:ln>
        </p:spPr>
        <p:txBody>
          <a:bodyPr wrap="none" anchor="ctr"/>
          <a:lstStyle/>
          <a:p>
            <a:endParaRPr lang="en-US"/>
          </a:p>
        </p:txBody>
      </p:sp>
      <p:sp>
        <p:nvSpPr>
          <p:cNvPr id="32942" name="Line 267"/>
          <p:cNvSpPr>
            <a:spLocks noChangeShapeType="1"/>
          </p:cNvSpPr>
          <p:nvPr/>
        </p:nvSpPr>
        <p:spPr bwMode="auto">
          <a:xfrm flipH="1">
            <a:off x="9677400" y="838200"/>
            <a:ext cx="76200" cy="76200"/>
          </a:xfrm>
          <a:prstGeom prst="line">
            <a:avLst/>
          </a:prstGeom>
          <a:noFill/>
          <a:ln w="9525">
            <a:solidFill>
              <a:schemeClr val="tx1"/>
            </a:solidFill>
            <a:round/>
            <a:headEnd/>
            <a:tailEnd/>
          </a:ln>
        </p:spPr>
        <p:txBody>
          <a:bodyPr wrap="none" anchor="ctr"/>
          <a:lstStyle/>
          <a:p>
            <a:endParaRPr lang="en-US"/>
          </a:p>
        </p:txBody>
      </p:sp>
      <p:sp>
        <p:nvSpPr>
          <p:cNvPr id="32943" name="Line 268"/>
          <p:cNvSpPr>
            <a:spLocks noChangeShapeType="1"/>
          </p:cNvSpPr>
          <p:nvPr/>
        </p:nvSpPr>
        <p:spPr bwMode="auto">
          <a:xfrm>
            <a:off x="9677400" y="914400"/>
            <a:ext cx="76200" cy="76200"/>
          </a:xfrm>
          <a:prstGeom prst="line">
            <a:avLst/>
          </a:prstGeom>
          <a:noFill/>
          <a:ln w="9525">
            <a:solidFill>
              <a:schemeClr val="tx1"/>
            </a:solidFill>
            <a:round/>
            <a:headEnd/>
            <a:tailEnd/>
          </a:ln>
        </p:spPr>
        <p:txBody>
          <a:bodyPr wrap="none" anchor="ctr"/>
          <a:lstStyle/>
          <a:p>
            <a:endParaRPr lang="en-US"/>
          </a:p>
        </p:txBody>
      </p:sp>
      <p:sp>
        <p:nvSpPr>
          <p:cNvPr id="32944" name="Line 269"/>
          <p:cNvSpPr>
            <a:spLocks noChangeShapeType="1"/>
          </p:cNvSpPr>
          <p:nvPr/>
        </p:nvSpPr>
        <p:spPr bwMode="auto">
          <a:xfrm flipH="1">
            <a:off x="9677400" y="990600"/>
            <a:ext cx="76200" cy="76200"/>
          </a:xfrm>
          <a:prstGeom prst="line">
            <a:avLst/>
          </a:prstGeom>
          <a:noFill/>
          <a:ln w="9525">
            <a:solidFill>
              <a:schemeClr val="tx1"/>
            </a:solidFill>
            <a:round/>
            <a:headEnd/>
            <a:tailEnd/>
          </a:ln>
        </p:spPr>
        <p:txBody>
          <a:bodyPr wrap="none" anchor="ctr"/>
          <a:lstStyle/>
          <a:p>
            <a:endParaRPr lang="en-US"/>
          </a:p>
        </p:txBody>
      </p:sp>
      <p:sp>
        <p:nvSpPr>
          <p:cNvPr id="32945" name="Line 270"/>
          <p:cNvSpPr>
            <a:spLocks noChangeShapeType="1"/>
          </p:cNvSpPr>
          <p:nvPr/>
        </p:nvSpPr>
        <p:spPr bwMode="auto">
          <a:xfrm>
            <a:off x="9677400" y="1066800"/>
            <a:ext cx="76200" cy="76200"/>
          </a:xfrm>
          <a:prstGeom prst="line">
            <a:avLst/>
          </a:prstGeom>
          <a:noFill/>
          <a:ln w="9525">
            <a:solidFill>
              <a:schemeClr val="tx1"/>
            </a:solidFill>
            <a:round/>
            <a:headEnd/>
            <a:tailEnd/>
          </a:ln>
        </p:spPr>
        <p:txBody>
          <a:bodyPr wrap="none" anchor="ctr"/>
          <a:lstStyle/>
          <a:p>
            <a:endParaRPr lang="en-US"/>
          </a:p>
        </p:txBody>
      </p:sp>
      <p:sp>
        <p:nvSpPr>
          <p:cNvPr id="32946" name="Line 271"/>
          <p:cNvSpPr>
            <a:spLocks noChangeShapeType="1"/>
          </p:cNvSpPr>
          <p:nvPr/>
        </p:nvSpPr>
        <p:spPr bwMode="auto">
          <a:xfrm>
            <a:off x="9753600" y="1143000"/>
            <a:ext cx="228600" cy="152400"/>
          </a:xfrm>
          <a:prstGeom prst="line">
            <a:avLst/>
          </a:prstGeom>
          <a:noFill/>
          <a:ln w="9525">
            <a:solidFill>
              <a:schemeClr val="tx1"/>
            </a:solidFill>
            <a:round/>
            <a:headEnd/>
            <a:tailEnd/>
          </a:ln>
        </p:spPr>
        <p:txBody>
          <a:bodyPr wrap="none" anchor="ctr"/>
          <a:lstStyle/>
          <a:p>
            <a:endParaRPr lang="en-US"/>
          </a:p>
        </p:txBody>
      </p:sp>
      <p:sp>
        <p:nvSpPr>
          <p:cNvPr id="32947" name="Line 272"/>
          <p:cNvSpPr>
            <a:spLocks noChangeShapeType="1"/>
          </p:cNvSpPr>
          <p:nvPr/>
        </p:nvSpPr>
        <p:spPr bwMode="auto">
          <a:xfrm>
            <a:off x="9982200" y="1295400"/>
            <a:ext cx="228600" cy="76200"/>
          </a:xfrm>
          <a:prstGeom prst="line">
            <a:avLst/>
          </a:prstGeom>
          <a:noFill/>
          <a:ln w="9525">
            <a:solidFill>
              <a:schemeClr val="tx1"/>
            </a:solidFill>
            <a:round/>
            <a:headEnd/>
            <a:tailEnd/>
          </a:ln>
        </p:spPr>
        <p:txBody>
          <a:bodyPr wrap="none" anchor="ctr"/>
          <a:lstStyle/>
          <a:p>
            <a:endParaRPr lang="en-US"/>
          </a:p>
        </p:txBody>
      </p:sp>
      <p:sp>
        <p:nvSpPr>
          <p:cNvPr id="32948" name="Line 273"/>
          <p:cNvSpPr>
            <a:spLocks noChangeShapeType="1"/>
          </p:cNvSpPr>
          <p:nvPr/>
        </p:nvSpPr>
        <p:spPr bwMode="auto">
          <a:xfrm>
            <a:off x="10210800" y="1371600"/>
            <a:ext cx="76200" cy="76200"/>
          </a:xfrm>
          <a:prstGeom prst="line">
            <a:avLst/>
          </a:prstGeom>
          <a:noFill/>
          <a:ln w="9525">
            <a:solidFill>
              <a:schemeClr val="tx1"/>
            </a:solidFill>
            <a:round/>
            <a:headEnd/>
            <a:tailEnd/>
          </a:ln>
        </p:spPr>
        <p:txBody>
          <a:bodyPr wrap="none" anchor="ctr"/>
          <a:lstStyle/>
          <a:p>
            <a:endParaRPr lang="en-US"/>
          </a:p>
        </p:txBody>
      </p:sp>
      <p:sp>
        <p:nvSpPr>
          <p:cNvPr id="32949" name="Line 274"/>
          <p:cNvSpPr>
            <a:spLocks noChangeShapeType="1"/>
          </p:cNvSpPr>
          <p:nvPr/>
        </p:nvSpPr>
        <p:spPr bwMode="auto">
          <a:xfrm>
            <a:off x="10287000" y="1447800"/>
            <a:ext cx="76200" cy="152400"/>
          </a:xfrm>
          <a:prstGeom prst="line">
            <a:avLst/>
          </a:prstGeom>
          <a:noFill/>
          <a:ln w="9525">
            <a:solidFill>
              <a:schemeClr val="tx1"/>
            </a:solidFill>
            <a:round/>
            <a:headEnd/>
            <a:tailEnd/>
          </a:ln>
        </p:spPr>
        <p:txBody>
          <a:bodyPr wrap="none" anchor="ctr"/>
          <a:lstStyle/>
          <a:p>
            <a:endParaRPr lang="en-US"/>
          </a:p>
        </p:txBody>
      </p:sp>
      <p:sp>
        <p:nvSpPr>
          <p:cNvPr id="32950" name="Line 275"/>
          <p:cNvSpPr>
            <a:spLocks noChangeShapeType="1"/>
          </p:cNvSpPr>
          <p:nvPr/>
        </p:nvSpPr>
        <p:spPr bwMode="auto">
          <a:xfrm flipH="1">
            <a:off x="9525000" y="609600"/>
            <a:ext cx="76200" cy="76200"/>
          </a:xfrm>
          <a:prstGeom prst="line">
            <a:avLst/>
          </a:prstGeom>
          <a:noFill/>
          <a:ln w="9525">
            <a:solidFill>
              <a:schemeClr val="tx1"/>
            </a:solidFill>
            <a:round/>
            <a:headEnd/>
            <a:tailEnd/>
          </a:ln>
        </p:spPr>
        <p:txBody>
          <a:bodyPr wrap="none" anchor="ctr"/>
          <a:lstStyle/>
          <a:p>
            <a:endParaRPr lang="en-US"/>
          </a:p>
        </p:txBody>
      </p:sp>
      <p:sp>
        <p:nvSpPr>
          <p:cNvPr id="32951" name="Line 276"/>
          <p:cNvSpPr>
            <a:spLocks noChangeShapeType="1"/>
          </p:cNvSpPr>
          <p:nvPr/>
        </p:nvSpPr>
        <p:spPr bwMode="auto">
          <a:xfrm flipH="1">
            <a:off x="9296400" y="685800"/>
            <a:ext cx="228600" cy="0"/>
          </a:xfrm>
          <a:prstGeom prst="line">
            <a:avLst/>
          </a:prstGeom>
          <a:noFill/>
          <a:ln w="9525">
            <a:solidFill>
              <a:schemeClr val="tx1"/>
            </a:solidFill>
            <a:round/>
            <a:headEnd/>
            <a:tailEnd/>
          </a:ln>
        </p:spPr>
        <p:txBody>
          <a:bodyPr wrap="none" anchor="ctr"/>
          <a:lstStyle/>
          <a:p>
            <a:endParaRPr lang="en-US"/>
          </a:p>
        </p:txBody>
      </p:sp>
      <p:sp>
        <p:nvSpPr>
          <p:cNvPr id="32952" name="Line 277"/>
          <p:cNvSpPr>
            <a:spLocks noChangeShapeType="1"/>
          </p:cNvSpPr>
          <p:nvPr/>
        </p:nvSpPr>
        <p:spPr bwMode="auto">
          <a:xfrm flipH="1">
            <a:off x="9220200" y="685800"/>
            <a:ext cx="76200" cy="76200"/>
          </a:xfrm>
          <a:prstGeom prst="line">
            <a:avLst/>
          </a:prstGeom>
          <a:noFill/>
          <a:ln w="9525">
            <a:solidFill>
              <a:schemeClr val="tx1"/>
            </a:solidFill>
            <a:round/>
            <a:headEnd/>
            <a:tailEnd/>
          </a:ln>
        </p:spPr>
        <p:txBody>
          <a:bodyPr wrap="none" anchor="ctr"/>
          <a:lstStyle/>
          <a:p>
            <a:endParaRPr lang="en-US"/>
          </a:p>
        </p:txBody>
      </p:sp>
      <p:sp>
        <p:nvSpPr>
          <p:cNvPr id="32953" name="Line 278"/>
          <p:cNvSpPr>
            <a:spLocks noChangeShapeType="1"/>
          </p:cNvSpPr>
          <p:nvPr/>
        </p:nvSpPr>
        <p:spPr bwMode="auto">
          <a:xfrm>
            <a:off x="9220200" y="762000"/>
            <a:ext cx="0" cy="76200"/>
          </a:xfrm>
          <a:prstGeom prst="line">
            <a:avLst/>
          </a:prstGeom>
          <a:noFill/>
          <a:ln w="9525">
            <a:solidFill>
              <a:schemeClr val="tx1"/>
            </a:solidFill>
            <a:round/>
            <a:headEnd/>
            <a:tailEnd/>
          </a:ln>
        </p:spPr>
        <p:txBody>
          <a:bodyPr wrap="none" anchor="ctr"/>
          <a:lstStyle/>
          <a:p>
            <a:endParaRPr lang="en-US"/>
          </a:p>
        </p:txBody>
      </p:sp>
      <p:sp>
        <p:nvSpPr>
          <p:cNvPr id="32954" name="Line 279"/>
          <p:cNvSpPr>
            <a:spLocks noChangeShapeType="1"/>
          </p:cNvSpPr>
          <p:nvPr/>
        </p:nvSpPr>
        <p:spPr bwMode="auto">
          <a:xfrm flipH="1">
            <a:off x="9144000" y="838200"/>
            <a:ext cx="76200" cy="76200"/>
          </a:xfrm>
          <a:prstGeom prst="line">
            <a:avLst/>
          </a:prstGeom>
          <a:noFill/>
          <a:ln w="9525">
            <a:solidFill>
              <a:schemeClr val="tx1"/>
            </a:solidFill>
            <a:round/>
            <a:headEnd/>
            <a:tailEnd/>
          </a:ln>
        </p:spPr>
        <p:txBody>
          <a:bodyPr wrap="none" anchor="ctr"/>
          <a:lstStyle/>
          <a:p>
            <a:endParaRPr lang="en-US"/>
          </a:p>
        </p:txBody>
      </p:sp>
      <p:sp>
        <p:nvSpPr>
          <p:cNvPr id="32955" name="Line 280"/>
          <p:cNvSpPr>
            <a:spLocks noChangeShapeType="1"/>
          </p:cNvSpPr>
          <p:nvPr/>
        </p:nvSpPr>
        <p:spPr bwMode="auto">
          <a:xfrm flipH="1" flipV="1">
            <a:off x="8991600" y="762000"/>
            <a:ext cx="152400" cy="152400"/>
          </a:xfrm>
          <a:prstGeom prst="line">
            <a:avLst/>
          </a:prstGeom>
          <a:noFill/>
          <a:ln w="9525">
            <a:solidFill>
              <a:schemeClr val="tx1"/>
            </a:solidFill>
            <a:round/>
            <a:headEnd/>
            <a:tailEnd/>
          </a:ln>
        </p:spPr>
        <p:txBody>
          <a:bodyPr wrap="none" anchor="ctr"/>
          <a:lstStyle/>
          <a:p>
            <a:endParaRPr lang="en-US"/>
          </a:p>
        </p:txBody>
      </p:sp>
      <p:sp>
        <p:nvSpPr>
          <p:cNvPr id="32956" name="Line 281"/>
          <p:cNvSpPr>
            <a:spLocks noChangeShapeType="1"/>
          </p:cNvSpPr>
          <p:nvPr/>
        </p:nvSpPr>
        <p:spPr bwMode="auto">
          <a:xfrm flipH="1">
            <a:off x="8915400" y="762000"/>
            <a:ext cx="76200" cy="0"/>
          </a:xfrm>
          <a:prstGeom prst="line">
            <a:avLst/>
          </a:prstGeom>
          <a:noFill/>
          <a:ln w="9525">
            <a:solidFill>
              <a:schemeClr val="tx1"/>
            </a:solidFill>
            <a:round/>
            <a:headEnd/>
            <a:tailEnd/>
          </a:ln>
        </p:spPr>
        <p:txBody>
          <a:bodyPr wrap="none" anchor="ctr"/>
          <a:lstStyle/>
          <a:p>
            <a:endParaRPr lang="en-US"/>
          </a:p>
        </p:txBody>
      </p:sp>
      <p:sp>
        <p:nvSpPr>
          <p:cNvPr id="32957" name="Line 282"/>
          <p:cNvSpPr>
            <a:spLocks noChangeShapeType="1"/>
          </p:cNvSpPr>
          <p:nvPr/>
        </p:nvSpPr>
        <p:spPr bwMode="auto">
          <a:xfrm flipH="1" flipV="1">
            <a:off x="8839200" y="609600"/>
            <a:ext cx="76200" cy="152400"/>
          </a:xfrm>
          <a:prstGeom prst="line">
            <a:avLst/>
          </a:prstGeom>
          <a:noFill/>
          <a:ln w="9525">
            <a:solidFill>
              <a:schemeClr val="tx1"/>
            </a:solidFill>
            <a:round/>
            <a:headEnd/>
            <a:tailEnd/>
          </a:ln>
        </p:spPr>
        <p:txBody>
          <a:bodyPr wrap="none" anchor="ctr"/>
          <a:lstStyle/>
          <a:p>
            <a:endParaRPr lang="en-US"/>
          </a:p>
        </p:txBody>
      </p:sp>
      <p:sp>
        <p:nvSpPr>
          <p:cNvPr id="32958" name="Line 283"/>
          <p:cNvSpPr>
            <a:spLocks noChangeShapeType="1"/>
          </p:cNvSpPr>
          <p:nvPr/>
        </p:nvSpPr>
        <p:spPr bwMode="auto">
          <a:xfrm>
            <a:off x="10515600" y="609600"/>
            <a:ext cx="0" cy="5410200"/>
          </a:xfrm>
          <a:prstGeom prst="line">
            <a:avLst/>
          </a:prstGeom>
          <a:noFill/>
          <a:ln w="38100">
            <a:solidFill>
              <a:schemeClr val="tx1"/>
            </a:solidFill>
            <a:round/>
            <a:headEnd/>
            <a:tailEnd/>
          </a:ln>
        </p:spPr>
        <p:txBody>
          <a:bodyPr wrap="none" anchor="ctr"/>
          <a:lstStyle/>
          <a:p>
            <a:endParaRPr lang="en-US"/>
          </a:p>
        </p:txBody>
      </p:sp>
      <p:sp>
        <p:nvSpPr>
          <p:cNvPr id="32959" name="Line 284"/>
          <p:cNvSpPr>
            <a:spLocks noChangeShapeType="1"/>
          </p:cNvSpPr>
          <p:nvPr/>
        </p:nvSpPr>
        <p:spPr bwMode="auto">
          <a:xfrm flipH="1">
            <a:off x="1828800" y="609600"/>
            <a:ext cx="8686800" cy="0"/>
          </a:xfrm>
          <a:prstGeom prst="line">
            <a:avLst/>
          </a:prstGeom>
          <a:noFill/>
          <a:ln w="38100">
            <a:solidFill>
              <a:schemeClr val="tx1"/>
            </a:solidFill>
            <a:round/>
            <a:headEnd/>
            <a:tailEnd/>
          </a:ln>
        </p:spPr>
        <p:txBody>
          <a:bodyPr wrap="none" anchor="ctr"/>
          <a:lstStyle/>
          <a:p>
            <a:endParaRPr lang="en-US"/>
          </a:p>
        </p:txBody>
      </p:sp>
      <p:sp>
        <p:nvSpPr>
          <p:cNvPr id="32960" name="Line 285"/>
          <p:cNvSpPr>
            <a:spLocks noChangeShapeType="1"/>
          </p:cNvSpPr>
          <p:nvPr/>
        </p:nvSpPr>
        <p:spPr bwMode="auto">
          <a:xfrm>
            <a:off x="1828800" y="609600"/>
            <a:ext cx="0" cy="5410200"/>
          </a:xfrm>
          <a:prstGeom prst="line">
            <a:avLst/>
          </a:prstGeom>
          <a:noFill/>
          <a:ln w="38100">
            <a:solidFill>
              <a:schemeClr val="tx1"/>
            </a:solidFill>
            <a:round/>
            <a:headEnd/>
            <a:tailEnd/>
          </a:ln>
        </p:spPr>
        <p:txBody>
          <a:bodyPr wrap="none" anchor="ctr"/>
          <a:lstStyle/>
          <a:p>
            <a:endParaRPr lang="en-US"/>
          </a:p>
        </p:txBody>
      </p:sp>
      <p:sp>
        <p:nvSpPr>
          <p:cNvPr id="32961" name="Line 286"/>
          <p:cNvSpPr>
            <a:spLocks noChangeShapeType="1"/>
          </p:cNvSpPr>
          <p:nvPr/>
        </p:nvSpPr>
        <p:spPr bwMode="auto">
          <a:xfrm>
            <a:off x="1828800" y="6019800"/>
            <a:ext cx="8686800" cy="0"/>
          </a:xfrm>
          <a:prstGeom prst="line">
            <a:avLst/>
          </a:prstGeom>
          <a:noFill/>
          <a:ln w="38100">
            <a:solidFill>
              <a:schemeClr val="tx1"/>
            </a:solidFill>
            <a:round/>
            <a:headEnd/>
            <a:tailEnd/>
          </a:ln>
        </p:spPr>
        <p:txBody>
          <a:bodyPr wrap="none" anchor="ctr"/>
          <a:lstStyle/>
          <a:p>
            <a:endParaRPr lang="en-US"/>
          </a:p>
        </p:txBody>
      </p:sp>
      <p:sp>
        <p:nvSpPr>
          <p:cNvPr id="32962" name="Line 287"/>
          <p:cNvSpPr>
            <a:spLocks noChangeShapeType="1"/>
          </p:cNvSpPr>
          <p:nvPr/>
        </p:nvSpPr>
        <p:spPr bwMode="auto">
          <a:xfrm flipH="1">
            <a:off x="4495800" y="5029200"/>
            <a:ext cx="228600" cy="0"/>
          </a:xfrm>
          <a:prstGeom prst="line">
            <a:avLst/>
          </a:prstGeom>
          <a:noFill/>
          <a:ln w="9525">
            <a:solidFill>
              <a:schemeClr val="tx1"/>
            </a:solidFill>
            <a:round/>
            <a:headEnd/>
            <a:tailEnd/>
          </a:ln>
        </p:spPr>
        <p:txBody>
          <a:bodyPr wrap="none" anchor="ctr"/>
          <a:lstStyle/>
          <a:p>
            <a:endParaRPr lang="en-US"/>
          </a:p>
        </p:txBody>
      </p:sp>
      <p:sp>
        <p:nvSpPr>
          <p:cNvPr id="32963" name="Line 288"/>
          <p:cNvSpPr>
            <a:spLocks noChangeShapeType="1"/>
          </p:cNvSpPr>
          <p:nvPr/>
        </p:nvSpPr>
        <p:spPr bwMode="auto">
          <a:xfrm flipV="1">
            <a:off x="5638800" y="4953000"/>
            <a:ext cx="152400" cy="76200"/>
          </a:xfrm>
          <a:prstGeom prst="line">
            <a:avLst/>
          </a:prstGeom>
          <a:noFill/>
          <a:ln w="9525">
            <a:solidFill>
              <a:schemeClr val="tx1"/>
            </a:solidFill>
            <a:round/>
            <a:headEnd/>
            <a:tailEnd/>
          </a:ln>
        </p:spPr>
        <p:txBody>
          <a:bodyPr wrap="none" anchor="ctr"/>
          <a:lstStyle/>
          <a:p>
            <a:endParaRPr lang="en-US"/>
          </a:p>
        </p:txBody>
      </p:sp>
      <p:sp>
        <p:nvSpPr>
          <p:cNvPr id="32964" name="Line 289"/>
          <p:cNvSpPr>
            <a:spLocks noChangeShapeType="1"/>
          </p:cNvSpPr>
          <p:nvPr/>
        </p:nvSpPr>
        <p:spPr bwMode="auto">
          <a:xfrm flipH="1" flipV="1">
            <a:off x="6553200" y="609600"/>
            <a:ext cx="76200" cy="304800"/>
          </a:xfrm>
          <a:prstGeom prst="line">
            <a:avLst/>
          </a:prstGeom>
          <a:noFill/>
          <a:ln w="9525">
            <a:solidFill>
              <a:schemeClr val="tx1"/>
            </a:solidFill>
            <a:round/>
            <a:headEnd/>
            <a:tailEnd/>
          </a:ln>
        </p:spPr>
        <p:txBody>
          <a:bodyPr wrap="none" anchor="ctr"/>
          <a:lstStyle/>
          <a:p>
            <a:endParaRPr lang="en-US"/>
          </a:p>
        </p:txBody>
      </p:sp>
      <p:sp>
        <p:nvSpPr>
          <p:cNvPr id="32965" name="Line 290"/>
          <p:cNvSpPr>
            <a:spLocks noChangeShapeType="1"/>
          </p:cNvSpPr>
          <p:nvPr/>
        </p:nvSpPr>
        <p:spPr bwMode="auto">
          <a:xfrm>
            <a:off x="8458200" y="4953000"/>
            <a:ext cx="76200" cy="152400"/>
          </a:xfrm>
          <a:prstGeom prst="line">
            <a:avLst/>
          </a:prstGeom>
          <a:noFill/>
          <a:ln w="9525">
            <a:solidFill>
              <a:schemeClr val="tx1"/>
            </a:solidFill>
            <a:round/>
            <a:headEnd/>
            <a:tailEnd/>
          </a:ln>
        </p:spPr>
        <p:txBody>
          <a:bodyPr wrap="none" anchor="ctr"/>
          <a:lstStyle/>
          <a:p>
            <a:endParaRPr lang="en-US"/>
          </a:p>
        </p:txBody>
      </p:sp>
      <p:sp>
        <p:nvSpPr>
          <p:cNvPr id="32966" name="Line 291"/>
          <p:cNvSpPr>
            <a:spLocks noChangeShapeType="1"/>
          </p:cNvSpPr>
          <p:nvPr/>
        </p:nvSpPr>
        <p:spPr bwMode="auto">
          <a:xfrm>
            <a:off x="8534400" y="5105400"/>
            <a:ext cx="152400" cy="76200"/>
          </a:xfrm>
          <a:prstGeom prst="line">
            <a:avLst/>
          </a:prstGeom>
          <a:noFill/>
          <a:ln w="9525">
            <a:solidFill>
              <a:schemeClr val="tx1"/>
            </a:solidFill>
            <a:round/>
            <a:headEnd/>
            <a:tailEnd/>
          </a:ln>
        </p:spPr>
        <p:txBody>
          <a:bodyPr wrap="none" anchor="ctr"/>
          <a:lstStyle/>
          <a:p>
            <a:endParaRPr lang="en-US"/>
          </a:p>
        </p:txBody>
      </p:sp>
      <p:sp>
        <p:nvSpPr>
          <p:cNvPr id="32967" name="Line 292"/>
          <p:cNvSpPr>
            <a:spLocks noChangeShapeType="1"/>
          </p:cNvSpPr>
          <p:nvPr/>
        </p:nvSpPr>
        <p:spPr bwMode="auto">
          <a:xfrm>
            <a:off x="8686800" y="5181600"/>
            <a:ext cx="0" cy="381000"/>
          </a:xfrm>
          <a:prstGeom prst="line">
            <a:avLst/>
          </a:prstGeom>
          <a:noFill/>
          <a:ln w="9525">
            <a:solidFill>
              <a:schemeClr val="tx1"/>
            </a:solidFill>
            <a:round/>
            <a:headEnd/>
            <a:tailEnd/>
          </a:ln>
        </p:spPr>
        <p:txBody>
          <a:bodyPr wrap="none" anchor="ctr"/>
          <a:lstStyle/>
          <a:p>
            <a:endParaRPr lang="en-US"/>
          </a:p>
        </p:txBody>
      </p:sp>
      <p:sp>
        <p:nvSpPr>
          <p:cNvPr id="32968" name="Line 293"/>
          <p:cNvSpPr>
            <a:spLocks noChangeShapeType="1"/>
          </p:cNvSpPr>
          <p:nvPr/>
        </p:nvSpPr>
        <p:spPr bwMode="auto">
          <a:xfrm>
            <a:off x="8686800" y="5562600"/>
            <a:ext cx="0" cy="228600"/>
          </a:xfrm>
          <a:prstGeom prst="line">
            <a:avLst/>
          </a:prstGeom>
          <a:noFill/>
          <a:ln w="9525">
            <a:solidFill>
              <a:schemeClr val="tx1"/>
            </a:solidFill>
            <a:round/>
            <a:headEnd/>
            <a:tailEnd/>
          </a:ln>
        </p:spPr>
        <p:txBody>
          <a:bodyPr wrap="none" anchor="ctr"/>
          <a:lstStyle/>
          <a:p>
            <a:endParaRPr lang="en-US"/>
          </a:p>
        </p:txBody>
      </p:sp>
      <p:sp>
        <p:nvSpPr>
          <p:cNvPr id="32969" name="Line 294"/>
          <p:cNvSpPr>
            <a:spLocks noChangeShapeType="1"/>
          </p:cNvSpPr>
          <p:nvPr/>
        </p:nvSpPr>
        <p:spPr bwMode="auto">
          <a:xfrm flipH="1">
            <a:off x="8458200" y="5791200"/>
            <a:ext cx="228600" cy="228600"/>
          </a:xfrm>
          <a:prstGeom prst="line">
            <a:avLst/>
          </a:prstGeom>
          <a:noFill/>
          <a:ln w="9525">
            <a:solidFill>
              <a:schemeClr val="tx1"/>
            </a:solidFill>
            <a:round/>
            <a:headEnd/>
            <a:tailEnd/>
          </a:ln>
        </p:spPr>
        <p:txBody>
          <a:bodyPr wrap="none" anchor="ctr"/>
          <a:lstStyle/>
          <a:p>
            <a:endParaRPr lang="en-US"/>
          </a:p>
        </p:txBody>
      </p:sp>
      <p:sp>
        <p:nvSpPr>
          <p:cNvPr id="32970" name="Line 295"/>
          <p:cNvSpPr>
            <a:spLocks noChangeShapeType="1"/>
          </p:cNvSpPr>
          <p:nvPr/>
        </p:nvSpPr>
        <p:spPr bwMode="auto">
          <a:xfrm flipH="1" flipV="1">
            <a:off x="9448800" y="5181600"/>
            <a:ext cx="152400" cy="152400"/>
          </a:xfrm>
          <a:prstGeom prst="line">
            <a:avLst/>
          </a:prstGeom>
          <a:noFill/>
          <a:ln w="9525">
            <a:solidFill>
              <a:schemeClr val="tx1"/>
            </a:solidFill>
            <a:round/>
            <a:headEnd/>
            <a:tailEnd/>
          </a:ln>
        </p:spPr>
        <p:txBody>
          <a:bodyPr wrap="none" anchor="ctr"/>
          <a:lstStyle/>
          <a:p>
            <a:endParaRPr lang="en-US"/>
          </a:p>
        </p:txBody>
      </p:sp>
      <p:sp>
        <p:nvSpPr>
          <p:cNvPr id="32971" name="Line 296"/>
          <p:cNvSpPr>
            <a:spLocks noChangeShapeType="1"/>
          </p:cNvSpPr>
          <p:nvPr/>
        </p:nvSpPr>
        <p:spPr bwMode="auto">
          <a:xfrm flipH="1" flipV="1">
            <a:off x="9296400" y="4953000"/>
            <a:ext cx="152400" cy="228600"/>
          </a:xfrm>
          <a:prstGeom prst="line">
            <a:avLst/>
          </a:prstGeom>
          <a:noFill/>
          <a:ln w="9525">
            <a:solidFill>
              <a:schemeClr val="tx1"/>
            </a:solidFill>
            <a:round/>
            <a:headEnd/>
            <a:tailEnd/>
          </a:ln>
        </p:spPr>
        <p:txBody>
          <a:bodyPr wrap="none" anchor="ctr"/>
          <a:lstStyle/>
          <a:p>
            <a:endParaRPr lang="en-US"/>
          </a:p>
        </p:txBody>
      </p:sp>
      <p:sp>
        <p:nvSpPr>
          <p:cNvPr id="32972" name="Line 297"/>
          <p:cNvSpPr>
            <a:spLocks noChangeShapeType="1"/>
          </p:cNvSpPr>
          <p:nvPr/>
        </p:nvSpPr>
        <p:spPr bwMode="auto">
          <a:xfrm flipH="1">
            <a:off x="9220200" y="4953000"/>
            <a:ext cx="76200" cy="76200"/>
          </a:xfrm>
          <a:prstGeom prst="line">
            <a:avLst/>
          </a:prstGeom>
          <a:noFill/>
          <a:ln w="9525">
            <a:solidFill>
              <a:schemeClr val="tx1"/>
            </a:solidFill>
            <a:round/>
            <a:headEnd/>
            <a:tailEnd/>
          </a:ln>
        </p:spPr>
        <p:txBody>
          <a:bodyPr wrap="none" anchor="ctr"/>
          <a:lstStyle/>
          <a:p>
            <a:endParaRPr lang="en-US"/>
          </a:p>
        </p:txBody>
      </p:sp>
      <p:sp>
        <p:nvSpPr>
          <p:cNvPr id="32973" name="Line 298"/>
          <p:cNvSpPr>
            <a:spLocks noChangeShapeType="1"/>
          </p:cNvSpPr>
          <p:nvPr/>
        </p:nvSpPr>
        <p:spPr bwMode="auto">
          <a:xfrm>
            <a:off x="9601200" y="5334000"/>
            <a:ext cx="76200" cy="228600"/>
          </a:xfrm>
          <a:prstGeom prst="line">
            <a:avLst/>
          </a:prstGeom>
          <a:noFill/>
          <a:ln w="9525">
            <a:solidFill>
              <a:schemeClr val="tx1"/>
            </a:solidFill>
            <a:round/>
            <a:headEnd/>
            <a:tailEnd/>
          </a:ln>
        </p:spPr>
        <p:txBody>
          <a:bodyPr wrap="none" anchor="ctr"/>
          <a:lstStyle/>
          <a:p>
            <a:endParaRPr lang="en-US"/>
          </a:p>
        </p:txBody>
      </p:sp>
      <p:sp>
        <p:nvSpPr>
          <p:cNvPr id="32974" name="Line 299"/>
          <p:cNvSpPr>
            <a:spLocks noChangeShapeType="1"/>
          </p:cNvSpPr>
          <p:nvPr/>
        </p:nvSpPr>
        <p:spPr bwMode="auto">
          <a:xfrm>
            <a:off x="9677400" y="5562600"/>
            <a:ext cx="228600" cy="0"/>
          </a:xfrm>
          <a:prstGeom prst="line">
            <a:avLst/>
          </a:prstGeom>
          <a:noFill/>
          <a:ln w="9525">
            <a:solidFill>
              <a:schemeClr val="tx1"/>
            </a:solidFill>
            <a:round/>
            <a:headEnd/>
            <a:tailEnd/>
          </a:ln>
        </p:spPr>
        <p:txBody>
          <a:bodyPr wrap="none" anchor="ctr"/>
          <a:lstStyle/>
          <a:p>
            <a:endParaRPr lang="en-US"/>
          </a:p>
        </p:txBody>
      </p:sp>
      <p:sp>
        <p:nvSpPr>
          <p:cNvPr id="32975" name="Line 300"/>
          <p:cNvSpPr>
            <a:spLocks noChangeShapeType="1"/>
          </p:cNvSpPr>
          <p:nvPr/>
        </p:nvSpPr>
        <p:spPr bwMode="auto">
          <a:xfrm flipV="1">
            <a:off x="9906000" y="5486400"/>
            <a:ext cx="152400" cy="76200"/>
          </a:xfrm>
          <a:prstGeom prst="line">
            <a:avLst/>
          </a:prstGeom>
          <a:noFill/>
          <a:ln w="9525">
            <a:solidFill>
              <a:schemeClr val="tx1"/>
            </a:solidFill>
            <a:round/>
            <a:headEnd/>
            <a:tailEnd/>
          </a:ln>
        </p:spPr>
        <p:txBody>
          <a:bodyPr wrap="none" anchor="ctr"/>
          <a:lstStyle/>
          <a:p>
            <a:endParaRPr lang="en-US"/>
          </a:p>
        </p:txBody>
      </p:sp>
      <p:sp>
        <p:nvSpPr>
          <p:cNvPr id="32976" name="Line 301"/>
          <p:cNvSpPr>
            <a:spLocks noChangeShapeType="1"/>
          </p:cNvSpPr>
          <p:nvPr/>
        </p:nvSpPr>
        <p:spPr bwMode="auto">
          <a:xfrm flipV="1">
            <a:off x="10058400" y="5257800"/>
            <a:ext cx="228600" cy="228600"/>
          </a:xfrm>
          <a:prstGeom prst="line">
            <a:avLst/>
          </a:prstGeom>
          <a:noFill/>
          <a:ln w="9525">
            <a:solidFill>
              <a:schemeClr val="tx1"/>
            </a:solidFill>
            <a:round/>
            <a:headEnd/>
            <a:tailEnd/>
          </a:ln>
        </p:spPr>
        <p:txBody>
          <a:bodyPr wrap="none" anchor="ctr"/>
          <a:lstStyle/>
          <a:p>
            <a:endParaRPr lang="en-US"/>
          </a:p>
        </p:txBody>
      </p:sp>
      <p:sp>
        <p:nvSpPr>
          <p:cNvPr id="32977" name="Line 302"/>
          <p:cNvSpPr>
            <a:spLocks noChangeShapeType="1"/>
          </p:cNvSpPr>
          <p:nvPr/>
        </p:nvSpPr>
        <p:spPr bwMode="auto">
          <a:xfrm flipV="1">
            <a:off x="10287000" y="5105400"/>
            <a:ext cx="228600" cy="152400"/>
          </a:xfrm>
          <a:prstGeom prst="line">
            <a:avLst/>
          </a:prstGeom>
          <a:noFill/>
          <a:ln w="9525">
            <a:solidFill>
              <a:schemeClr val="tx1"/>
            </a:solidFill>
            <a:round/>
            <a:headEnd/>
            <a:tailEnd/>
          </a:ln>
        </p:spPr>
        <p:txBody>
          <a:bodyPr wrap="none" anchor="ctr"/>
          <a:lstStyle/>
          <a:p>
            <a:endParaRPr lang="en-US"/>
          </a:p>
        </p:txBody>
      </p:sp>
      <p:sp>
        <p:nvSpPr>
          <p:cNvPr id="32978" name="Line 303"/>
          <p:cNvSpPr>
            <a:spLocks noChangeShapeType="1"/>
          </p:cNvSpPr>
          <p:nvPr/>
        </p:nvSpPr>
        <p:spPr bwMode="auto">
          <a:xfrm flipV="1">
            <a:off x="7543800" y="4572000"/>
            <a:ext cx="152400" cy="76200"/>
          </a:xfrm>
          <a:prstGeom prst="line">
            <a:avLst/>
          </a:prstGeom>
          <a:noFill/>
          <a:ln w="9525">
            <a:solidFill>
              <a:schemeClr val="tx1"/>
            </a:solidFill>
            <a:round/>
            <a:headEnd/>
            <a:tailEnd/>
          </a:ln>
        </p:spPr>
        <p:txBody>
          <a:bodyPr wrap="none" anchor="ctr"/>
          <a:lstStyle/>
          <a:p>
            <a:endParaRPr lang="en-US"/>
          </a:p>
        </p:txBody>
      </p:sp>
      <p:sp>
        <p:nvSpPr>
          <p:cNvPr id="32979" name="Line 304"/>
          <p:cNvSpPr>
            <a:spLocks noChangeShapeType="1"/>
          </p:cNvSpPr>
          <p:nvPr/>
        </p:nvSpPr>
        <p:spPr bwMode="auto">
          <a:xfrm flipH="1" flipV="1">
            <a:off x="7696200" y="4572000"/>
            <a:ext cx="76200" cy="152400"/>
          </a:xfrm>
          <a:prstGeom prst="line">
            <a:avLst/>
          </a:prstGeom>
          <a:noFill/>
          <a:ln w="9525">
            <a:solidFill>
              <a:schemeClr val="tx1"/>
            </a:solidFill>
            <a:round/>
            <a:headEnd/>
            <a:tailEnd/>
          </a:ln>
        </p:spPr>
        <p:txBody>
          <a:bodyPr wrap="none" anchor="ctr"/>
          <a:lstStyle/>
          <a:p>
            <a:endParaRPr lang="en-US"/>
          </a:p>
        </p:txBody>
      </p:sp>
      <p:sp>
        <p:nvSpPr>
          <p:cNvPr id="32980" name="Text Box 306"/>
          <p:cNvSpPr txBox="1">
            <a:spLocks noChangeArrowheads="1"/>
          </p:cNvSpPr>
          <p:nvPr/>
        </p:nvSpPr>
        <p:spPr bwMode="auto">
          <a:xfrm>
            <a:off x="8839200" y="1371601"/>
            <a:ext cx="5334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Xining</a:t>
            </a:r>
          </a:p>
        </p:txBody>
      </p:sp>
      <p:sp>
        <p:nvSpPr>
          <p:cNvPr id="32981" name="Line 307"/>
          <p:cNvSpPr>
            <a:spLocks noChangeShapeType="1"/>
          </p:cNvSpPr>
          <p:nvPr/>
        </p:nvSpPr>
        <p:spPr bwMode="auto">
          <a:xfrm>
            <a:off x="9525000" y="1600200"/>
            <a:ext cx="152400" cy="152400"/>
          </a:xfrm>
          <a:prstGeom prst="line">
            <a:avLst/>
          </a:prstGeom>
          <a:noFill/>
          <a:ln w="9525">
            <a:solidFill>
              <a:schemeClr val="tx1"/>
            </a:solidFill>
            <a:round/>
            <a:headEnd/>
            <a:tailEnd/>
          </a:ln>
        </p:spPr>
        <p:txBody>
          <a:bodyPr wrap="none" anchor="ctr"/>
          <a:lstStyle/>
          <a:p>
            <a:endParaRPr lang="en-US"/>
          </a:p>
        </p:txBody>
      </p:sp>
      <p:sp>
        <p:nvSpPr>
          <p:cNvPr id="32982" name="Line 308"/>
          <p:cNvSpPr>
            <a:spLocks noChangeShapeType="1"/>
          </p:cNvSpPr>
          <p:nvPr/>
        </p:nvSpPr>
        <p:spPr bwMode="auto">
          <a:xfrm flipH="1">
            <a:off x="9601200" y="1752600"/>
            <a:ext cx="76200" cy="76200"/>
          </a:xfrm>
          <a:prstGeom prst="line">
            <a:avLst/>
          </a:prstGeom>
          <a:noFill/>
          <a:ln w="9525">
            <a:solidFill>
              <a:schemeClr val="tx1"/>
            </a:solidFill>
            <a:round/>
            <a:headEnd/>
            <a:tailEnd/>
          </a:ln>
        </p:spPr>
        <p:txBody>
          <a:bodyPr wrap="none" anchor="ctr"/>
          <a:lstStyle/>
          <a:p>
            <a:endParaRPr lang="en-US"/>
          </a:p>
        </p:txBody>
      </p:sp>
      <p:sp>
        <p:nvSpPr>
          <p:cNvPr id="32983" name="Line 309"/>
          <p:cNvSpPr>
            <a:spLocks noChangeShapeType="1"/>
          </p:cNvSpPr>
          <p:nvPr/>
        </p:nvSpPr>
        <p:spPr bwMode="auto">
          <a:xfrm>
            <a:off x="8610600" y="3962400"/>
            <a:ext cx="0" cy="152400"/>
          </a:xfrm>
          <a:prstGeom prst="line">
            <a:avLst/>
          </a:prstGeom>
          <a:noFill/>
          <a:ln w="9525">
            <a:solidFill>
              <a:schemeClr val="tx1"/>
            </a:solidFill>
            <a:round/>
            <a:headEnd/>
            <a:tailEnd/>
          </a:ln>
        </p:spPr>
        <p:txBody>
          <a:bodyPr wrap="none" anchor="ctr"/>
          <a:lstStyle/>
          <a:p>
            <a:endParaRPr lang="en-US"/>
          </a:p>
        </p:txBody>
      </p:sp>
      <p:sp>
        <p:nvSpPr>
          <p:cNvPr id="8408" name="Text Box 311"/>
          <p:cNvSpPr txBox="1">
            <a:spLocks noChangeArrowheads="1"/>
          </p:cNvSpPr>
          <p:nvPr/>
        </p:nvSpPr>
        <p:spPr bwMode="auto">
          <a:xfrm>
            <a:off x="6324600" y="4419600"/>
            <a:ext cx="838200" cy="254000"/>
          </a:xfrm>
          <a:prstGeom prst="rect">
            <a:avLst/>
          </a:prstGeom>
          <a:noFill/>
          <a:ln w="9525">
            <a:noFill/>
            <a:miter lim="800000"/>
            <a:headEnd/>
            <a:tailEnd/>
          </a:ln>
        </p:spPr>
        <p:txBody>
          <a:bodyPr>
            <a:spAutoFit/>
          </a:bodyPr>
          <a:lstStyle/>
          <a:p>
            <a:pPr>
              <a:spcBef>
                <a:spcPct val="50000"/>
              </a:spcBef>
              <a:defRPr/>
            </a:pPr>
            <a:r>
              <a:rPr lang="en-US" sz="800" b="1" dirty="0">
                <a:latin typeface="Calibri" pitchFamily="34" charset="0"/>
              </a:rPr>
              <a:t> </a:t>
            </a:r>
            <a:r>
              <a:rPr lang="en-US" sz="1050" b="1" dirty="0">
                <a:latin typeface="Calibri" pitchFamily="34" charset="0"/>
              </a:rPr>
              <a:t>LHASA</a:t>
            </a:r>
          </a:p>
        </p:txBody>
      </p:sp>
      <p:sp>
        <p:nvSpPr>
          <p:cNvPr id="32985" name="Line 314"/>
          <p:cNvSpPr>
            <a:spLocks noChangeShapeType="1"/>
          </p:cNvSpPr>
          <p:nvPr/>
        </p:nvSpPr>
        <p:spPr bwMode="auto">
          <a:xfrm>
            <a:off x="3810000" y="4572000"/>
            <a:ext cx="76200" cy="0"/>
          </a:xfrm>
          <a:prstGeom prst="line">
            <a:avLst/>
          </a:prstGeom>
          <a:noFill/>
          <a:ln w="9525">
            <a:solidFill>
              <a:schemeClr val="tx1"/>
            </a:solidFill>
            <a:round/>
            <a:headEnd/>
            <a:tailEnd/>
          </a:ln>
        </p:spPr>
        <p:txBody>
          <a:bodyPr/>
          <a:lstStyle/>
          <a:p>
            <a:endParaRPr lang="en-US"/>
          </a:p>
        </p:txBody>
      </p:sp>
      <p:sp>
        <p:nvSpPr>
          <p:cNvPr id="32986" name="Line 315"/>
          <p:cNvSpPr>
            <a:spLocks noChangeShapeType="1"/>
          </p:cNvSpPr>
          <p:nvPr/>
        </p:nvSpPr>
        <p:spPr bwMode="auto">
          <a:xfrm>
            <a:off x="3124200" y="4038600"/>
            <a:ext cx="76200" cy="76200"/>
          </a:xfrm>
          <a:prstGeom prst="line">
            <a:avLst/>
          </a:prstGeom>
          <a:noFill/>
          <a:ln w="9525">
            <a:solidFill>
              <a:schemeClr val="tx1"/>
            </a:solidFill>
            <a:round/>
            <a:headEnd/>
            <a:tailEnd/>
          </a:ln>
        </p:spPr>
        <p:txBody>
          <a:bodyPr/>
          <a:lstStyle/>
          <a:p>
            <a:endParaRPr lang="en-US"/>
          </a:p>
        </p:txBody>
      </p:sp>
      <p:sp>
        <p:nvSpPr>
          <p:cNvPr id="32987" name="Line 316"/>
          <p:cNvSpPr>
            <a:spLocks noChangeShapeType="1"/>
          </p:cNvSpPr>
          <p:nvPr/>
        </p:nvSpPr>
        <p:spPr bwMode="auto">
          <a:xfrm>
            <a:off x="3200400" y="4114800"/>
            <a:ext cx="0" cy="76200"/>
          </a:xfrm>
          <a:prstGeom prst="line">
            <a:avLst/>
          </a:prstGeom>
          <a:noFill/>
          <a:ln w="9525">
            <a:solidFill>
              <a:schemeClr val="tx1"/>
            </a:solidFill>
            <a:round/>
            <a:headEnd/>
            <a:tailEnd/>
          </a:ln>
        </p:spPr>
        <p:txBody>
          <a:bodyPr/>
          <a:lstStyle/>
          <a:p>
            <a:endParaRPr lang="en-US"/>
          </a:p>
        </p:txBody>
      </p:sp>
      <p:sp>
        <p:nvSpPr>
          <p:cNvPr id="32988" name="Line 317"/>
          <p:cNvSpPr>
            <a:spLocks noChangeShapeType="1"/>
          </p:cNvSpPr>
          <p:nvPr/>
        </p:nvSpPr>
        <p:spPr bwMode="auto">
          <a:xfrm flipH="1" flipV="1">
            <a:off x="4343400" y="4953000"/>
            <a:ext cx="152400" cy="76200"/>
          </a:xfrm>
          <a:prstGeom prst="line">
            <a:avLst/>
          </a:prstGeom>
          <a:noFill/>
          <a:ln w="9525">
            <a:solidFill>
              <a:schemeClr val="tx1"/>
            </a:solidFill>
            <a:round/>
            <a:headEnd/>
            <a:tailEnd/>
          </a:ln>
        </p:spPr>
        <p:txBody>
          <a:bodyPr/>
          <a:lstStyle/>
          <a:p>
            <a:endParaRPr lang="en-US"/>
          </a:p>
        </p:txBody>
      </p:sp>
      <p:sp>
        <p:nvSpPr>
          <p:cNvPr id="32989" name="Line 318"/>
          <p:cNvSpPr>
            <a:spLocks noChangeShapeType="1"/>
          </p:cNvSpPr>
          <p:nvPr/>
        </p:nvSpPr>
        <p:spPr bwMode="auto">
          <a:xfrm flipV="1">
            <a:off x="4343400" y="4876800"/>
            <a:ext cx="0" cy="76200"/>
          </a:xfrm>
          <a:prstGeom prst="line">
            <a:avLst/>
          </a:prstGeom>
          <a:noFill/>
          <a:ln w="9525">
            <a:solidFill>
              <a:schemeClr val="tx1"/>
            </a:solidFill>
            <a:round/>
            <a:headEnd/>
            <a:tailEnd/>
          </a:ln>
        </p:spPr>
        <p:txBody>
          <a:bodyPr/>
          <a:lstStyle/>
          <a:p>
            <a:endParaRPr lang="en-US"/>
          </a:p>
        </p:txBody>
      </p:sp>
      <p:sp>
        <p:nvSpPr>
          <p:cNvPr id="32990" name="Line 319"/>
          <p:cNvSpPr>
            <a:spLocks noChangeShapeType="1"/>
          </p:cNvSpPr>
          <p:nvPr/>
        </p:nvSpPr>
        <p:spPr bwMode="auto">
          <a:xfrm flipH="1">
            <a:off x="4267200" y="4876800"/>
            <a:ext cx="76200" cy="0"/>
          </a:xfrm>
          <a:prstGeom prst="line">
            <a:avLst/>
          </a:prstGeom>
          <a:noFill/>
          <a:ln w="9525">
            <a:solidFill>
              <a:schemeClr val="tx1"/>
            </a:solidFill>
            <a:round/>
            <a:headEnd/>
            <a:tailEnd/>
          </a:ln>
        </p:spPr>
        <p:txBody>
          <a:bodyPr/>
          <a:lstStyle/>
          <a:p>
            <a:endParaRPr lang="en-US"/>
          </a:p>
        </p:txBody>
      </p:sp>
      <p:sp>
        <p:nvSpPr>
          <p:cNvPr id="32991" name="Line 320"/>
          <p:cNvSpPr>
            <a:spLocks noChangeShapeType="1"/>
          </p:cNvSpPr>
          <p:nvPr/>
        </p:nvSpPr>
        <p:spPr bwMode="auto">
          <a:xfrm flipH="1">
            <a:off x="4191000" y="4876800"/>
            <a:ext cx="76200" cy="0"/>
          </a:xfrm>
          <a:prstGeom prst="line">
            <a:avLst/>
          </a:prstGeom>
          <a:noFill/>
          <a:ln w="9525">
            <a:solidFill>
              <a:schemeClr val="tx1"/>
            </a:solidFill>
            <a:round/>
            <a:headEnd/>
            <a:tailEnd/>
          </a:ln>
        </p:spPr>
        <p:txBody>
          <a:bodyPr/>
          <a:lstStyle/>
          <a:p>
            <a:endParaRPr lang="en-US"/>
          </a:p>
        </p:txBody>
      </p:sp>
      <p:sp>
        <p:nvSpPr>
          <p:cNvPr id="32992" name="Line 321"/>
          <p:cNvSpPr>
            <a:spLocks noChangeShapeType="1"/>
          </p:cNvSpPr>
          <p:nvPr/>
        </p:nvSpPr>
        <p:spPr bwMode="auto">
          <a:xfrm>
            <a:off x="3886200" y="4648200"/>
            <a:ext cx="76200" cy="76200"/>
          </a:xfrm>
          <a:prstGeom prst="line">
            <a:avLst/>
          </a:prstGeom>
          <a:noFill/>
          <a:ln w="9525">
            <a:solidFill>
              <a:schemeClr val="tx1"/>
            </a:solidFill>
            <a:round/>
            <a:headEnd/>
            <a:tailEnd/>
          </a:ln>
        </p:spPr>
        <p:txBody>
          <a:bodyPr/>
          <a:lstStyle/>
          <a:p>
            <a:endParaRPr lang="en-US"/>
          </a:p>
        </p:txBody>
      </p:sp>
      <p:sp>
        <p:nvSpPr>
          <p:cNvPr id="32993" name="Line 322"/>
          <p:cNvSpPr>
            <a:spLocks noChangeShapeType="1"/>
          </p:cNvSpPr>
          <p:nvPr/>
        </p:nvSpPr>
        <p:spPr bwMode="auto">
          <a:xfrm>
            <a:off x="3962400" y="4724400"/>
            <a:ext cx="76200" cy="76200"/>
          </a:xfrm>
          <a:prstGeom prst="line">
            <a:avLst/>
          </a:prstGeom>
          <a:noFill/>
          <a:ln w="9525">
            <a:solidFill>
              <a:schemeClr val="tx1"/>
            </a:solidFill>
            <a:round/>
            <a:headEnd/>
            <a:tailEnd/>
          </a:ln>
        </p:spPr>
        <p:txBody>
          <a:bodyPr/>
          <a:lstStyle/>
          <a:p>
            <a:endParaRPr lang="en-US"/>
          </a:p>
        </p:txBody>
      </p:sp>
      <p:sp>
        <p:nvSpPr>
          <p:cNvPr id="32994" name="Line 323"/>
          <p:cNvSpPr>
            <a:spLocks noChangeShapeType="1"/>
          </p:cNvSpPr>
          <p:nvPr/>
        </p:nvSpPr>
        <p:spPr bwMode="auto">
          <a:xfrm>
            <a:off x="4038600" y="4800600"/>
            <a:ext cx="152400" cy="76200"/>
          </a:xfrm>
          <a:prstGeom prst="line">
            <a:avLst/>
          </a:prstGeom>
          <a:noFill/>
          <a:ln w="9525">
            <a:solidFill>
              <a:schemeClr val="tx1"/>
            </a:solidFill>
            <a:round/>
            <a:headEnd/>
            <a:tailEnd/>
          </a:ln>
        </p:spPr>
        <p:txBody>
          <a:bodyPr/>
          <a:lstStyle/>
          <a:p>
            <a:endParaRPr lang="en-US"/>
          </a:p>
        </p:txBody>
      </p:sp>
      <p:sp>
        <p:nvSpPr>
          <p:cNvPr id="32995" name="Line 324"/>
          <p:cNvSpPr>
            <a:spLocks noChangeShapeType="1"/>
          </p:cNvSpPr>
          <p:nvPr/>
        </p:nvSpPr>
        <p:spPr bwMode="auto">
          <a:xfrm>
            <a:off x="10363200" y="1600200"/>
            <a:ext cx="152400" cy="76200"/>
          </a:xfrm>
          <a:prstGeom prst="line">
            <a:avLst/>
          </a:prstGeom>
          <a:noFill/>
          <a:ln w="9525">
            <a:solidFill>
              <a:schemeClr val="tx1"/>
            </a:solidFill>
            <a:round/>
            <a:headEnd/>
            <a:tailEnd/>
          </a:ln>
        </p:spPr>
        <p:txBody>
          <a:bodyPr/>
          <a:lstStyle/>
          <a:p>
            <a:endParaRPr lang="en-US"/>
          </a:p>
        </p:txBody>
      </p:sp>
      <p:sp>
        <p:nvSpPr>
          <p:cNvPr id="32996" name="Line 325"/>
          <p:cNvSpPr>
            <a:spLocks noChangeShapeType="1"/>
          </p:cNvSpPr>
          <p:nvPr/>
        </p:nvSpPr>
        <p:spPr bwMode="auto">
          <a:xfrm>
            <a:off x="3657600" y="4419600"/>
            <a:ext cx="0" cy="76200"/>
          </a:xfrm>
          <a:prstGeom prst="line">
            <a:avLst/>
          </a:prstGeom>
          <a:noFill/>
          <a:ln w="9525">
            <a:solidFill>
              <a:schemeClr val="tx1"/>
            </a:solidFill>
            <a:round/>
            <a:headEnd/>
            <a:tailEnd/>
          </a:ln>
        </p:spPr>
        <p:txBody>
          <a:bodyPr/>
          <a:lstStyle/>
          <a:p>
            <a:endParaRPr lang="en-US"/>
          </a:p>
        </p:txBody>
      </p:sp>
      <p:sp>
        <p:nvSpPr>
          <p:cNvPr id="32997" name="Text Box 326"/>
          <p:cNvSpPr txBox="1">
            <a:spLocks noChangeArrowheads="1"/>
          </p:cNvSpPr>
          <p:nvPr/>
        </p:nvSpPr>
        <p:spPr bwMode="auto">
          <a:xfrm>
            <a:off x="3581400" y="2811463"/>
            <a:ext cx="1752600" cy="457200"/>
          </a:xfrm>
          <a:prstGeom prst="rect">
            <a:avLst/>
          </a:prstGeom>
          <a:noFill/>
          <a:ln w="9525">
            <a:noFill/>
            <a:miter lim="800000"/>
            <a:headEnd/>
            <a:tailEnd/>
          </a:ln>
        </p:spPr>
        <p:txBody>
          <a:bodyPr>
            <a:spAutoFit/>
          </a:bodyPr>
          <a:lstStyle/>
          <a:p>
            <a:pPr>
              <a:spcBef>
                <a:spcPct val="50000"/>
              </a:spcBef>
            </a:pPr>
            <a:r>
              <a:rPr lang="en-US" sz="1200" i="1">
                <a:latin typeface="Calibri" pitchFamily="34" charset="0"/>
              </a:rPr>
              <a:t>          </a:t>
            </a:r>
            <a:r>
              <a:rPr lang="en-US" sz="1200" b="1" i="1" u="sng">
                <a:latin typeface="Calibri" pitchFamily="34" charset="0"/>
              </a:rPr>
              <a:t>Tibetan  Autonomous Region</a:t>
            </a:r>
          </a:p>
        </p:txBody>
      </p:sp>
      <p:sp>
        <p:nvSpPr>
          <p:cNvPr id="32998" name="Text Box 327"/>
          <p:cNvSpPr txBox="1">
            <a:spLocks noChangeArrowheads="1"/>
          </p:cNvSpPr>
          <p:nvPr/>
        </p:nvSpPr>
        <p:spPr bwMode="auto">
          <a:xfrm>
            <a:off x="6858000" y="1668463"/>
            <a:ext cx="1143000" cy="457200"/>
          </a:xfrm>
          <a:prstGeom prst="rect">
            <a:avLst/>
          </a:prstGeom>
          <a:noFill/>
          <a:ln w="9525">
            <a:noFill/>
            <a:miter lim="800000"/>
            <a:headEnd/>
            <a:tailEnd/>
          </a:ln>
        </p:spPr>
        <p:txBody>
          <a:bodyPr>
            <a:spAutoFit/>
          </a:bodyPr>
          <a:lstStyle/>
          <a:p>
            <a:pPr>
              <a:spcBef>
                <a:spcPct val="50000"/>
              </a:spcBef>
            </a:pPr>
            <a:r>
              <a:rPr lang="en-US" sz="1200" b="1" i="1" u="sng">
                <a:latin typeface="Calibri" pitchFamily="34" charset="0"/>
              </a:rPr>
              <a:t>Qinghai    Province</a:t>
            </a:r>
          </a:p>
        </p:txBody>
      </p:sp>
      <p:sp>
        <p:nvSpPr>
          <p:cNvPr id="32999" name="Text Box 329"/>
          <p:cNvSpPr txBox="1">
            <a:spLocks noChangeArrowheads="1"/>
          </p:cNvSpPr>
          <p:nvPr/>
        </p:nvSpPr>
        <p:spPr bwMode="auto">
          <a:xfrm>
            <a:off x="9601200" y="4487863"/>
            <a:ext cx="838200" cy="457200"/>
          </a:xfrm>
          <a:prstGeom prst="rect">
            <a:avLst/>
          </a:prstGeom>
          <a:noFill/>
          <a:ln w="9525">
            <a:noFill/>
            <a:miter lim="800000"/>
            <a:headEnd/>
            <a:tailEnd/>
          </a:ln>
        </p:spPr>
        <p:txBody>
          <a:bodyPr>
            <a:spAutoFit/>
          </a:bodyPr>
          <a:lstStyle/>
          <a:p>
            <a:pPr>
              <a:spcBef>
                <a:spcPct val="50000"/>
              </a:spcBef>
            </a:pPr>
            <a:r>
              <a:rPr lang="en-US" sz="1200" b="1" i="1" u="sng">
                <a:latin typeface="Calibri" pitchFamily="34" charset="0"/>
              </a:rPr>
              <a:t>Sichuan Province</a:t>
            </a:r>
          </a:p>
        </p:txBody>
      </p:sp>
      <p:sp>
        <p:nvSpPr>
          <p:cNvPr id="33000" name="Line 331"/>
          <p:cNvSpPr>
            <a:spLocks noChangeShapeType="1"/>
          </p:cNvSpPr>
          <p:nvPr/>
        </p:nvSpPr>
        <p:spPr bwMode="auto">
          <a:xfrm flipH="1" flipV="1">
            <a:off x="2514600" y="2057400"/>
            <a:ext cx="381000" cy="152400"/>
          </a:xfrm>
          <a:prstGeom prst="line">
            <a:avLst/>
          </a:prstGeom>
          <a:noFill/>
          <a:ln w="9525">
            <a:solidFill>
              <a:schemeClr val="tx1"/>
            </a:solidFill>
            <a:round/>
            <a:headEnd/>
            <a:tailEnd/>
          </a:ln>
        </p:spPr>
        <p:txBody>
          <a:bodyPr/>
          <a:lstStyle/>
          <a:p>
            <a:endParaRPr lang="en-US"/>
          </a:p>
        </p:txBody>
      </p:sp>
      <p:sp>
        <p:nvSpPr>
          <p:cNvPr id="33001" name="Line 332"/>
          <p:cNvSpPr>
            <a:spLocks noChangeShapeType="1"/>
          </p:cNvSpPr>
          <p:nvPr/>
        </p:nvSpPr>
        <p:spPr bwMode="auto">
          <a:xfrm flipH="1">
            <a:off x="2133600" y="2057400"/>
            <a:ext cx="381000" cy="0"/>
          </a:xfrm>
          <a:prstGeom prst="line">
            <a:avLst/>
          </a:prstGeom>
          <a:noFill/>
          <a:ln w="9525">
            <a:solidFill>
              <a:schemeClr val="tx1"/>
            </a:solidFill>
            <a:round/>
            <a:headEnd/>
            <a:tailEnd/>
          </a:ln>
        </p:spPr>
        <p:txBody>
          <a:bodyPr/>
          <a:lstStyle/>
          <a:p>
            <a:endParaRPr lang="en-US"/>
          </a:p>
        </p:txBody>
      </p:sp>
      <p:sp>
        <p:nvSpPr>
          <p:cNvPr id="33002" name="Line 333"/>
          <p:cNvSpPr>
            <a:spLocks noChangeShapeType="1"/>
          </p:cNvSpPr>
          <p:nvPr/>
        </p:nvSpPr>
        <p:spPr bwMode="auto">
          <a:xfrm flipH="1">
            <a:off x="1828800" y="2057400"/>
            <a:ext cx="304800" cy="76200"/>
          </a:xfrm>
          <a:prstGeom prst="line">
            <a:avLst/>
          </a:prstGeom>
          <a:noFill/>
          <a:ln w="9525">
            <a:solidFill>
              <a:schemeClr val="tx1"/>
            </a:solidFill>
            <a:round/>
            <a:headEnd/>
            <a:tailEnd/>
          </a:ln>
        </p:spPr>
        <p:txBody>
          <a:bodyPr/>
          <a:lstStyle/>
          <a:p>
            <a:endParaRPr lang="en-US"/>
          </a:p>
        </p:txBody>
      </p:sp>
      <p:sp>
        <p:nvSpPr>
          <p:cNvPr id="33003" name="Line 334"/>
          <p:cNvSpPr>
            <a:spLocks noChangeShapeType="1"/>
          </p:cNvSpPr>
          <p:nvPr/>
        </p:nvSpPr>
        <p:spPr bwMode="auto">
          <a:xfrm flipH="1">
            <a:off x="2895600" y="4114800"/>
            <a:ext cx="76200" cy="76200"/>
          </a:xfrm>
          <a:prstGeom prst="line">
            <a:avLst/>
          </a:prstGeom>
          <a:noFill/>
          <a:ln w="9525">
            <a:solidFill>
              <a:schemeClr val="tx1"/>
            </a:solidFill>
            <a:round/>
            <a:headEnd/>
            <a:tailEnd/>
          </a:ln>
        </p:spPr>
        <p:txBody>
          <a:bodyPr/>
          <a:lstStyle/>
          <a:p>
            <a:endParaRPr lang="en-US"/>
          </a:p>
        </p:txBody>
      </p:sp>
      <p:sp>
        <p:nvSpPr>
          <p:cNvPr id="33004" name="Text Box 335"/>
          <p:cNvSpPr txBox="1">
            <a:spLocks noChangeArrowheads="1"/>
          </p:cNvSpPr>
          <p:nvPr/>
        </p:nvSpPr>
        <p:spPr bwMode="auto">
          <a:xfrm>
            <a:off x="4114800" y="1295400"/>
            <a:ext cx="838200" cy="274638"/>
          </a:xfrm>
          <a:prstGeom prst="rect">
            <a:avLst/>
          </a:prstGeom>
          <a:noFill/>
          <a:ln w="9525">
            <a:noFill/>
            <a:miter lim="800000"/>
            <a:headEnd/>
            <a:tailEnd/>
          </a:ln>
        </p:spPr>
        <p:txBody>
          <a:bodyPr>
            <a:spAutoFit/>
          </a:bodyPr>
          <a:lstStyle/>
          <a:p>
            <a:pPr>
              <a:spcBef>
                <a:spcPct val="50000"/>
              </a:spcBef>
            </a:pPr>
            <a:r>
              <a:rPr lang="en-US" sz="1200" b="1" i="1" u="sng">
                <a:latin typeface="Calibri" pitchFamily="34" charset="0"/>
              </a:rPr>
              <a:t>Xinjiang</a:t>
            </a:r>
          </a:p>
        </p:txBody>
      </p:sp>
      <p:pic>
        <p:nvPicPr>
          <p:cNvPr id="33005" name="Picture 336" descr="LocationmapChina"/>
          <p:cNvPicPr>
            <a:picLocks noChangeAspect="1" noChangeArrowheads="1"/>
          </p:cNvPicPr>
          <p:nvPr/>
        </p:nvPicPr>
        <p:blipFill>
          <a:blip r:embed="rId3" cstate="print"/>
          <a:srcRect/>
          <a:stretch>
            <a:fillRect/>
          </a:stretch>
        </p:blipFill>
        <p:spPr bwMode="auto">
          <a:xfrm>
            <a:off x="2057400" y="4519613"/>
            <a:ext cx="1905000" cy="1327150"/>
          </a:xfrm>
          <a:prstGeom prst="rect">
            <a:avLst/>
          </a:prstGeom>
          <a:noFill/>
          <a:ln w="9525">
            <a:noFill/>
            <a:miter lim="800000"/>
            <a:headEnd/>
            <a:tailEnd/>
          </a:ln>
        </p:spPr>
      </p:pic>
      <p:sp>
        <p:nvSpPr>
          <p:cNvPr id="33010" name="Line 214"/>
          <p:cNvSpPr>
            <a:spLocks noChangeShapeType="1"/>
          </p:cNvSpPr>
          <p:nvPr/>
        </p:nvSpPr>
        <p:spPr bwMode="auto">
          <a:xfrm flipH="1">
            <a:off x="8077200" y="2971800"/>
            <a:ext cx="76200" cy="152400"/>
          </a:xfrm>
          <a:prstGeom prst="line">
            <a:avLst/>
          </a:prstGeom>
          <a:noFill/>
          <a:ln w="9525">
            <a:solidFill>
              <a:schemeClr val="tx1"/>
            </a:solidFill>
            <a:round/>
            <a:headEnd/>
            <a:tailEnd/>
          </a:ln>
        </p:spPr>
        <p:txBody>
          <a:bodyPr wrap="none" anchor="ctr"/>
          <a:lstStyle/>
          <a:p>
            <a:endParaRPr lang="en-US"/>
          </a:p>
        </p:txBody>
      </p:sp>
      <p:sp>
        <p:nvSpPr>
          <p:cNvPr id="33011" name="Line 226"/>
          <p:cNvSpPr>
            <a:spLocks noChangeShapeType="1"/>
          </p:cNvSpPr>
          <p:nvPr/>
        </p:nvSpPr>
        <p:spPr bwMode="auto">
          <a:xfrm flipH="1" flipV="1">
            <a:off x="8991600" y="3200400"/>
            <a:ext cx="76200" cy="76200"/>
          </a:xfrm>
          <a:prstGeom prst="line">
            <a:avLst/>
          </a:prstGeom>
          <a:noFill/>
          <a:ln w="9525">
            <a:solidFill>
              <a:schemeClr val="tx1"/>
            </a:solidFill>
            <a:round/>
            <a:headEnd/>
            <a:tailEnd/>
          </a:ln>
        </p:spPr>
        <p:txBody>
          <a:bodyPr wrap="none" anchor="ctr"/>
          <a:lstStyle/>
          <a:p>
            <a:endParaRPr lang="en-US"/>
          </a:p>
        </p:txBody>
      </p:sp>
      <p:sp>
        <p:nvSpPr>
          <p:cNvPr id="33012" name="Line 254"/>
          <p:cNvSpPr>
            <a:spLocks noChangeShapeType="1"/>
          </p:cNvSpPr>
          <p:nvPr/>
        </p:nvSpPr>
        <p:spPr bwMode="auto">
          <a:xfrm flipV="1">
            <a:off x="9829800" y="2590800"/>
            <a:ext cx="0" cy="76200"/>
          </a:xfrm>
          <a:prstGeom prst="line">
            <a:avLst/>
          </a:prstGeom>
          <a:noFill/>
          <a:ln w="9525">
            <a:solidFill>
              <a:schemeClr val="tx1"/>
            </a:solidFill>
            <a:round/>
            <a:headEnd/>
            <a:tailEnd/>
          </a:ln>
        </p:spPr>
        <p:txBody>
          <a:bodyPr wrap="none" anchor="ctr"/>
          <a:lstStyle/>
          <a:p>
            <a:endParaRPr lang="en-US"/>
          </a:p>
        </p:txBody>
      </p:sp>
      <p:sp>
        <p:nvSpPr>
          <p:cNvPr id="33013" name="Text Box 328"/>
          <p:cNvSpPr txBox="1">
            <a:spLocks noChangeArrowheads="1"/>
          </p:cNvSpPr>
          <p:nvPr/>
        </p:nvSpPr>
        <p:spPr bwMode="auto">
          <a:xfrm>
            <a:off x="9753600" y="1524001"/>
            <a:ext cx="1066800" cy="461963"/>
          </a:xfrm>
          <a:prstGeom prst="rect">
            <a:avLst/>
          </a:prstGeom>
          <a:noFill/>
          <a:ln w="9525">
            <a:noFill/>
            <a:miter lim="800000"/>
            <a:headEnd/>
            <a:tailEnd/>
          </a:ln>
        </p:spPr>
        <p:txBody>
          <a:bodyPr>
            <a:spAutoFit/>
          </a:bodyPr>
          <a:lstStyle/>
          <a:p>
            <a:pPr>
              <a:spcBef>
                <a:spcPct val="50000"/>
              </a:spcBef>
            </a:pPr>
            <a:r>
              <a:rPr lang="en-US" sz="1200" b="1" i="1">
                <a:latin typeface="Calibri" pitchFamily="34" charset="0"/>
              </a:rPr>
              <a:t>   </a:t>
            </a:r>
            <a:r>
              <a:rPr lang="en-US" sz="1200" b="1" i="1" u="sng">
                <a:latin typeface="Calibri" pitchFamily="34" charset="0"/>
              </a:rPr>
              <a:t>Gansu province</a:t>
            </a:r>
          </a:p>
        </p:txBody>
      </p:sp>
      <p:sp>
        <p:nvSpPr>
          <p:cNvPr id="253" name="Text Box 1033"/>
          <p:cNvSpPr txBox="1">
            <a:spLocks noChangeArrowheads="1"/>
          </p:cNvSpPr>
          <p:nvPr/>
        </p:nvSpPr>
        <p:spPr bwMode="auto">
          <a:xfrm>
            <a:off x="8534400" y="1371600"/>
            <a:ext cx="838200" cy="369332"/>
          </a:xfrm>
          <a:prstGeom prst="rect">
            <a:avLst/>
          </a:prstGeom>
          <a:solidFill>
            <a:schemeClr val="accent3">
              <a:lumMod val="60000"/>
              <a:lumOff val="40000"/>
            </a:schemeClr>
          </a:solidFill>
          <a:ln w="9525">
            <a:solidFill>
              <a:schemeClr val="tx1"/>
            </a:solidFill>
            <a:miter lim="800000"/>
            <a:headEnd/>
            <a:tailEnd/>
          </a:ln>
        </p:spPr>
        <p:txBody>
          <a:bodyPr wrap="squar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sz="1800" dirty="0">
                <a:solidFill>
                  <a:schemeClr val="tx1"/>
                </a:solidFill>
                <a:latin typeface="Calibri" pitchFamily="34" charset="0"/>
              </a:rPr>
              <a:t>Poetry</a:t>
            </a:r>
            <a:endParaRPr lang="en-US" altLang="en-US" dirty="0">
              <a:solidFill>
                <a:schemeClr val="tx1"/>
              </a:solidFill>
              <a:latin typeface="Calibri" pitchFamily="34" charset="0"/>
            </a:endParaRPr>
          </a:p>
        </p:txBody>
      </p:sp>
      <p:sp>
        <p:nvSpPr>
          <p:cNvPr id="254" name="Text Box 1033"/>
          <p:cNvSpPr txBox="1">
            <a:spLocks noChangeArrowheads="1"/>
          </p:cNvSpPr>
          <p:nvPr/>
        </p:nvSpPr>
        <p:spPr bwMode="auto">
          <a:xfrm>
            <a:off x="8323971" y="1745044"/>
            <a:ext cx="838200" cy="369332"/>
          </a:xfrm>
          <a:prstGeom prst="rect">
            <a:avLst/>
          </a:prstGeom>
          <a:solidFill>
            <a:schemeClr val="accent3">
              <a:lumMod val="60000"/>
              <a:lumOff val="40000"/>
            </a:schemeClr>
          </a:solidFill>
          <a:ln w="9525">
            <a:solidFill>
              <a:schemeClr val="tx1"/>
            </a:solidFill>
            <a:miter lim="800000"/>
            <a:headEnd/>
            <a:tailEnd/>
          </a:ln>
        </p:spPr>
        <p:txBody>
          <a:bodyPr wrap="squar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sz="1800" dirty="0">
                <a:solidFill>
                  <a:schemeClr val="tx1"/>
                </a:solidFill>
                <a:latin typeface="Calibri" pitchFamily="34" charset="0"/>
              </a:rPr>
              <a:t>Fiction</a:t>
            </a:r>
          </a:p>
        </p:txBody>
      </p:sp>
      <p:sp>
        <p:nvSpPr>
          <p:cNvPr id="255" name="Text Box 1033"/>
          <p:cNvSpPr txBox="1">
            <a:spLocks noChangeArrowheads="1"/>
          </p:cNvSpPr>
          <p:nvPr/>
        </p:nvSpPr>
        <p:spPr bwMode="auto">
          <a:xfrm>
            <a:off x="8610600" y="1587452"/>
            <a:ext cx="838200" cy="369332"/>
          </a:xfrm>
          <a:prstGeom prst="rect">
            <a:avLst/>
          </a:prstGeom>
          <a:solidFill>
            <a:schemeClr val="accent3">
              <a:lumMod val="60000"/>
              <a:lumOff val="40000"/>
            </a:schemeClr>
          </a:solidFill>
          <a:ln w="9525">
            <a:solidFill>
              <a:schemeClr val="tx1"/>
            </a:solidFill>
            <a:miter lim="800000"/>
            <a:headEnd/>
            <a:tailEnd/>
          </a:ln>
        </p:spPr>
        <p:txBody>
          <a:bodyPr wrap="squar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sz="1800" dirty="0">
                <a:solidFill>
                  <a:schemeClr val="tx1"/>
                </a:solidFill>
                <a:latin typeface="Calibri" pitchFamily="34" charset="0"/>
              </a:rPr>
              <a:t>Film</a:t>
            </a:r>
          </a:p>
        </p:txBody>
      </p:sp>
      <p:sp>
        <p:nvSpPr>
          <p:cNvPr id="256" name="Text Box 1033"/>
          <p:cNvSpPr txBox="1">
            <a:spLocks noChangeArrowheads="1"/>
          </p:cNvSpPr>
          <p:nvPr/>
        </p:nvSpPr>
        <p:spPr bwMode="auto">
          <a:xfrm>
            <a:off x="5334000" y="4067395"/>
            <a:ext cx="1104900" cy="369332"/>
          </a:xfrm>
          <a:prstGeom prst="rect">
            <a:avLst/>
          </a:prstGeom>
          <a:solidFill>
            <a:schemeClr val="accent3">
              <a:lumMod val="60000"/>
              <a:lumOff val="40000"/>
            </a:schemeClr>
          </a:solidFill>
          <a:ln w="9525">
            <a:solidFill>
              <a:schemeClr val="tx1"/>
            </a:solidFill>
            <a:miter lim="800000"/>
            <a:headEnd/>
            <a:tailEnd/>
          </a:ln>
        </p:spPr>
        <p:txBody>
          <a:bodyPr wrap="squar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sz="1800" dirty="0">
                <a:solidFill>
                  <a:schemeClr val="tx1"/>
                </a:solidFill>
                <a:latin typeface="Calibri" pitchFamily="34" charset="0"/>
              </a:rPr>
              <a:t>Fine Art</a:t>
            </a:r>
          </a:p>
        </p:txBody>
      </p:sp>
      <p:sp>
        <p:nvSpPr>
          <p:cNvPr id="257" name="Text Box 1033"/>
          <p:cNvSpPr txBox="1">
            <a:spLocks noChangeArrowheads="1"/>
          </p:cNvSpPr>
          <p:nvPr/>
        </p:nvSpPr>
        <p:spPr bwMode="auto">
          <a:xfrm>
            <a:off x="5970327" y="3048000"/>
            <a:ext cx="2438400" cy="369332"/>
          </a:xfrm>
          <a:prstGeom prst="rect">
            <a:avLst/>
          </a:prstGeom>
          <a:solidFill>
            <a:schemeClr val="accent3">
              <a:lumMod val="60000"/>
              <a:lumOff val="40000"/>
            </a:schemeClr>
          </a:solidFill>
          <a:ln w="9525">
            <a:solidFill>
              <a:schemeClr val="tx1"/>
            </a:solidFill>
            <a:miter lim="800000"/>
            <a:headEnd/>
            <a:tailEnd/>
          </a:ln>
        </p:spPr>
        <p:txBody>
          <a:bodyPr wrap="squar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sz="1800" dirty="0">
                <a:solidFill>
                  <a:schemeClr val="tx1"/>
                </a:solidFill>
                <a:latin typeface="Calibri" pitchFamily="34" charset="0"/>
              </a:rPr>
              <a:t>Religious publications</a:t>
            </a:r>
          </a:p>
        </p:txBody>
      </p:sp>
      <p:sp>
        <p:nvSpPr>
          <p:cNvPr id="258" name="Text Box 1033"/>
          <p:cNvSpPr txBox="1">
            <a:spLocks noChangeArrowheads="1"/>
          </p:cNvSpPr>
          <p:nvPr/>
        </p:nvSpPr>
        <p:spPr bwMode="auto">
          <a:xfrm>
            <a:off x="8382000" y="3464998"/>
            <a:ext cx="1181100" cy="830997"/>
          </a:xfrm>
          <a:prstGeom prst="rect">
            <a:avLst/>
          </a:prstGeom>
          <a:solidFill>
            <a:schemeClr val="accent3">
              <a:lumMod val="60000"/>
              <a:lumOff val="40000"/>
            </a:schemeClr>
          </a:solidFill>
          <a:ln w="9525">
            <a:solidFill>
              <a:schemeClr val="tx1"/>
            </a:solidFill>
            <a:miter lim="800000"/>
            <a:headEnd/>
            <a:tailEnd/>
          </a:ln>
        </p:spPr>
        <p:txBody>
          <a:bodyPr wrap="squar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sz="1600" dirty="0">
                <a:solidFill>
                  <a:schemeClr val="tx1"/>
                </a:solidFill>
                <a:latin typeface="Calibri" pitchFamily="34" charset="0"/>
              </a:rPr>
              <a:t>Religious teachings &amp; rituals</a:t>
            </a:r>
          </a:p>
        </p:txBody>
      </p:sp>
      <p:sp>
        <p:nvSpPr>
          <p:cNvPr id="2" name="TextBox 1"/>
          <p:cNvSpPr txBox="1"/>
          <p:nvPr/>
        </p:nvSpPr>
        <p:spPr>
          <a:xfrm>
            <a:off x="8343900" y="4191000"/>
            <a:ext cx="723900" cy="338554"/>
          </a:xfrm>
          <a:prstGeom prst="rect">
            <a:avLst/>
          </a:prstGeom>
          <a:noFill/>
        </p:spPr>
        <p:txBody>
          <a:bodyPr wrap="square" rtlCol="0">
            <a:spAutoFit/>
          </a:bodyPr>
          <a:lstStyle/>
          <a:p>
            <a:r>
              <a:rPr lang="en-US" sz="1600" dirty="0"/>
              <a:t>Kham</a:t>
            </a:r>
            <a:endParaRPr lang="en-US" dirty="0"/>
          </a:p>
        </p:txBody>
      </p:sp>
      <p:sp>
        <p:nvSpPr>
          <p:cNvPr id="260" name="TextBox 259"/>
          <p:cNvSpPr txBox="1"/>
          <p:nvPr/>
        </p:nvSpPr>
        <p:spPr>
          <a:xfrm>
            <a:off x="7543800" y="2404646"/>
            <a:ext cx="723900" cy="338554"/>
          </a:xfrm>
          <a:prstGeom prst="rect">
            <a:avLst/>
          </a:prstGeom>
          <a:noFill/>
        </p:spPr>
        <p:txBody>
          <a:bodyPr wrap="square" rtlCol="0">
            <a:spAutoFit/>
          </a:bodyPr>
          <a:lstStyle/>
          <a:p>
            <a:r>
              <a:rPr lang="en-US" sz="1600" dirty="0" err="1"/>
              <a:t>Amdo</a:t>
            </a:r>
            <a:endParaRPr lang="en-US" dirty="0"/>
          </a:p>
        </p:txBody>
      </p:sp>
      <p:sp>
        <p:nvSpPr>
          <p:cNvPr id="261" name="TextBox 260"/>
          <p:cNvSpPr txBox="1"/>
          <p:nvPr/>
        </p:nvSpPr>
        <p:spPr>
          <a:xfrm>
            <a:off x="5029200" y="3623846"/>
            <a:ext cx="838200" cy="338554"/>
          </a:xfrm>
          <a:prstGeom prst="rect">
            <a:avLst/>
          </a:prstGeom>
          <a:noFill/>
        </p:spPr>
        <p:txBody>
          <a:bodyPr wrap="square" rtlCol="0">
            <a:spAutoFit/>
          </a:bodyPr>
          <a:lstStyle/>
          <a:p>
            <a:r>
              <a:rPr lang="en-US" sz="1600" dirty="0"/>
              <a:t>U-</a:t>
            </a:r>
            <a:r>
              <a:rPr lang="en-US" sz="1600" dirty="0" err="1"/>
              <a:t>tsang</a:t>
            </a:r>
            <a:endParaRPr lang="en-US" dirty="0"/>
          </a:p>
        </p:txBody>
      </p:sp>
      <p:sp>
        <p:nvSpPr>
          <p:cNvPr id="244" name="Rectangle 4"/>
          <p:cNvSpPr>
            <a:spLocks noChangeArrowheads="1"/>
          </p:cNvSpPr>
          <p:nvPr/>
        </p:nvSpPr>
        <p:spPr bwMode="auto">
          <a:xfrm>
            <a:off x="2895600" y="6184999"/>
            <a:ext cx="6705600" cy="646331"/>
          </a:xfrm>
          <a:prstGeom prst="rect">
            <a:avLst/>
          </a:prstGeom>
          <a:solidFill>
            <a:srgbClr val="00B0F0"/>
          </a:solidFill>
          <a:ln w="19050">
            <a:solidFill>
              <a:srgbClr val="FF0000"/>
            </a:solidFill>
            <a:miter lim="800000"/>
            <a:headEnd/>
            <a:tailEnd/>
          </a:ln>
        </p:spPr>
        <p:txBody>
          <a:bodyPr wrap="square">
            <a:spAutoFit/>
          </a:bodyPr>
          <a:lstStyle/>
          <a:p>
            <a:pPr algn="ctr">
              <a:spcBef>
                <a:spcPct val="50000"/>
              </a:spcBef>
            </a:pPr>
            <a:r>
              <a:rPr lang="en-US" dirty="0">
                <a:solidFill>
                  <a:srgbClr val="000000"/>
                </a:solidFill>
                <a:latin typeface="Times New Roman" pitchFamily="18" charset="0"/>
                <a:cs typeface="Times New Roman" pitchFamily="18" charset="0"/>
              </a:rPr>
              <a:t>Examples of forms of Tibetan culture that have flourished since the 1980s in certain areas</a:t>
            </a:r>
          </a:p>
        </p:txBody>
      </p:sp>
    </p:spTree>
    <p:extLst>
      <p:ext uri="{BB962C8B-B14F-4D97-AF65-F5344CB8AC3E}">
        <p14:creationId xmlns:p14="http://schemas.microsoft.com/office/powerpoint/2010/main" val="356966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 grpId="0" animBg="1"/>
      <p:bldP spid="254" grpId="0" animBg="1"/>
      <p:bldP spid="255" grpId="0" animBg="1"/>
      <p:bldP spid="256" grpId="0" animBg="1"/>
      <p:bldP spid="257" grpId="0" animBg="1"/>
      <p:bldP spid="25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1981200" y="152401"/>
            <a:ext cx="8305800" cy="366713"/>
          </a:xfrm>
          <a:prstGeom prst="rect">
            <a:avLst/>
          </a:prstGeom>
          <a:noFill/>
          <a:ln w="9525">
            <a:noFill/>
            <a:miter lim="800000"/>
            <a:headEnd/>
            <a:tailEnd/>
          </a:ln>
        </p:spPr>
        <p:txBody>
          <a:bodyPr>
            <a:spAutoFit/>
          </a:bodyPr>
          <a:lstStyle/>
          <a:p>
            <a:pPr algn="ctr">
              <a:spcBef>
                <a:spcPct val="50000"/>
              </a:spcBef>
            </a:pPr>
            <a:r>
              <a:rPr lang="en-US" b="1" dirty="0">
                <a:latin typeface="Calibri" pitchFamily="34" charset="0"/>
              </a:rPr>
              <a:t>Major Tibetan Cultural Restrictions, 1980s - </a:t>
            </a:r>
            <a:endParaRPr lang="en-US" sz="2000" b="1" dirty="0">
              <a:latin typeface="Calibri" pitchFamily="34" charset="0"/>
            </a:endParaRPr>
          </a:p>
        </p:txBody>
      </p:sp>
      <p:sp>
        <p:nvSpPr>
          <p:cNvPr id="32771" name="Text Box 3"/>
          <p:cNvSpPr txBox="1">
            <a:spLocks noChangeArrowheads="1"/>
          </p:cNvSpPr>
          <p:nvPr/>
        </p:nvSpPr>
        <p:spPr bwMode="auto">
          <a:xfrm>
            <a:off x="5943600" y="6324600"/>
            <a:ext cx="4419600" cy="304800"/>
          </a:xfrm>
          <a:prstGeom prst="rect">
            <a:avLst/>
          </a:prstGeom>
          <a:noFill/>
          <a:ln w="9525">
            <a:noFill/>
            <a:miter lim="800000"/>
            <a:headEnd/>
            <a:tailEnd/>
          </a:ln>
        </p:spPr>
        <p:txBody>
          <a:bodyPr>
            <a:spAutoFit/>
          </a:bodyPr>
          <a:lstStyle/>
          <a:p>
            <a:pPr>
              <a:spcBef>
                <a:spcPct val="50000"/>
              </a:spcBef>
            </a:pPr>
            <a:r>
              <a:rPr lang="en-US" sz="1400">
                <a:latin typeface="Papyrus" pitchFamily="66" charset="0"/>
              </a:rPr>
              <a:t>                                                      </a:t>
            </a:r>
          </a:p>
        </p:txBody>
      </p:sp>
      <p:sp>
        <p:nvSpPr>
          <p:cNvPr id="32772" name="Text Box 5"/>
          <p:cNvSpPr txBox="1">
            <a:spLocks noChangeArrowheads="1"/>
          </p:cNvSpPr>
          <p:nvPr/>
        </p:nvSpPr>
        <p:spPr bwMode="auto">
          <a:xfrm>
            <a:off x="8077200" y="3429001"/>
            <a:ext cx="1447800" cy="214313"/>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r>
              <a:rPr lang="en-US" sz="800" b="1">
                <a:latin typeface="Calibri" pitchFamily="34" charset="0"/>
              </a:rPr>
              <a:t>                    Kardze</a:t>
            </a:r>
          </a:p>
        </p:txBody>
      </p:sp>
      <p:sp>
        <p:nvSpPr>
          <p:cNvPr id="32773" name="Text Box 9"/>
          <p:cNvSpPr txBox="1">
            <a:spLocks noChangeArrowheads="1"/>
          </p:cNvSpPr>
          <p:nvPr/>
        </p:nvSpPr>
        <p:spPr bwMode="auto">
          <a:xfrm>
            <a:off x="8382000" y="4191001"/>
            <a:ext cx="15240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Lithang</a:t>
            </a:r>
          </a:p>
        </p:txBody>
      </p:sp>
      <p:sp>
        <p:nvSpPr>
          <p:cNvPr id="32774" name="Text Box 10"/>
          <p:cNvSpPr txBox="1">
            <a:spLocks noChangeArrowheads="1"/>
          </p:cNvSpPr>
          <p:nvPr/>
        </p:nvSpPr>
        <p:spPr bwMode="auto">
          <a:xfrm>
            <a:off x="8610600" y="2819401"/>
            <a:ext cx="685800" cy="214313"/>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p>
        </p:txBody>
      </p:sp>
      <p:sp>
        <p:nvSpPr>
          <p:cNvPr id="32775" name="Text Box 11"/>
          <p:cNvSpPr txBox="1">
            <a:spLocks noChangeArrowheads="1"/>
          </p:cNvSpPr>
          <p:nvPr/>
        </p:nvSpPr>
        <p:spPr bwMode="auto">
          <a:xfrm>
            <a:off x="9829800" y="685800"/>
            <a:ext cx="685800" cy="336550"/>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r>
            <a:br>
              <a:rPr lang="en-US" sz="800" b="1">
                <a:latin typeface="Times New Roman" pitchFamily="18" charset="0"/>
              </a:rPr>
            </a:br>
            <a:endParaRPr lang="en-US" sz="800" b="1">
              <a:latin typeface="Times New Roman" pitchFamily="18" charset="0"/>
            </a:endParaRPr>
          </a:p>
        </p:txBody>
      </p:sp>
      <p:sp>
        <p:nvSpPr>
          <p:cNvPr id="32776" name="Text Box 13"/>
          <p:cNvSpPr txBox="1">
            <a:spLocks noChangeArrowheads="1"/>
          </p:cNvSpPr>
          <p:nvPr/>
        </p:nvSpPr>
        <p:spPr bwMode="auto">
          <a:xfrm>
            <a:off x="8839200" y="-304800000"/>
            <a:ext cx="457200" cy="338554"/>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r>
              <a:rPr lang="en-US" sz="800" b="1">
                <a:latin typeface="Calibri" pitchFamily="34" charset="0"/>
              </a:rPr>
              <a:t>                     Ditsa</a:t>
            </a:r>
          </a:p>
        </p:txBody>
      </p:sp>
      <p:sp>
        <p:nvSpPr>
          <p:cNvPr id="32779" name="Text Box 17"/>
          <p:cNvSpPr txBox="1">
            <a:spLocks noChangeArrowheads="1"/>
          </p:cNvSpPr>
          <p:nvPr/>
        </p:nvSpPr>
        <p:spPr bwMode="auto">
          <a:xfrm>
            <a:off x="7620000" y="2971801"/>
            <a:ext cx="1447800" cy="582613"/>
          </a:xfrm>
          <a:prstGeom prst="rect">
            <a:avLst/>
          </a:prstGeom>
          <a:noFill/>
          <a:ln w="9525">
            <a:noFill/>
            <a:miter lim="800000"/>
            <a:headEnd/>
            <a:tailEnd/>
          </a:ln>
        </p:spPr>
        <p:txBody>
          <a:bodyPr>
            <a:spAutoFit/>
          </a:bodyPr>
          <a:lstStyle/>
          <a:p>
            <a:pPr>
              <a:spcBef>
                <a:spcPct val="50000"/>
              </a:spcBef>
            </a:pPr>
            <a:endParaRPr lang="en-US" sz="800" b="1">
              <a:latin typeface="Times New Roman" pitchFamily="18" charset="0"/>
            </a:endParaRPr>
          </a:p>
          <a:p>
            <a:pPr>
              <a:spcBef>
                <a:spcPct val="50000"/>
              </a:spcBef>
            </a:pPr>
            <a:endParaRPr lang="en-US" sz="800" b="1">
              <a:latin typeface="Times New Roman" pitchFamily="18" charset="0"/>
            </a:endParaRPr>
          </a:p>
          <a:p>
            <a:pPr>
              <a:spcBef>
                <a:spcPct val="50000"/>
              </a:spcBef>
            </a:pPr>
            <a:r>
              <a:rPr lang="en-US" sz="800" b="1">
                <a:latin typeface="Times New Roman" pitchFamily="18" charset="0"/>
              </a:rPr>
              <a:t>                   </a:t>
            </a:r>
            <a:r>
              <a:rPr lang="en-US" sz="800" b="1">
                <a:latin typeface="Calibri" pitchFamily="34" charset="0"/>
              </a:rPr>
              <a:t>    </a:t>
            </a:r>
          </a:p>
        </p:txBody>
      </p:sp>
      <p:sp>
        <p:nvSpPr>
          <p:cNvPr id="32780" name="Text Box 18"/>
          <p:cNvSpPr txBox="1">
            <a:spLocks noChangeArrowheads="1"/>
          </p:cNvSpPr>
          <p:nvPr/>
        </p:nvSpPr>
        <p:spPr bwMode="auto">
          <a:xfrm>
            <a:off x="8763000" y="3200401"/>
            <a:ext cx="762000" cy="214313"/>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p>
        </p:txBody>
      </p:sp>
      <p:sp>
        <p:nvSpPr>
          <p:cNvPr id="32781" name="Text Box 19"/>
          <p:cNvSpPr txBox="1">
            <a:spLocks noChangeArrowheads="1"/>
          </p:cNvSpPr>
          <p:nvPr/>
        </p:nvSpPr>
        <p:spPr bwMode="auto">
          <a:xfrm>
            <a:off x="8153400" y="2438401"/>
            <a:ext cx="9906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a:t>
            </a:r>
          </a:p>
        </p:txBody>
      </p:sp>
      <p:sp>
        <p:nvSpPr>
          <p:cNvPr id="32782" name="Text Box 20"/>
          <p:cNvSpPr txBox="1">
            <a:spLocks noChangeArrowheads="1"/>
          </p:cNvSpPr>
          <p:nvPr/>
        </p:nvSpPr>
        <p:spPr bwMode="auto">
          <a:xfrm>
            <a:off x="7239000" y="4191001"/>
            <a:ext cx="762000" cy="461665"/>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r>
              <a:rPr lang="en-US" sz="2400" b="1">
                <a:latin typeface="Times New Roman" pitchFamily="18" charset="0"/>
              </a:rPr>
              <a:t> </a:t>
            </a:r>
            <a:endParaRPr lang="en-US" sz="2800" b="1">
              <a:latin typeface="Times New Roman" pitchFamily="18" charset="0"/>
            </a:endParaRPr>
          </a:p>
        </p:txBody>
      </p:sp>
      <p:sp>
        <p:nvSpPr>
          <p:cNvPr id="32783" name="Text Box 21"/>
          <p:cNvSpPr txBox="1">
            <a:spLocks noChangeArrowheads="1"/>
          </p:cNvSpPr>
          <p:nvPr/>
        </p:nvSpPr>
        <p:spPr bwMode="auto">
          <a:xfrm>
            <a:off x="7239000" y="2971801"/>
            <a:ext cx="914400" cy="214313"/>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p>
        </p:txBody>
      </p:sp>
      <p:sp>
        <p:nvSpPr>
          <p:cNvPr id="32784" name="Text Box 23"/>
          <p:cNvSpPr txBox="1">
            <a:spLocks noChangeArrowheads="1"/>
          </p:cNvSpPr>
          <p:nvPr/>
        </p:nvSpPr>
        <p:spPr bwMode="auto">
          <a:xfrm>
            <a:off x="3886200" y="5859463"/>
            <a:ext cx="990600" cy="214312"/>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p>
        </p:txBody>
      </p:sp>
      <p:sp>
        <p:nvSpPr>
          <p:cNvPr id="32786" name="Text Box 28"/>
          <p:cNvSpPr txBox="1">
            <a:spLocks noChangeArrowheads="1"/>
          </p:cNvSpPr>
          <p:nvPr/>
        </p:nvSpPr>
        <p:spPr bwMode="auto">
          <a:xfrm>
            <a:off x="8686800" y="4495801"/>
            <a:ext cx="457200" cy="519113"/>
          </a:xfrm>
          <a:prstGeom prst="rect">
            <a:avLst/>
          </a:prstGeom>
          <a:noFill/>
          <a:ln w="9525">
            <a:noFill/>
            <a:miter lim="800000"/>
            <a:headEnd/>
            <a:tailEnd/>
          </a:ln>
        </p:spPr>
        <p:txBody>
          <a:bodyPr>
            <a:spAutoFit/>
          </a:bodyPr>
          <a:lstStyle/>
          <a:p>
            <a:pPr>
              <a:spcBef>
                <a:spcPct val="50000"/>
              </a:spcBef>
            </a:pPr>
            <a:r>
              <a:rPr lang="en-US" sz="2800" b="1">
                <a:solidFill>
                  <a:srgbClr val="FF0000"/>
                </a:solidFill>
                <a:latin typeface="Calibri" pitchFamily="34" charset="0"/>
              </a:rPr>
              <a:t> </a:t>
            </a:r>
          </a:p>
        </p:txBody>
      </p:sp>
      <p:sp>
        <p:nvSpPr>
          <p:cNvPr id="32788" name="Text Box 39"/>
          <p:cNvSpPr txBox="1">
            <a:spLocks noChangeArrowheads="1"/>
          </p:cNvSpPr>
          <p:nvPr/>
        </p:nvSpPr>
        <p:spPr bwMode="auto">
          <a:xfrm>
            <a:off x="9067800" y="2286001"/>
            <a:ext cx="457200" cy="523875"/>
          </a:xfrm>
          <a:prstGeom prst="rect">
            <a:avLst/>
          </a:prstGeom>
          <a:noFill/>
          <a:ln w="9525">
            <a:noFill/>
            <a:miter lim="800000"/>
            <a:headEnd/>
            <a:tailEnd/>
          </a:ln>
        </p:spPr>
        <p:txBody>
          <a:bodyPr>
            <a:spAutoFit/>
          </a:bodyPr>
          <a:lstStyle/>
          <a:p>
            <a:pPr>
              <a:spcBef>
                <a:spcPct val="50000"/>
              </a:spcBef>
            </a:pPr>
            <a:r>
              <a:rPr lang="en-US" sz="2800" b="1">
                <a:solidFill>
                  <a:srgbClr val="FF0000"/>
                </a:solidFill>
                <a:latin typeface="Calibri" pitchFamily="34" charset="0"/>
              </a:rPr>
              <a:t> </a:t>
            </a:r>
          </a:p>
        </p:txBody>
      </p:sp>
      <p:sp>
        <p:nvSpPr>
          <p:cNvPr id="32789" name="Text Box 42"/>
          <p:cNvSpPr txBox="1">
            <a:spLocks noChangeArrowheads="1"/>
          </p:cNvSpPr>
          <p:nvPr/>
        </p:nvSpPr>
        <p:spPr bwMode="auto">
          <a:xfrm>
            <a:off x="8458200" y="2895601"/>
            <a:ext cx="609600" cy="366713"/>
          </a:xfrm>
          <a:prstGeom prst="rect">
            <a:avLst/>
          </a:prstGeom>
          <a:noFill/>
          <a:ln w="9525">
            <a:noFill/>
            <a:miter lim="800000"/>
            <a:headEnd/>
            <a:tailEnd/>
          </a:ln>
        </p:spPr>
        <p:txBody>
          <a:bodyPr>
            <a:spAutoFit/>
          </a:bodyPr>
          <a:lstStyle/>
          <a:p>
            <a:pPr>
              <a:spcBef>
                <a:spcPct val="50000"/>
              </a:spcBef>
            </a:pPr>
            <a:endParaRPr lang="en-US">
              <a:latin typeface="Calibri" pitchFamily="34" charset="0"/>
            </a:endParaRPr>
          </a:p>
        </p:txBody>
      </p:sp>
      <p:sp>
        <p:nvSpPr>
          <p:cNvPr id="32793" name="Text Box 99"/>
          <p:cNvSpPr txBox="1">
            <a:spLocks noChangeArrowheads="1"/>
          </p:cNvSpPr>
          <p:nvPr/>
        </p:nvSpPr>
        <p:spPr bwMode="auto">
          <a:xfrm>
            <a:off x="5943600" y="3649663"/>
            <a:ext cx="609600" cy="214312"/>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Nagchu</a:t>
            </a:r>
          </a:p>
        </p:txBody>
      </p:sp>
      <p:sp>
        <p:nvSpPr>
          <p:cNvPr id="32794" name="Freeform 116"/>
          <p:cNvSpPr>
            <a:spLocks/>
          </p:cNvSpPr>
          <p:nvPr/>
        </p:nvSpPr>
        <p:spPr bwMode="auto">
          <a:xfrm>
            <a:off x="5037138" y="1897064"/>
            <a:ext cx="677862" cy="84137"/>
          </a:xfrm>
          <a:custGeom>
            <a:avLst/>
            <a:gdLst>
              <a:gd name="T0" fmla="*/ 2147483647 w 427"/>
              <a:gd name="T1" fmla="*/ 2147483647 h 53"/>
              <a:gd name="T2" fmla="*/ 0 w 427"/>
              <a:gd name="T3" fmla="*/ 0 h 53"/>
              <a:gd name="T4" fmla="*/ 0 60000 65536"/>
              <a:gd name="T5" fmla="*/ 0 60000 65536"/>
              <a:gd name="T6" fmla="*/ 0 w 427"/>
              <a:gd name="T7" fmla="*/ 0 h 53"/>
              <a:gd name="T8" fmla="*/ 427 w 427"/>
              <a:gd name="T9" fmla="*/ 53 h 53"/>
            </a:gdLst>
            <a:ahLst/>
            <a:cxnLst>
              <a:cxn ang="T4">
                <a:pos x="T0" y="T1"/>
              </a:cxn>
              <a:cxn ang="T5">
                <a:pos x="T2" y="T3"/>
              </a:cxn>
            </a:cxnLst>
            <a:rect l="T6" t="T7" r="T8" b="T9"/>
            <a:pathLst>
              <a:path w="427" h="53">
                <a:moveTo>
                  <a:pt x="427" y="53"/>
                </a:moveTo>
                <a:lnTo>
                  <a:pt x="0" y="0"/>
                </a:lnTo>
              </a:path>
            </a:pathLst>
          </a:custGeom>
          <a:noFill/>
          <a:ln w="9525">
            <a:solidFill>
              <a:schemeClr val="tx1"/>
            </a:solidFill>
            <a:round/>
            <a:headEnd type="none" w="med" len="med"/>
            <a:tailEnd type="none" w="med" len="med"/>
          </a:ln>
        </p:spPr>
        <p:txBody>
          <a:bodyPr wrap="none" anchor="ctr"/>
          <a:lstStyle/>
          <a:p>
            <a:endParaRPr lang="en-US"/>
          </a:p>
        </p:txBody>
      </p:sp>
      <p:sp>
        <p:nvSpPr>
          <p:cNvPr id="32795" name="Line 117"/>
          <p:cNvSpPr>
            <a:spLocks noChangeShapeType="1"/>
          </p:cNvSpPr>
          <p:nvPr/>
        </p:nvSpPr>
        <p:spPr bwMode="auto">
          <a:xfrm flipH="1">
            <a:off x="4495800" y="1905000"/>
            <a:ext cx="533400" cy="228600"/>
          </a:xfrm>
          <a:prstGeom prst="line">
            <a:avLst/>
          </a:prstGeom>
          <a:noFill/>
          <a:ln w="9525">
            <a:solidFill>
              <a:schemeClr val="tx1"/>
            </a:solidFill>
            <a:round/>
            <a:headEnd/>
            <a:tailEnd/>
          </a:ln>
        </p:spPr>
        <p:txBody>
          <a:bodyPr wrap="none" anchor="ctr"/>
          <a:lstStyle/>
          <a:p>
            <a:endParaRPr lang="en-US"/>
          </a:p>
        </p:txBody>
      </p:sp>
      <p:sp>
        <p:nvSpPr>
          <p:cNvPr id="32796" name="Line 118"/>
          <p:cNvSpPr>
            <a:spLocks noChangeShapeType="1"/>
          </p:cNvSpPr>
          <p:nvPr/>
        </p:nvSpPr>
        <p:spPr bwMode="auto">
          <a:xfrm>
            <a:off x="5715000" y="1981200"/>
            <a:ext cx="0" cy="609600"/>
          </a:xfrm>
          <a:prstGeom prst="line">
            <a:avLst/>
          </a:prstGeom>
          <a:noFill/>
          <a:ln w="9525">
            <a:solidFill>
              <a:schemeClr val="tx1"/>
            </a:solidFill>
            <a:round/>
            <a:headEnd/>
            <a:tailEnd/>
          </a:ln>
        </p:spPr>
        <p:txBody>
          <a:bodyPr wrap="none" anchor="ctr"/>
          <a:lstStyle/>
          <a:p>
            <a:endParaRPr lang="en-US"/>
          </a:p>
        </p:txBody>
      </p:sp>
      <p:sp>
        <p:nvSpPr>
          <p:cNvPr id="32797" name="Line 119"/>
          <p:cNvSpPr>
            <a:spLocks noChangeShapeType="1"/>
          </p:cNvSpPr>
          <p:nvPr/>
        </p:nvSpPr>
        <p:spPr bwMode="auto">
          <a:xfrm>
            <a:off x="5715000" y="2590800"/>
            <a:ext cx="0" cy="304800"/>
          </a:xfrm>
          <a:prstGeom prst="line">
            <a:avLst/>
          </a:prstGeom>
          <a:noFill/>
          <a:ln w="9525">
            <a:solidFill>
              <a:schemeClr val="tx1"/>
            </a:solidFill>
            <a:round/>
            <a:headEnd/>
            <a:tailEnd/>
          </a:ln>
        </p:spPr>
        <p:txBody>
          <a:bodyPr wrap="none" anchor="ctr"/>
          <a:lstStyle/>
          <a:p>
            <a:endParaRPr lang="en-US"/>
          </a:p>
        </p:txBody>
      </p:sp>
      <p:sp>
        <p:nvSpPr>
          <p:cNvPr id="32798" name="Line 120"/>
          <p:cNvSpPr>
            <a:spLocks noChangeShapeType="1"/>
          </p:cNvSpPr>
          <p:nvPr/>
        </p:nvSpPr>
        <p:spPr bwMode="auto">
          <a:xfrm>
            <a:off x="5715000" y="2895600"/>
            <a:ext cx="304800" cy="304800"/>
          </a:xfrm>
          <a:prstGeom prst="line">
            <a:avLst/>
          </a:prstGeom>
          <a:noFill/>
          <a:ln w="9525">
            <a:solidFill>
              <a:schemeClr val="tx1"/>
            </a:solidFill>
            <a:round/>
            <a:headEnd/>
            <a:tailEnd/>
          </a:ln>
        </p:spPr>
        <p:txBody>
          <a:bodyPr wrap="none" anchor="ctr"/>
          <a:lstStyle/>
          <a:p>
            <a:endParaRPr lang="en-US"/>
          </a:p>
        </p:txBody>
      </p:sp>
      <p:sp>
        <p:nvSpPr>
          <p:cNvPr id="32799" name="Line 121"/>
          <p:cNvSpPr>
            <a:spLocks noChangeShapeType="1"/>
          </p:cNvSpPr>
          <p:nvPr/>
        </p:nvSpPr>
        <p:spPr bwMode="auto">
          <a:xfrm flipV="1">
            <a:off x="6019800" y="3124200"/>
            <a:ext cx="152400" cy="76200"/>
          </a:xfrm>
          <a:prstGeom prst="line">
            <a:avLst/>
          </a:prstGeom>
          <a:noFill/>
          <a:ln w="9525">
            <a:solidFill>
              <a:schemeClr val="tx1"/>
            </a:solidFill>
            <a:round/>
            <a:headEnd/>
            <a:tailEnd/>
          </a:ln>
        </p:spPr>
        <p:txBody>
          <a:bodyPr wrap="none" anchor="ctr"/>
          <a:lstStyle/>
          <a:p>
            <a:endParaRPr lang="en-US"/>
          </a:p>
        </p:txBody>
      </p:sp>
      <p:sp>
        <p:nvSpPr>
          <p:cNvPr id="32800" name="Line 122"/>
          <p:cNvSpPr>
            <a:spLocks noChangeShapeType="1"/>
          </p:cNvSpPr>
          <p:nvPr/>
        </p:nvSpPr>
        <p:spPr bwMode="auto">
          <a:xfrm>
            <a:off x="6172200" y="3124200"/>
            <a:ext cx="381000" cy="228600"/>
          </a:xfrm>
          <a:prstGeom prst="line">
            <a:avLst/>
          </a:prstGeom>
          <a:noFill/>
          <a:ln w="9525">
            <a:solidFill>
              <a:schemeClr val="tx1"/>
            </a:solidFill>
            <a:round/>
            <a:headEnd/>
            <a:tailEnd/>
          </a:ln>
        </p:spPr>
        <p:txBody>
          <a:bodyPr wrap="none" anchor="ctr"/>
          <a:lstStyle/>
          <a:p>
            <a:endParaRPr lang="en-US"/>
          </a:p>
        </p:txBody>
      </p:sp>
      <p:sp>
        <p:nvSpPr>
          <p:cNvPr id="32801" name="Line 123"/>
          <p:cNvSpPr>
            <a:spLocks noChangeShapeType="1"/>
          </p:cNvSpPr>
          <p:nvPr/>
        </p:nvSpPr>
        <p:spPr bwMode="auto">
          <a:xfrm>
            <a:off x="6553200" y="3352800"/>
            <a:ext cx="533400" cy="76200"/>
          </a:xfrm>
          <a:prstGeom prst="line">
            <a:avLst/>
          </a:prstGeom>
          <a:noFill/>
          <a:ln w="9525">
            <a:solidFill>
              <a:schemeClr val="tx1"/>
            </a:solidFill>
            <a:round/>
            <a:headEnd/>
            <a:tailEnd/>
          </a:ln>
        </p:spPr>
        <p:txBody>
          <a:bodyPr wrap="none" anchor="ctr"/>
          <a:lstStyle/>
          <a:p>
            <a:endParaRPr lang="en-US"/>
          </a:p>
        </p:txBody>
      </p:sp>
      <p:sp>
        <p:nvSpPr>
          <p:cNvPr id="32802" name="Line 124"/>
          <p:cNvSpPr>
            <a:spLocks noChangeShapeType="1"/>
          </p:cNvSpPr>
          <p:nvPr/>
        </p:nvSpPr>
        <p:spPr bwMode="auto">
          <a:xfrm flipV="1">
            <a:off x="7086600" y="3352800"/>
            <a:ext cx="152400" cy="76200"/>
          </a:xfrm>
          <a:prstGeom prst="line">
            <a:avLst/>
          </a:prstGeom>
          <a:noFill/>
          <a:ln w="9525">
            <a:solidFill>
              <a:schemeClr val="tx1"/>
            </a:solidFill>
            <a:round/>
            <a:headEnd/>
            <a:tailEnd/>
          </a:ln>
        </p:spPr>
        <p:txBody>
          <a:bodyPr wrap="none" anchor="ctr"/>
          <a:lstStyle/>
          <a:p>
            <a:endParaRPr lang="en-US"/>
          </a:p>
        </p:txBody>
      </p:sp>
      <p:sp>
        <p:nvSpPr>
          <p:cNvPr id="32803" name="Line 125"/>
          <p:cNvSpPr>
            <a:spLocks noChangeShapeType="1"/>
          </p:cNvSpPr>
          <p:nvPr/>
        </p:nvSpPr>
        <p:spPr bwMode="auto">
          <a:xfrm>
            <a:off x="7239000" y="3352800"/>
            <a:ext cx="228600" cy="228600"/>
          </a:xfrm>
          <a:prstGeom prst="line">
            <a:avLst/>
          </a:prstGeom>
          <a:noFill/>
          <a:ln w="9525">
            <a:solidFill>
              <a:schemeClr val="tx1"/>
            </a:solidFill>
            <a:round/>
            <a:headEnd/>
            <a:tailEnd/>
          </a:ln>
        </p:spPr>
        <p:txBody>
          <a:bodyPr wrap="none" anchor="ctr"/>
          <a:lstStyle/>
          <a:p>
            <a:endParaRPr lang="en-US"/>
          </a:p>
        </p:txBody>
      </p:sp>
      <p:sp>
        <p:nvSpPr>
          <p:cNvPr id="32804" name="Line 126"/>
          <p:cNvSpPr>
            <a:spLocks noChangeShapeType="1"/>
          </p:cNvSpPr>
          <p:nvPr/>
        </p:nvSpPr>
        <p:spPr bwMode="auto">
          <a:xfrm>
            <a:off x="7467600" y="3581400"/>
            <a:ext cx="228600" cy="76200"/>
          </a:xfrm>
          <a:prstGeom prst="line">
            <a:avLst/>
          </a:prstGeom>
          <a:noFill/>
          <a:ln w="9525">
            <a:solidFill>
              <a:schemeClr val="tx1"/>
            </a:solidFill>
            <a:round/>
            <a:headEnd/>
            <a:tailEnd/>
          </a:ln>
        </p:spPr>
        <p:txBody>
          <a:bodyPr wrap="none" anchor="ctr"/>
          <a:lstStyle/>
          <a:p>
            <a:endParaRPr lang="en-US"/>
          </a:p>
        </p:txBody>
      </p:sp>
      <p:sp>
        <p:nvSpPr>
          <p:cNvPr id="32805" name="Line 127"/>
          <p:cNvSpPr>
            <a:spLocks noChangeShapeType="1"/>
          </p:cNvSpPr>
          <p:nvPr/>
        </p:nvSpPr>
        <p:spPr bwMode="auto">
          <a:xfrm flipV="1">
            <a:off x="7696200" y="3657600"/>
            <a:ext cx="228600" cy="0"/>
          </a:xfrm>
          <a:prstGeom prst="line">
            <a:avLst/>
          </a:prstGeom>
          <a:noFill/>
          <a:ln w="9525">
            <a:solidFill>
              <a:schemeClr val="tx1"/>
            </a:solidFill>
            <a:round/>
            <a:headEnd/>
            <a:tailEnd/>
          </a:ln>
        </p:spPr>
        <p:txBody>
          <a:bodyPr wrap="none" anchor="ctr"/>
          <a:lstStyle/>
          <a:p>
            <a:endParaRPr lang="en-US"/>
          </a:p>
        </p:txBody>
      </p:sp>
      <p:sp>
        <p:nvSpPr>
          <p:cNvPr id="32806" name="Line 128"/>
          <p:cNvSpPr>
            <a:spLocks noChangeShapeType="1"/>
          </p:cNvSpPr>
          <p:nvPr/>
        </p:nvSpPr>
        <p:spPr bwMode="auto">
          <a:xfrm flipV="1">
            <a:off x="7924800" y="3429000"/>
            <a:ext cx="152400" cy="228600"/>
          </a:xfrm>
          <a:prstGeom prst="line">
            <a:avLst/>
          </a:prstGeom>
          <a:noFill/>
          <a:ln w="9525">
            <a:solidFill>
              <a:schemeClr val="tx1"/>
            </a:solidFill>
            <a:round/>
            <a:headEnd/>
            <a:tailEnd/>
          </a:ln>
        </p:spPr>
        <p:txBody>
          <a:bodyPr wrap="none" anchor="ctr"/>
          <a:lstStyle/>
          <a:p>
            <a:endParaRPr lang="en-US"/>
          </a:p>
        </p:txBody>
      </p:sp>
      <p:sp>
        <p:nvSpPr>
          <p:cNvPr id="32807" name="Line 129"/>
          <p:cNvSpPr>
            <a:spLocks noChangeShapeType="1"/>
          </p:cNvSpPr>
          <p:nvPr/>
        </p:nvSpPr>
        <p:spPr bwMode="auto">
          <a:xfrm flipV="1">
            <a:off x="8077200" y="3276600"/>
            <a:ext cx="76200" cy="152400"/>
          </a:xfrm>
          <a:prstGeom prst="line">
            <a:avLst/>
          </a:prstGeom>
          <a:noFill/>
          <a:ln w="9525">
            <a:solidFill>
              <a:schemeClr val="tx1"/>
            </a:solidFill>
            <a:round/>
            <a:headEnd/>
            <a:tailEnd/>
          </a:ln>
        </p:spPr>
        <p:txBody>
          <a:bodyPr wrap="none" anchor="ctr"/>
          <a:lstStyle/>
          <a:p>
            <a:endParaRPr lang="en-US"/>
          </a:p>
        </p:txBody>
      </p:sp>
      <p:sp>
        <p:nvSpPr>
          <p:cNvPr id="32808" name="Line 130"/>
          <p:cNvSpPr>
            <a:spLocks noChangeShapeType="1"/>
          </p:cNvSpPr>
          <p:nvPr/>
        </p:nvSpPr>
        <p:spPr bwMode="auto">
          <a:xfrm flipV="1">
            <a:off x="8610600" y="4495800"/>
            <a:ext cx="76200" cy="152400"/>
          </a:xfrm>
          <a:prstGeom prst="line">
            <a:avLst/>
          </a:prstGeom>
          <a:noFill/>
          <a:ln w="9525">
            <a:solidFill>
              <a:schemeClr val="tx1"/>
            </a:solidFill>
            <a:round/>
            <a:headEnd/>
            <a:tailEnd/>
          </a:ln>
        </p:spPr>
        <p:txBody>
          <a:bodyPr wrap="none" anchor="ctr"/>
          <a:lstStyle/>
          <a:p>
            <a:endParaRPr lang="en-US"/>
          </a:p>
        </p:txBody>
      </p:sp>
      <p:sp>
        <p:nvSpPr>
          <p:cNvPr id="32809" name="Line 131"/>
          <p:cNvSpPr>
            <a:spLocks noChangeShapeType="1"/>
          </p:cNvSpPr>
          <p:nvPr/>
        </p:nvSpPr>
        <p:spPr bwMode="auto">
          <a:xfrm flipH="1" flipV="1">
            <a:off x="8610600" y="4114800"/>
            <a:ext cx="76200" cy="381000"/>
          </a:xfrm>
          <a:prstGeom prst="line">
            <a:avLst/>
          </a:prstGeom>
          <a:noFill/>
          <a:ln w="9525">
            <a:solidFill>
              <a:schemeClr val="tx1"/>
            </a:solidFill>
            <a:round/>
            <a:headEnd/>
            <a:tailEnd/>
          </a:ln>
        </p:spPr>
        <p:txBody>
          <a:bodyPr wrap="none" anchor="ctr"/>
          <a:lstStyle/>
          <a:p>
            <a:endParaRPr lang="en-US"/>
          </a:p>
        </p:txBody>
      </p:sp>
      <p:sp>
        <p:nvSpPr>
          <p:cNvPr id="32810" name="Line 132"/>
          <p:cNvSpPr>
            <a:spLocks noChangeShapeType="1"/>
          </p:cNvSpPr>
          <p:nvPr/>
        </p:nvSpPr>
        <p:spPr bwMode="auto">
          <a:xfrm flipH="1" flipV="1">
            <a:off x="8534400" y="3810000"/>
            <a:ext cx="76200" cy="152400"/>
          </a:xfrm>
          <a:prstGeom prst="line">
            <a:avLst/>
          </a:prstGeom>
          <a:noFill/>
          <a:ln w="9525">
            <a:solidFill>
              <a:schemeClr val="tx1"/>
            </a:solidFill>
            <a:round/>
            <a:headEnd/>
            <a:tailEnd/>
          </a:ln>
        </p:spPr>
        <p:txBody>
          <a:bodyPr wrap="none" anchor="ctr"/>
          <a:lstStyle/>
          <a:p>
            <a:endParaRPr lang="en-US"/>
          </a:p>
        </p:txBody>
      </p:sp>
      <p:sp>
        <p:nvSpPr>
          <p:cNvPr id="32811" name="Line 133"/>
          <p:cNvSpPr>
            <a:spLocks noChangeShapeType="1"/>
          </p:cNvSpPr>
          <p:nvPr/>
        </p:nvSpPr>
        <p:spPr bwMode="auto">
          <a:xfrm flipH="1" flipV="1">
            <a:off x="8382000" y="3581400"/>
            <a:ext cx="152400" cy="228600"/>
          </a:xfrm>
          <a:prstGeom prst="line">
            <a:avLst/>
          </a:prstGeom>
          <a:noFill/>
          <a:ln w="9525">
            <a:solidFill>
              <a:schemeClr val="tx1"/>
            </a:solidFill>
            <a:round/>
            <a:headEnd/>
            <a:tailEnd/>
          </a:ln>
        </p:spPr>
        <p:txBody>
          <a:bodyPr wrap="none" anchor="ctr"/>
          <a:lstStyle/>
          <a:p>
            <a:endParaRPr lang="en-US"/>
          </a:p>
        </p:txBody>
      </p:sp>
      <p:sp>
        <p:nvSpPr>
          <p:cNvPr id="32812" name="Line 134"/>
          <p:cNvSpPr>
            <a:spLocks noChangeShapeType="1"/>
          </p:cNvSpPr>
          <p:nvPr/>
        </p:nvSpPr>
        <p:spPr bwMode="auto">
          <a:xfrm flipV="1">
            <a:off x="8382000" y="3429000"/>
            <a:ext cx="0" cy="152400"/>
          </a:xfrm>
          <a:prstGeom prst="line">
            <a:avLst/>
          </a:prstGeom>
          <a:noFill/>
          <a:ln w="9525">
            <a:solidFill>
              <a:schemeClr val="tx1"/>
            </a:solidFill>
            <a:round/>
            <a:headEnd/>
            <a:tailEnd/>
          </a:ln>
        </p:spPr>
        <p:txBody>
          <a:bodyPr wrap="none" anchor="ctr"/>
          <a:lstStyle/>
          <a:p>
            <a:endParaRPr lang="en-US"/>
          </a:p>
        </p:txBody>
      </p:sp>
      <p:sp>
        <p:nvSpPr>
          <p:cNvPr id="32813" name="Line 135"/>
          <p:cNvSpPr>
            <a:spLocks noChangeShapeType="1"/>
          </p:cNvSpPr>
          <p:nvPr/>
        </p:nvSpPr>
        <p:spPr bwMode="auto">
          <a:xfrm flipH="1" flipV="1">
            <a:off x="8153400" y="3276600"/>
            <a:ext cx="228600" cy="152400"/>
          </a:xfrm>
          <a:prstGeom prst="line">
            <a:avLst/>
          </a:prstGeom>
          <a:noFill/>
          <a:ln w="9525">
            <a:solidFill>
              <a:schemeClr val="tx1"/>
            </a:solidFill>
            <a:round/>
            <a:headEnd/>
            <a:tailEnd/>
          </a:ln>
        </p:spPr>
        <p:txBody>
          <a:bodyPr wrap="none" anchor="ctr"/>
          <a:lstStyle/>
          <a:p>
            <a:endParaRPr lang="en-US"/>
          </a:p>
        </p:txBody>
      </p:sp>
      <p:sp>
        <p:nvSpPr>
          <p:cNvPr id="32814" name="Line 136"/>
          <p:cNvSpPr>
            <a:spLocks noChangeShapeType="1"/>
          </p:cNvSpPr>
          <p:nvPr/>
        </p:nvSpPr>
        <p:spPr bwMode="auto">
          <a:xfrm flipH="1">
            <a:off x="4038600" y="2133600"/>
            <a:ext cx="457200" cy="152400"/>
          </a:xfrm>
          <a:prstGeom prst="line">
            <a:avLst/>
          </a:prstGeom>
          <a:noFill/>
          <a:ln w="9525">
            <a:solidFill>
              <a:schemeClr val="tx1"/>
            </a:solidFill>
            <a:round/>
            <a:headEnd/>
            <a:tailEnd/>
          </a:ln>
        </p:spPr>
        <p:txBody>
          <a:bodyPr wrap="none" anchor="ctr"/>
          <a:lstStyle/>
          <a:p>
            <a:endParaRPr lang="en-US"/>
          </a:p>
        </p:txBody>
      </p:sp>
      <p:sp>
        <p:nvSpPr>
          <p:cNvPr id="32815" name="Line 137"/>
          <p:cNvSpPr>
            <a:spLocks noChangeShapeType="1"/>
          </p:cNvSpPr>
          <p:nvPr/>
        </p:nvSpPr>
        <p:spPr bwMode="auto">
          <a:xfrm flipH="1" flipV="1">
            <a:off x="3657600" y="2209800"/>
            <a:ext cx="381000" cy="76200"/>
          </a:xfrm>
          <a:prstGeom prst="line">
            <a:avLst/>
          </a:prstGeom>
          <a:noFill/>
          <a:ln w="9525">
            <a:solidFill>
              <a:schemeClr val="tx1"/>
            </a:solidFill>
            <a:round/>
            <a:headEnd/>
            <a:tailEnd/>
          </a:ln>
        </p:spPr>
        <p:txBody>
          <a:bodyPr wrap="none" anchor="ctr"/>
          <a:lstStyle/>
          <a:p>
            <a:endParaRPr lang="en-US"/>
          </a:p>
        </p:txBody>
      </p:sp>
      <p:sp>
        <p:nvSpPr>
          <p:cNvPr id="32816" name="Line 138"/>
          <p:cNvSpPr>
            <a:spLocks noChangeShapeType="1"/>
          </p:cNvSpPr>
          <p:nvPr/>
        </p:nvSpPr>
        <p:spPr bwMode="auto">
          <a:xfrm flipV="1">
            <a:off x="3657600" y="2133600"/>
            <a:ext cx="0" cy="76200"/>
          </a:xfrm>
          <a:prstGeom prst="line">
            <a:avLst/>
          </a:prstGeom>
          <a:noFill/>
          <a:ln w="9525">
            <a:solidFill>
              <a:schemeClr val="tx1"/>
            </a:solidFill>
            <a:round/>
            <a:headEnd/>
            <a:tailEnd/>
          </a:ln>
        </p:spPr>
        <p:txBody>
          <a:bodyPr wrap="none" anchor="ctr"/>
          <a:lstStyle/>
          <a:p>
            <a:endParaRPr lang="en-US"/>
          </a:p>
        </p:txBody>
      </p:sp>
      <p:sp>
        <p:nvSpPr>
          <p:cNvPr id="32817" name="Line 139"/>
          <p:cNvSpPr>
            <a:spLocks noChangeShapeType="1"/>
          </p:cNvSpPr>
          <p:nvPr/>
        </p:nvSpPr>
        <p:spPr bwMode="auto">
          <a:xfrm flipH="1">
            <a:off x="3505200" y="2133600"/>
            <a:ext cx="152400" cy="0"/>
          </a:xfrm>
          <a:prstGeom prst="line">
            <a:avLst/>
          </a:prstGeom>
          <a:noFill/>
          <a:ln w="9525">
            <a:solidFill>
              <a:schemeClr val="tx1"/>
            </a:solidFill>
            <a:round/>
            <a:headEnd/>
            <a:tailEnd/>
          </a:ln>
        </p:spPr>
        <p:txBody>
          <a:bodyPr wrap="none" anchor="ctr"/>
          <a:lstStyle/>
          <a:p>
            <a:endParaRPr lang="en-US"/>
          </a:p>
        </p:txBody>
      </p:sp>
      <p:sp>
        <p:nvSpPr>
          <p:cNvPr id="32818" name="Line 140"/>
          <p:cNvSpPr>
            <a:spLocks noChangeShapeType="1"/>
          </p:cNvSpPr>
          <p:nvPr/>
        </p:nvSpPr>
        <p:spPr bwMode="auto">
          <a:xfrm>
            <a:off x="5715000" y="1981200"/>
            <a:ext cx="381000" cy="76200"/>
          </a:xfrm>
          <a:prstGeom prst="line">
            <a:avLst/>
          </a:prstGeom>
          <a:noFill/>
          <a:ln w="9525">
            <a:solidFill>
              <a:schemeClr val="tx1"/>
            </a:solidFill>
            <a:round/>
            <a:headEnd/>
            <a:tailEnd/>
          </a:ln>
        </p:spPr>
        <p:txBody>
          <a:bodyPr wrap="none" anchor="ctr"/>
          <a:lstStyle/>
          <a:p>
            <a:endParaRPr lang="en-US"/>
          </a:p>
        </p:txBody>
      </p:sp>
      <p:sp>
        <p:nvSpPr>
          <p:cNvPr id="32819" name="Line 141"/>
          <p:cNvSpPr>
            <a:spLocks noChangeShapeType="1"/>
          </p:cNvSpPr>
          <p:nvPr/>
        </p:nvSpPr>
        <p:spPr bwMode="auto">
          <a:xfrm flipV="1">
            <a:off x="6096000" y="1905000"/>
            <a:ext cx="0" cy="152400"/>
          </a:xfrm>
          <a:prstGeom prst="line">
            <a:avLst/>
          </a:prstGeom>
          <a:noFill/>
          <a:ln w="9525">
            <a:solidFill>
              <a:schemeClr val="tx1"/>
            </a:solidFill>
            <a:round/>
            <a:headEnd/>
            <a:tailEnd/>
          </a:ln>
        </p:spPr>
        <p:txBody>
          <a:bodyPr wrap="none" anchor="ctr"/>
          <a:lstStyle/>
          <a:p>
            <a:endParaRPr lang="en-US"/>
          </a:p>
        </p:txBody>
      </p:sp>
      <p:sp>
        <p:nvSpPr>
          <p:cNvPr id="32820" name="Line 142"/>
          <p:cNvSpPr>
            <a:spLocks noChangeShapeType="1"/>
          </p:cNvSpPr>
          <p:nvPr/>
        </p:nvSpPr>
        <p:spPr bwMode="auto">
          <a:xfrm flipH="1" flipV="1">
            <a:off x="6019800" y="1752600"/>
            <a:ext cx="76200" cy="152400"/>
          </a:xfrm>
          <a:prstGeom prst="line">
            <a:avLst/>
          </a:prstGeom>
          <a:noFill/>
          <a:ln w="9525">
            <a:solidFill>
              <a:schemeClr val="tx1"/>
            </a:solidFill>
            <a:round/>
            <a:headEnd/>
            <a:tailEnd/>
          </a:ln>
        </p:spPr>
        <p:txBody>
          <a:bodyPr wrap="none" anchor="ctr"/>
          <a:lstStyle/>
          <a:p>
            <a:endParaRPr lang="en-US"/>
          </a:p>
        </p:txBody>
      </p:sp>
      <p:sp>
        <p:nvSpPr>
          <p:cNvPr id="32821" name="Line 143"/>
          <p:cNvSpPr>
            <a:spLocks noChangeShapeType="1"/>
          </p:cNvSpPr>
          <p:nvPr/>
        </p:nvSpPr>
        <p:spPr bwMode="auto">
          <a:xfrm flipV="1">
            <a:off x="6019800" y="1676400"/>
            <a:ext cx="152400" cy="76200"/>
          </a:xfrm>
          <a:prstGeom prst="line">
            <a:avLst/>
          </a:prstGeom>
          <a:noFill/>
          <a:ln w="9525">
            <a:solidFill>
              <a:schemeClr val="tx1"/>
            </a:solidFill>
            <a:round/>
            <a:headEnd/>
            <a:tailEnd/>
          </a:ln>
        </p:spPr>
        <p:txBody>
          <a:bodyPr wrap="none" anchor="ctr"/>
          <a:lstStyle/>
          <a:p>
            <a:endParaRPr lang="en-US"/>
          </a:p>
        </p:txBody>
      </p:sp>
      <p:sp>
        <p:nvSpPr>
          <p:cNvPr id="32822" name="Line 144"/>
          <p:cNvSpPr>
            <a:spLocks noChangeShapeType="1"/>
          </p:cNvSpPr>
          <p:nvPr/>
        </p:nvSpPr>
        <p:spPr bwMode="auto">
          <a:xfrm flipH="1" flipV="1">
            <a:off x="5943600" y="1371600"/>
            <a:ext cx="228600" cy="304800"/>
          </a:xfrm>
          <a:prstGeom prst="line">
            <a:avLst/>
          </a:prstGeom>
          <a:noFill/>
          <a:ln w="9525">
            <a:solidFill>
              <a:schemeClr val="tx1"/>
            </a:solidFill>
            <a:round/>
            <a:headEnd/>
            <a:tailEnd/>
          </a:ln>
        </p:spPr>
        <p:txBody>
          <a:bodyPr wrap="none" anchor="ctr"/>
          <a:lstStyle/>
          <a:p>
            <a:endParaRPr lang="en-US"/>
          </a:p>
        </p:txBody>
      </p:sp>
      <p:sp>
        <p:nvSpPr>
          <p:cNvPr id="32823" name="Line 145"/>
          <p:cNvSpPr>
            <a:spLocks noChangeShapeType="1"/>
          </p:cNvSpPr>
          <p:nvPr/>
        </p:nvSpPr>
        <p:spPr bwMode="auto">
          <a:xfrm flipH="1" flipV="1">
            <a:off x="5867400" y="1219200"/>
            <a:ext cx="76200" cy="152400"/>
          </a:xfrm>
          <a:prstGeom prst="line">
            <a:avLst/>
          </a:prstGeom>
          <a:noFill/>
          <a:ln w="9525">
            <a:solidFill>
              <a:schemeClr val="tx1"/>
            </a:solidFill>
            <a:round/>
            <a:headEnd/>
            <a:tailEnd/>
          </a:ln>
        </p:spPr>
        <p:txBody>
          <a:bodyPr wrap="none" anchor="ctr"/>
          <a:lstStyle/>
          <a:p>
            <a:endParaRPr lang="en-US"/>
          </a:p>
        </p:txBody>
      </p:sp>
      <p:sp>
        <p:nvSpPr>
          <p:cNvPr id="32824" name="Line 146"/>
          <p:cNvSpPr>
            <a:spLocks noChangeShapeType="1"/>
          </p:cNvSpPr>
          <p:nvPr/>
        </p:nvSpPr>
        <p:spPr bwMode="auto">
          <a:xfrm flipV="1">
            <a:off x="5867400" y="914400"/>
            <a:ext cx="609600" cy="304800"/>
          </a:xfrm>
          <a:prstGeom prst="line">
            <a:avLst/>
          </a:prstGeom>
          <a:noFill/>
          <a:ln w="9525">
            <a:solidFill>
              <a:schemeClr val="tx1"/>
            </a:solidFill>
            <a:round/>
            <a:headEnd/>
            <a:tailEnd/>
          </a:ln>
        </p:spPr>
        <p:txBody>
          <a:bodyPr wrap="none" anchor="ctr"/>
          <a:lstStyle/>
          <a:p>
            <a:endParaRPr lang="en-US"/>
          </a:p>
        </p:txBody>
      </p:sp>
      <p:sp>
        <p:nvSpPr>
          <p:cNvPr id="32825" name="Line 147"/>
          <p:cNvSpPr>
            <a:spLocks noChangeShapeType="1"/>
          </p:cNvSpPr>
          <p:nvPr/>
        </p:nvSpPr>
        <p:spPr bwMode="auto">
          <a:xfrm flipV="1">
            <a:off x="6477000" y="838200"/>
            <a:ext cx="533400" cy="76200"/>
          </a:xfrm>
          <a:prstGeom prst="line">
            <a:avLst/>
          </a:prstGeom>
          <a:noFill/>
          <a:ln w="9525">
            <a:solidFill>
              <a:schemeClr val="tx1"/>
            </a:solidFill>
            <a:round/>
            <a:headEnd/>
            <a:tailEnd/>
          </a:ln>
        </p:spPr>
        <p:txBody>
          <a:bodyPr wrap="none" anchor="ctr"/>
          <a:lstStyle/>
          <a:p>
            <a:endParaRPr lang="en-US"/>
          </a:p>
        </p:txBody>
      </p:sp>
      <p:sp>
        <p:nvSpPr>
          <p:cNvPr id="32826" name="Line 148"/>
          <p:cNvSpPr>
            <a:spLocks noChangeShapeType="1"/>
          </p:cNvSpPr>
          <p:nvPr/>
        </p:nvSpPr>
        <p:spPr bwMode="auto">
          <a:xfrm>
            <a:off x="7010400" y="838200"/>
            <a:ext cx="228600" cy="0"/>
          </a:xfrm>
          <a:prstGeom prst="line">
            <a:avLst/>
          </a:prstGeom>
          <a:noFill/>
          <a:ln w="9525">
            <a:solidFill>
              <a:schemeClr val="tx1"/>
            </a:solidFill>
            <a:round/>
            <a:headEnd/>
            <a:tailEnd/>
          </a:ln>
        </p:spPr>
        <p:txBody>
          <a:bodyPr wrap="none" anchor="ctr"/>
          <a:lstStyle/>
          <a:p>
            <a:endParaRPr lang="en-US"/>
          </a:p>
        </p:txBody>
      </p:sp>
      <p:sp>
        <p:nvSpPr>
          <p:cNvPr id="32827" name="Line 149"/>
          <p:cNvSpPr>
            <a:spLocks noChangeShapeType="1"/>
          </p:cNvSpPr>
          <p:nvPr/>
        </p:nvSpPr>
        <p:spPr bwMode="auto">
          <a:xfrm>
            <a:off x="7239000" y="838200"/>
            <a:ext cx="533400" cy="304800"/>
          </a:xfrm>
          <a:prstGeom prst="line">
            <a:avLst/>
          </a:prstGeom>
          <a:noFill/>
          <a:ln w="9525">
            <a:solidFill>
              <a:schemeClr val="tx1"/>
            </a:solidFill>
            <a:round/>
            <a:headEnd/>
            <a:tailEnd/>
          </a:ln>
        </p:spPr>
        <p:txBody>
          <a:bodyPr wrap="none" anchor="ctr"/>
          <a:lstStyle/>
          <a:p>
            <a:endParaRPr lang="en-US"/>
          </a:p>
        </p:txBody>
      </p:sp>
      <p:sp>
        <p:nvSpPr>
          <p:cNvPr id="32828" name="Line 150"/>
          <p:cNvSpPr>
            <a:spLocks noChangeShapeType="1"/>
          </p:cNvSpPr>
          <p:nvPr/>
        </p:nvSpPr>
        <p:spPr bwMode="auto">
          <a:xfrm flipV="1">
            <a:off x="7772400" y="838200"/>
            <a:ext cx="0" cy="304800"/>
          </a:xfrm>
          <a:prstGeom prst="line">
            <a:avLst/>
          </a:prstGeom>
          <a:noFill/>
          <a:ln w="9525">
            <a:solidFill>
              <a:schemeClr val="tx1"/>
            </a:solidFill>
            <a:round/>
            <a:headEnd/>
            <a:tailEnd/>
          </a:ln>
        </p:spPr>
        <p:txBody>
          <a:bodyPr wrap="none" anchor="ctr"/>
          <a:lstStyle/>
          <a:p>
            <a:endParaRPr lang="en-US"/>
          </a:p>
        </p:txBody>
      </p:sp>
      <p:sp>
        <p:nvSpPr>
          <p:cNvPr id="32829" name="Line 151"/>
          <p:cNvSpPr>
            <a:spLocks noChangeShapeType="1"/>
          </p:cNvSpPr>
          <p:nvPr/>
        </p:nvSpPr>
        <p:spPr bwMode="auto">
          <a:xfrm>
            <a:off x="7772400" y="838200"/>
            <a:ext cx="304800" cy="76200"/>
          </a:xfrm>
          <a:prstGeom prst="line">
            <a:avLst/>
          </a:prstGeom>
          <a:noFill/>
          <a:ln w="9525">
            <a:solidFill>
              <a:schemeClr val="tx1"/>
            </a:solidFill>
            <a:round/>
            <a:headEnd/>
            <a:tailEnd/>
          </a:ln>
        </p:spPr>
        <p:txBody>
          <a:bodyPr wrap="none" anchor="ctr"/>
          <a:lstStyle/>
          <a:p>
            <a:endParaRPr lang="en-US"/>
          </a:p>
        </p:txBody>
      </p:sp>
      <p:sp>
        <p:nvSpPr>
          <p:cNvPr id="32830" name="Line 152"/>
          <p:cNvSpPr>
            <a:spLocks noChangeShapeType="1"/>
          </p:cNvSpPr>
          <p:nvPr/>
        </p:nvSpPr>
        <p:spPr bwMode="auto">
          <a:xfrm flipV="1">
            <a:off x="8153400" y="838200"/>
            <a:ext cx="152400" cy="76200"/>
          </a:xfrm>
          <a:prstGeom prst="line">
            <a:avLst/>
          </a:prstGeom>
          <a:noFill/>
          <a:ln w="9525">
            <a:solidFill>
              <a:schemeClr val="tx1"/>
            </a:solidFill>
            <a:round/>
            <a:headEnd/>
            <a:tailEnd/>
          </a:ln>
        </p:spPr>
        <p:txBody>
          <a:bodyPr wrap="none" anchor="ctr"/>
          <a:lstStyle/>
          <a:p>
            <a:endParaRPr lang="en-US"/>
          </a:p>
        </p:txBody>
      </p:sp>
      <p:sp>
        <p:nvSpPr>
          <p:cNvPr id="32831" name="Line 153"/>
          <p:cNvSpPr>
            <a:spLocks noChangeShapeType="1"/>
          </p:cNvSpPr>
          <p:nvPr/>
        </p:nvSpPr>
        <p:spPr bwMode="auto">
          <a:xfrm>
            <a:off x="8305800" y="838200"/>
            <a:ext cx="457200" cy="228600"/>
          </a:xfrm>
          <a:prstGeom prst="line">
            <a:avLst/>
          </a:prstGeom>
          <a:noFill/>
          <a:ln w="9525">
            <a:solidFill>
              <a:schemeClr val="tx1"/>
            </a:solidFill>
            <a:round/>
            <a:headEnd/>
            <a:tailEnd/>
          </a:ln>
        </p:spPr>
        <p:txBody>
          <a:bodyPr wrap="none" anchor="ctr"/>
          <a:lstStyle/>
          <a:p>
            <a:endParaRPr lang="en-US"/>
          </a:p>
        </p:txBody>
      </p:sp>
      <p:sp>
        <p:nvSpPr>
          <p:cNvPr id="32832" name="Line 154"/>
          <p:cNvSpPr>
            <a:spLocks noChangeShapeType="1"/>
          </p:cNvSpPr>
          <p:nvPr/>
        </p:nvSpPr>
        <p:spPr bwMode="auto">
          <a:xfrm>
            <a:off x="8763000" y="1066800"/>
            <a:ext cx="228600" cy="152400"/>
          </a:xfrm>
          <a:prstGeom prst="line">
            <a:avLst/>
          </a:prstGeom>
          <a:noFill/>
          <a:ln w="9525">
            <a:solidFill>
              <a:schemeClr val="tx1"/>
            </a:solidFill>
            <a:round/>
            <a:headEnd/>
            <a:tailEnd/>
          </a:ln>
        </p:spPr>
        <p:txBody>
          <a:bodyPr wrap="none" anchor="ctr"/>
          <a:lstStyle/>
          <a:p>
            <a:endParaRPr lang="en-US"/>
          </a:p>
        </p:txBody>
      </p:sp>
      <p:sp>
        <p:nvSpPr>
          <p:cNvPr id="32833" name="Line 155"/>
          <p:cNvSpPr>
            <a:spLocks noChangeShapeType="1"/>
          </p:cNvSpPr>
          <p:nvPr/>
        </p:nvSpPr>
        <p:spPr bwMode="auto">
          <a:xfrm flipH="1" flipV="1">
            <a:off x="8305800" y="2743200"/>
            <a:ext cx="76200" cy="76200"/>
          </a:xfrm>
          <a:prstGeom prst="line">
            <a:avLst/>
          </a:prstGeom>
          <a:noFill/>
          <a:ln w="9525">
            <a:solidFill>
              <a:schemeClr val="tx1"/>
            </a:solidFill>
            <a:round/>
            <a:headEnd/>
            <a:tailEnd/>
          </a:ln>
        </p:spPr>
        <p:txBody>
          <a:bodyPr wrap="none" anchor="ctr"/>
          <a:lstStyle/>
          <a:p>
            <a:endParaRPr lang="en-US"/>
          </a:p>
        </p:txBody>
      </p:sp>
      <p:sp>
        <p:nvSpPr>
          <p:cNvPr id="32834" name="Line 156"/>
          <p:cNvSpPr>
            <a:spLocks noChangeShapeType="1"/>
          </p:cNvSpPr>
          <p:nvPr/>
        </p:nvSpPr>
        <p:spPr bwMode="auto">
          <a:xfrm flipH="1" flipV="1">
            <a:off x="9067800" y="4876800"/>
            <a:ext cx="152400" cy="152400"/>
          </a:xfrm>
          <a:prstGeom prst="line">
            <a:avLst/>
          </a:prstGeom>
          <a:noFill/>
          <a:ln w="9525">
            <a:solidFill>
              <a:schemeClr val="tx1"/>
            </a:solidFill>
            <a:round/>
            <a:headEnd/>
            <a:tailEnd/>
          </a:ln>
        </p:spPr>
        <p:txBody>
          <a:bodyPr wrap="none" anchor="ctr"/>
          <a:lstStyle/>
          <a:p>
            <a:endParaRPr lang="en-US"/>
          </a:p>
        </p:txBody>
      </p:sp>
      <p:sp>
        <p:nvSpPr>
          <p:cNvPr id="32835" name="Line 157"/>
          <p:cNvSpPr>
            <a:spLocks noChangeShapeType="1"/>
          </p:cNvSpPr>
          <p:nvPr/>
        </p:nvSpPr>
        <p:spPr bwMode="auto">
          <a:xfrm flipV="1">
            <a:off x="9067800" y="4800600"/>
            <a:ext cx="76200" cy="76200"/>
          </a:xfrm>
          <a:prstGeom prst="line">
            <a:avLst/>
          </a:prstGeom>
          <a:noFill/>
          <a:ln w="9525">
            <a:solidFill>
              <a:schemeClr val="tx1"/>
            </a:solidFill>
            <a:round/>
            <a:headEnd/>
            <a:tailEnd/>
          </a:ln>
        </p:spPr>
        <p:txBody>
          <a:bodyPr wrap="none" anchor="ctr"/>
          <a:lstStyle/>
          <a:p>
            <a:endParaRPr lang="en-US"/>
          </a:p>
        </p:txBody>
      </p:sp>
      <p:sp>
        <p:nvSpPr>
          <p:cNvPr id="32836" name="Line 158"/>
          <p:cNvSpPr>
            <a:spLocks noChangeShapeType="1"/>
          </p:cNvSpPr>
          <p:nvPr/>
        </p:nvSpPr>
        <p:spPr bwMode="auto">
          <a:xfrm flipH="1" flipV="1">
            <a:off x="8915400" y="4648200"/>
            <a:ext cx="228600" cy="152400"/>
          </a:xfrm>
          <a:prstGeom prst="line">
            <a:avLst/>
          </a:prstGeom>
          <a:noFill/>
          <a:ln w="9525">
            <a:solidFill>
              <a:schemeClr val="tx1"/>
            </a:solidFill>
            <a:round/>
            <a:headEnd/>
            <a:tailEnd/>
          </a:ln>
        </p:spPr>
        <p:txBody>
          <a:bodyPr wrap="none" anchor="ctr"/>
          <a:lstStyle/>
          <a:p>
            <a:endParaRPr lang="en-US"/>
          </a:p>
        </p:txBody>
      </p:sp>
      <p:sp>
        <p:nvSpPr>
          <p:cNvPr id="32837" name="Line 159"/>
          <p:cNvSpPr>
            <a:spLocks noChangeShapeType="1"/>
          </p:cNvSpPr>
          <p:nvPr/>
        </p:nvSpPr>
        <p:spPr bwMode="auto">
          <a:xfrm flipH="1">
            <a:off x="8839200" y="4648200"/>
            <a:ext cx="76200" cy="152400"/>
          </a:xfrm>
          <a:prstGeom prst="line">
            <a:avLst/>
          </a:prstGeom>
          <a:noFill/>
          <a:ln w="9525">
            <a:solidFill>
              <a:schemeClr val="tx1"/>
            </a:solidFill>
            <a:round/>
            <a:headEnd/>
            <a:tailEnd/>
          </a:ln>
        </p:spPr>
        <p:txBody>
          <a:bodyPr wrap="none" anchor="ctr"/>
          <a:lstStyle/>
          <a:p>
            <a:endParaRPr lang="en-US"/>
          </a:p>
        </p:txBody>
      </p:sp>
      <p:sp>
        <p:nvSpPr>
          <p:cNvPr id="32838" name="Line 160"/>
          <p:cNvSpPr>
            <a:spLocks noChangeShapeType="1"/>
          </p:cNvSpPr>
          <p:nvPr/>
        </p:nvSpPr>
        <p:spPr bwMode="auto">
          <a:xfrm>
            <a:off x="8839200" y="4800600"/>
            <a:ext cx="0" cy="76200"/>
          </a:xfrm>
          <a:prstGeom prst="line">
            <a:avLst/>
          </a:prstGeom>
          <a:noFill/>
          <a:ln w="9525">
            <a:solidFill>
              <a:schemeClr val="tx1"/>
            </a:solidFill>
            <a:round/>
            <a:headEnd/>
            <a:tailEnd/>
          </a:ln>
        </p:spPr>
        <p:txBody>
          <a:bodyPr wrap="none" anchor="ctr"/>
          <a:lstStyle/>
          <a:p>
            <a:endParaRPr lang="en-US"/>
          </a:p>
        </p:txBody>
      </p:sp>
      <p:sp>
        <p:nvSpPr>
          <p:cNvPr id="32839" name="Line 161"/>
          <p:cNvSpPr>
            <a:spLocks noChangeShapeType="1"/>
          </p:cNvSpPr>
          <p:nvPr/>
        </p:nvSpPr>
        <p:spPr bwMode="auto">
          <a:xfrm flipH="1" flipV="1">
            <a:off x="8610600" y="4800600"/>
            <a:ext cx="152400" cy="76200"/>
          </a:xfrm>
          <a:prstGeom prst="line">
            <a:avLst/>
          </a:prstGeom>
          <a:noFill/>
          <a:ln w="9525">
            <a:solidFill>
              <a:schemeClr val="tx1"/>
            </a:solidFill>
            <a:round/>
            <a:headEnd/>
            <a:tailEnd/>
          </a:ln>
        </p:spPr>
        <p:txBody>
          <a:bodyPr wrap="none" anchor="ctr"/>
          <a:lstStyle/>
          <a:p>
            <a:endParaRPr lang="en-US"/>
          </a:p>
        </p:txBody>
      </p:sp>
      <p:sp>
        <p:nvSpPr>
          <p:cNvPr id="32840" name="Line 162"/>
          <p:cNvSpPr>
            <a:spLocks noChangeShapeType="1"/>
          </p:cNvSpPr>
          <p:nvPr/>
        </p:nvSpPr>
        <p:spPr bwMode="auto">
          <a:xfrm flipH="1">
            <a:off x="8077200" y="914400"/>
            <a:ext cx="76200" cy="0"/>
          </a:xfrm>
          <a:prstGeom prst="line">
            <a:avLst/>
          </a:prstGeom>
          <a:noFill/>
          <a:ln w="9525">
            <a:solidFill>
              <a:schemeClr val="tx1"/>
            </a:solidFill>
            <a:round/>
            <a:headEnd/>
            <a:tailEnd/>
          </a:ln>
        </p:spPr>
        <p:txBody>
          <a:bodyPr wrap="none" anchor="ctr"/>
          <a:lstStyle/>
          <a:p>
            <a:endParaRPr lang="en-US"/>
          </a:p>
        </p:txBody>
      </p:sp>
      <p:sp>
        <p:nvSpPr>
          <p:cNvPr id="32841" name="Line 163"/>
          <p:cNvSpPr>
            <a:spLocks noChangeShapeType="1"/>
          </p:cNvSpPr>
          <p:nvPr/>
        </p:nvSpPr>
        <p:spPr bwMode="auto">
          <a:xfrm>
            <a:off x="8991600" y="1219200"/>
            <a:ext cx="228600" cy="76200"/>
          </a:xfrm>
          <a:prstGeom prst="line">
            <a:avLst/>
          </a:prstGeom>
          <a:noFill/>
          <a:ln w="9525">
            <a:solidFill>
              <a:schemeClr val="tx1"/>
            </a:solidFill>
            <a:round/>
            <a:headEnd/>
            <a:tailEnd/>
          </a:ln>
        </p:spPr>
        <p:txBody>
          <a:bodyPr wrap="none" anchor="ctr"/>
          <a:lstStyle/>
          <a:p>
            <a:endParaRPr lang="en-US"/>
          </a:p>
        </p:txBody>
      </p:sp>
      <p:sp>
        <p:nvSpPr>
          <p:cNvPr id="32842" name="Line 164"/>
          <p:cNvSpPr>
            <a:spLocks noChangeShapeType="1"/>
          </p:cNvSpPr>
          <p:nvPr/>
        </p:nvSpPr>
        <p:spPr bwMode="auto">
          <a:xfrm flipH="1">
            <a:off x="3352800" y="2133600"/>
            <a:ext cx="152400" cy="76200"/>
          </a:xfrm>
          <a:prstGeom prst="line">
            <a:avLst/>
          </a:prstGeom>
          <a:noFill/>
          <a:ln w="9525">
            <a:solidFill>
              <a:schemeClr val="tx1"/>
            </a:solidFill>
            <a:round/>
            <a:headEnd/>
            <a:tailEnd/>
          </a:ln>
        </p:spPr>
        <p:txBody>
          <a:bodyPr wrap="none" anchor="ctr"/>
          <a:lstStyle/>
          <a:p>
            <a:endParaRPr lang="en-US"/>
          </a:p>
        </p:txBody>
      </p:sp>
      <p:sp>
        <p:nvSpPr>
          <p:cNvPr id="32843" name="Line 165"/>
          <p:cNvSpPr>
            <a:spLocks noChangeShapeType="1"/>
          </p:cNvSpPr>
          <p:nvPr/>
        </p:nvSpPr>
        <p:spPr bwMode="auto">
          <a:xfrm flipH="1" flipV="1">
            <a:off x="2895600" y="2209800"/>
            <a:ext cx="457200" cy="0"/>
          </a:xfrm>
          <a:prstGeom prst="line">
            <a:avLst/>
          </a:prstGeom>
          <a:noFill/>
          <a:ln w="9525">
            <a:solidFill>
              <a:schemeClr val="tx1"/>
            </a:solidFill>
            <a:round/>
            <a:headEnd/>
            <a:tailEnd/>
          </a:ln>
        </p:spPr>
        <p:txBody>
          <a:bodyPr wrap="none" anchor="ctr"/>
          <a:lstStyle/>
          <a:p>
            <a:endParaRPr lang="en-US"/>
          </a:p>
        </p:txBody>
      </p:sp>
      <p:sp>
        <p:nvSpPr>
          <p:cNvPr id="32844" name="Line 166"/>
          <p:cNvSpPr>
            <a:spLocks noChangeShapeType="1"/>
          </p:cNvSpPr>
          <p:nvPr/>
        </p:nvSpPr>
        <p:spPr bwMode="auto">
          <a:xfrm flipH="1">
            <a:off x="2667000" y="2209800"/>
            <a:ext cx="228600" cy="304800"/>
          </a:xfrm>
          <a:prstGeom prst="line">
            <a:avLst/>
          </a:prstGeom>
          <a:noFill/>
          <a:ln w="9525">
            <a:solidFill>
              <a:schemeClr val="tx1"/>
            </a:solidFill>
            <a:round/>
            <a:headEnd/>
            <a:tailEnd/>
          </a:ln>
        </p:spPr>
        <p:txBody>
          <a:bodyPr wrap="none" anchor="ctr"/>
          <a:lstStyle/>
          <a:p>
            <a:endParaRPr lang="en-US"/>
          </a:p>
        </p:txBody>
      </p:sp>
      <p:sp>
        <p:nvSpPr>
          <p:cNvPr id="32845" name="Line 167"/>
          <p:cNvSpPr>
            <a:spLocks noChangeShapeType="1"/>
          </p:cNvSpPr>
          <p:nvPr/>
        </p:nvSpPr>
        <p:spPr bwMode="auto">
          <a:xfrm flipH="1">
            <a:off x="2438400" y="2514600"/>
            <a:ext cx="228600" cy="152400"/>
          </a:xfrm>
          <a:prstGeom prst="line">
            <a:avLst/>
          </a:prstGeom>
          <a:noFill/>
          <a:ln w="9525">
            <a:solidFill>
              <a:schemeClr val="tx1"/>
            </a:solidFill>
            <a:round/>
            <a:headEnd/>
            <a:tailEnd/>
          </a:ln>
        </p:spPr>
        <p:txBody>
          <a:bodyPr wrap="none" anchor="ctr"/>
          <a:lstStyle/>
          <a:p>
            <a:endParaRPr lang="en-US"/>
          </a:p>
        </p:txBody>
      </p:sp>
      <p:sp>
        <p:nvSpPr>
          <p:cNvPr id="32846" name="Line 168"/>
          <p:cNvSpPr>
            <a:spLocks noChangeShapeType="1"/>
          </p:cNvSpPr>
          <p:nvPr/>
        </p:nvSpPr>
        <p:spPr bwMode="auto">
          <a:xfrm flipH="1">
            <a:off x="2362200" y="2667000"/>
            <a:ext cx="76200" cy="228600"/>
          </a:xfrm>
          <a:prstGeom prst="line">
            <a:avLst/>
          </a:prstGeom>
          <a:noFill/>
          <a:ln w="9525">
            <a:solidFill>
              <a:schemeClr val="tx1"/>
            </a:solidFill>
            <a:round/>
            <a:headEnd/>
            <a:tailEnd/>
          </a:ln>
        </p:spPr>
        <p:txBody>
          <a:bodyPr wrap="none" anchor="ctr"/>
          <a:lstStyle/>
          <a:p>
            <a:endParaRPr lang="en-US"/>
          </a:p>
        </p:txBody>
      </p:sp>
      <p:sp>
        <p:nvSpPr>
          <p:cNvPr id="32847" name="Line 169"/>
          <p:cNvSpPr>
            <a:spLocks noChangeShapeType="1"/>
          </p:cNvSpPr>
          <p:nvPr/>
        </p:nvSpPr>
        <p:spPr bwMode="auto">
          <a:xfrm>
            <a:off x="2362200" y="2895600"/>
            <a:ext cx="152400" cy="76200"/>
          </a:xfrm>
          <a:prstGeom prst="line">
            <a:avLst/>
          </a:prstGeom>
          <a:noFill/>
          <a:ln w="9525">
            <a:solidFill>
              <a:schemeClr val="tx1"/>
            </a:solidFill>
            <a:round/>
            <a:headEnd/>
            <a:tailEnd/>
          </a:ln>
        </p:spPr>
        <p:txBody>
          <a:bodyPr wrap="none" anchor="ctr"/>
          <a:lstStyle/>
          <a:p>
            <a:endParaRPr lang="en-US"/>
          </a:p>
        </p:txBody>
      </p:sp>
      <p:sp>
        <p:nvSpPr>
          <p:cNvPr id="32848" name="Line 170"/>
          <p:cNvSpPr>
            <a:spLocks noChangeShapeType="1"/>
          </p:cNvSpPr>
          <p:nvPr/>
        </p:nvSpPr>
        <p:spPr bwMode="auto">
          <a:xfrm>
            <a:off x="2514600" y="2971800"/>
            <a:ext cx="0" cy="228600"/>
          </a:xfrm>
          <a:prstGeom prst="line">
            <a:avLst/>
          </a:prstGeom>
          <a:noFill/>
          <a:ln w="9525">
            <a:solidFill>
              <a:schemeClr val="tx1"/>
            </a:solidFill>
            <a:round/>
            <a:headEnd/>
            <a:tailEnd/>
          </a:ln>
        </p:spPr>
        <p:txBody>
          <a:bodyPr wrap="none" anchor="ctr"/>
          <a:lstStyle/>
          <a:p>
            <a:endParaRPr lang="en-US"/>
          </a:p>
        </p:txBody>
      </p:sp>
      <p:sp>
        <p:nvSpPr>
          <p:cNvPr id="32849" name="Line 171"/>
          <p:cNvSpPr>
            <a:spLocks noChangeShapeType="1"/>
          </p:cNvSpPr>
          <p:nvPr/>
        </p:nvSpPr>
        <p:spPr bwMode="auto">
          <a:xfrm flipH="1">
            <a:off x="2362200" y="3200400"/>
            <a:ext cx="152400" cy="76200"/>
          </a:xfrm>
          <a:prstGeom prst="line">
            <a:avLst/>
          </a:prstGeom>
          <a:noFill/>
          <a:ln w="9525">
            <a:solidFill>
              <a:schemeClr val="tx1"/>
            </a:solidFill>
            <a:round/>
            <a:headEnd/>
            <a:tailEnd/>
          </a:ln>
        </p:spPr>
        <p:txBody>
          <a:bodyPr wrap="none" anchor="ctr"/>
          <a:lstStyle/>
          <a:p>
            <a:endParaRPr lang="en-US"/>
          </a:p>
        </p:txBody>
      </p:sp>
      <p:sp>
        <p:nvSpPr>
          <p:cNvPr id="32850" name="Line 172"/>
          <p:cNvSpPr>
            <a:spLocks noChangeShapeType="1"/>
          </p:cNvSpPr>
          <p:nvPr/>
        </p:nvSpPr>
        <p:spPr bwMode="auto">
          <a:xfrm flipH="1" flipV="1">
            <a:off x="2286000" y="3124200"/>
            <a:ext cx="76200" cy="152400"/>
          </a:xfrm>
          <a:prstGeom prst="line">
            <a:avLst/>
          </a:prstGeom>
          <a:noFill/>
          <a:ln w="9525">
            <a:solidFill>
              <a:schemeClr val="tx1"/>
            </a:solidFill>
            <a:round/>
            <a:headEnd/>
            <a:tailEnd/>
          </a:ln>
        </p:spPr>
        <p:txBody>
          <a:bodyPr wrap="none" anchor="ctr"/>
          <a:lstStyle/>
          <a:p>
            <a:endParaRPr lang="en-US"/>
          </a:p>
        </p:txBody>
      </p:sp>
      <p:sp>
        <p:nvSpPr>
          <p:cNvPr id="32851" name="Line 173"/>
          <p:cNvSpPr>
            <a:spLocks noChangeShapeType="1"/>
          </p:cNvSpPr>
          <p:nvPr/>
        </p:nvSpPr>
        <p:spPr bwMode="auto">
          <a:xfrm flipH="1">
            <a:off x="2133600" y="3124200"/>
            <a:ext cx="152400" cy="76200"/>
          </a:xfrm>
          <a:prstGeom prst="line">
            <a:avLst/>
          </a:prstGeom>
          <a:noFill/>
          <a:ln w="9525">
            <a:solidFill>
              <a:schemeClr val="tx1"/>
            </a:solidFill>
            <a:round/>
            <a:headEnd/>
            <a:tailEnd/>
          </a:ln>
        </p:spPr>
        <p:txBody>
          <a:bodyPr wrap="none" anchor="ctr"/>
          <a:lstStyle/>
          <a:p>
            <a:endParaRPr lang="en-US"/>
          </a:p>
        </p:txBody>
      </p:sp>
      <p:sp>
        <p:nvSpPr>
          <p:cNvPr id="32852" name="Line 174"/>
          <p:cNvSpPr>
            <a:spLocks noChangeShapeType="1"/>
          </p:cNvSpPr>
          <p:nvPr/>
        </p:nvSpPr>
        <p:spPr bwMode="auto">
          <a:xfrm>
            <a:off x="2133600" y="3200400"/>
            <a:ext cx="152400" cy="457200"/>
          </a:xfrm>
          <a:prstGeom prst="line">
            <a:avLst/>
          </a:prstGeom>
          <a:noFill/>
          <a:ln w="9525">
            <a:solidFill>
              <a:schemeClr val="tx1"/>
            </a:solidFill>
            <a:round/>
            <a:headEnd/>
            <a:tailEnd/>
          </a:ln>
        </p:spPr>
        <p:txBody>
          <a:bodyPr wrap="none" anchor="ctr"/>
          <a:lstStyle/>
          <a:p>
            <a:endParaRPr lang="en-US"/>
          </a:p>
        </p:txBody>
      </p:sp>
      <p:sp>
        <p:nvSpPr>
          <p:cNvPr id="32853" name="Line 175"/>
          <p:cNvSpPr>
            <a:spLocks noChangeShapeType="1"/>
          </p:cNvSpPr>
          <p:nvPr/>
        </p:nvSpPr>
        <p:spPr bwMode="auto">
          <a:xfrm>
            <a:off x="2286000" y="3657600"/>
            <a:ext cx="609600" cy="533400"/>
          </a:xfrm>
          <a:prstGeom prst="line">
            <a:avLst/>
          </a:prstGeom>
          <a:noFill/>
          <a:ln w="9525">
            <a:solidFill>
              <a:schemeClr val="tx1"/>
            </a:solidFill>
            <a:round/>
            <a:headEnd/>
            <a:tailEnd/>
          </a:ln>
        </p:spPr>
        <p:txBody>
          <a:bodyPr wrap="none" anchor="ctr"/>
          <a:lstStyle/>
          <a:p>
            <a:endParaRPr lang="en-US"/>
          </a:p>
        </p:txBody>
      </p:sp>
      <p:sp>
        <p:nvSpPr>
          <p:cNvPr id="32854" name="Line 176"/>
          <p:cNvSpPr>
            <a:spLocks noChangeShapeType="1"/>
          </p:cNvSpPr>
          <p:nvPr/>
        </p:nvSpPr>
        <p:spPr bwMode="auto">
          <a:xfrm flipV="1">
            <a:off x="2971800" y="4038600"/>
            <a:ext cx="76200" cy="76200"/>
          </a:xfrm>
          <a:prstGeom prst="line">
            <a:avLst/>
          </a:prstGeom>
          <a:noFill/>
          <a:ln w="9525">
            <a:solidFill>
              <a:schemeClr val="tx1"/>
            </a:solidFill>
            <a:round/>
            <a:headEnd/>
            <a:tailEnd/>
          </a:ln>
        </p:spPr>
        <p:txBody>
          <a:bodyPr wrap="none" anchor="ctr"/>
          <a:lstStyle/>
          <a:p>
            <a:endParaRPr lang="en-US"/>
          </a:p>
        </p:txBody>
      </p:sp>
      <p:sp>
        <p:nvSpPr>
          <p:cNvPr id="32855" name="Line 177"/>
          <p:cNvSpPr>
            <a:spLocks noChangeShapeType="1"/>
          </p:cNvSpPr>
          <p:nvPr/>
        </p:nvSpPr>
        <p:spPr bwMode="auto">
          <a:xfrm>
            <a:off x="3048000" y="4038600"/>
            <a:ext cx="76200" cy="0"/>
          </a:xfrm>
          <a:prstGeom prst="line">
            <a:avLst/>
          </a:prstGeom>
          <a:noFill/>
          <a:ln w="9525">
            <a:solidFill>
              <a:schemeClr val="tx1"/>
            </a:solidFill>
            <a:round/>
            <a:headEnd/>
            <a:tailEnd/>
          </a:ln>
        </p:spPr>
        <p:txBody>
          <a:bodyPr wrap="none" anchor="ctr"/>
          <a:lstStyle/>
          <a:p>
            <a:endParaRPr lang="en-US"/>
          </a:p>
        </p:txBody>
      </p:sp>
      <p:sp>
        <p:nvSpPr>
          <p:cNvPr id="32856" name="Line 178"/>
          <p:cNvSpPr>
            <a:spLocks noChangeShapeType="1"/>
          </p:cNvSpPr>
          <p:nvPr/>
        </p:nvSpPr>
        <p:spPr bwMode="auto">
          <a:xfrm>
            <a:off x="3276600" y="4267200"/>
            <a:ext cx="304800" cy="152400"/>
          </a:xfrm>
          <a:prstGeom prst="line">
            <a:avLst/>
          </a:prstGeom>
          <a:noFill/>
          <a:ln w="9525">
            <a:solidFill>
              <a:schemeClr val="tx1"/>
            </a:solidFill>
            <a:round/>
            <a:headEnd/>
            <a:tailEnd/>
          </a:ln>
        </p:spPr>
        <p:txBody>
          <a:bodyPr wrap="none" anchor="ctr"/>
          <a:lstStyle/>
          <a:p>
            <a:endParaRPr lang="en-US"/>
          </a:p>
        </p:txBody>
      </p:sp>
      <p:sp>
        <p:nvSpPr>
          <p:cNvPr id="32857" name="Line 179"/>
          <p:cNvSpPr>
            <a:spLocks noChangeShapeType="1"/>
          </p:cNvSpPr>
          <p:nvPr/>
        </p:nvSpPr>
        <p:spPr bwMode="auto">
          <a:xfrm flipH="1" flipV="1">
            <a:off x="3200400" y="4191000"/>
            <a:ext cx="76200" cy="76200"/>
          </a:xfrm>
          <a:prstGeom prst="line">
            <a:avLst/>
          </a:prstGeom>
          <a:noFill/>
          <a:ln w="9525">
            <a:solidFill>
              <a:schemeClr val="tx1"/>
            </a:solidFill>
            <a:round/>
            <a:headEnd/>
            <a:tailEnd/>
          </a:ln>
        </p:spPr>
        <p:txBody>
          <a:bodyPr wrap="none" anchor="ctr"/>
          <a:lstStyle/>
          <a:p>
            <a:endParaRPr lang="en-US"/>
          </a:p>
        </p:txBody>
      </p:sp>
      <p:sp>
        <p:nvSpPr>
          <p:cNvPr id="32858" name="Line 180"/>
          <p:cNvSpPr>
            <a:spLocks noChangeShapeType="1"/>
          </p:cNvSpPr>
          <p:nvPr/>
        </p:nvSpPr>
        <p:spPr bwMode="auto">
          <a:xfrm flipV="1">
            <a:off x="3581400" y="4419600"/>
            <a:ext cx="76200" cy="0"/>
          </a:xfrm>
          <a:prstGeom prst="line">
            <a:avLst/>
          </a:prstGeom>
          <a:noFill/>
          <a:ln w="9525">
            <a:solidFill>
              <a:schemeClr val="tx1"/>
            </a:solidFill>
            <a:round/>
            <a:headEnd/>
            <a:tailEnd/>
          </a:ln>
        </p:spPr>
        <p:txBody>
          <a:bodyPr wrap="none" anchor="ctr"/>
          <a:lstStyle/>
          <a:p>
            <a:endParaRPr lang="en-US"/>
          </a:p>
        </p:txBody>
      </p:sp>
      <p:sp>
        <p:nvSpPr>
          <p:cNvPr id="32859" name="Line 181"/>
          <p:cNvSpPr>
            <a:spLocks noChangeShapeType="1"/>
          </p:cNvSpPr>
          <p:nvPr/>
        </p:nvSpPr>
        <p:spPr bwMode="auto">
          <a:xfrm>
            <a:off x="3657600" y="4495800"/>
            <a:ext cx="152400" cy="76200"/>
          </a:xfrm>
          <a:prstGeom prst="line">
            <a:avLst/>
          </a:prstGeom>
          <a:noFill/>
          <a:ln w="9525">
            <a:solidFill>
              <a:schemeClr val="tx1"/>
            </a:solidFill>
            <a:round/>
            <a:headEnd/>
            <a:tailEnd/>
          </a:ln>
        </p:spPr>
        <p:txBody>
          <a:bodyPr wrap="none" anchor="ctr"/>
          <a:lstStyle/>
          <a:p>
            <a:endParaRPr lang="en-US"/>
          </a:p>
        </p:txBody>
      </p:sp>
      <p:sp>
        <p:nvSpPr>
          <p:cNvPr id="32860" name="Line 182"/>
          <p:cNvSpPr>
            <a:spLocks noChangeShapeType="1"/>
          </p:cNvSpPr>
          <p:nvPr/>
        </p:nvSpPr>
        <p:spPr bwMode="auto">
          <a:xfrm>
            <a:off x="3886200" y="4572000"/>
            <a:ext cx="0" cy="76200"/>
          </a:xfrm>
          <a:prstGeom prst="line">
            <a:avLst/>
          </a:prstGeom>
          <a:noFill/>
          <a:ln w="9525">
            <a:solidFill>
              <a:schemeClr val="tx1"/>
            </a:solidFill>
            <a:round/>
            <a:headEnd/>
            <a:tailEnd/>
          </a:ln>
        </p:spPr>
        <p:txBody>
          <a:bodyPr wrap="none" anchor="ctr"/>
          <a:lstStyle/>
          <a:p>
            <a:endParaRPr lang="en-US"/>
          </a:p>
        </p:txBody>
      </p:sp>
      <p:sp>
        <p:nvSpPr>
          <p:cNvPr id="32861" name="Line 183"/>
          <p:cNvSpPr>
            <a:spLocks noChangeShapeType="1"/>
          </p:cNvSpPr>
          <p:nvPr/>
        </p:nvSpPr>
        <p:spPr bwMode="auto">
          <a:xfrm flipV="1">
            <a:off x="8610600" y="4648200"/>
            <a:ext cx="0" cy="152400"/>
          </a:xfrm>
          <a:prstGeom prst="line">
            <a:avLst/>
          </a:prstGeom>
          <a:noFill/>
          <a:ln w="9525">
            <a:solidFill>
              <a:schemeClr val="tx1"/>
            </a:solidFill>
            <a:round/>
            <a:headEnd/>
            <a:tailEnd/>
          </a:ln>
        </p:spPr>
        <p:txBody>
          <a:bodyPr wrap="none" anchor="ctr"/>
          <a:lstStyle/>
          <a:p>
            <a:endParaRPr lang="en-US"/>
          </a:p>
        </p:txBody>
      </p:sp>
      <p:sp>
        <p:nvSpPr>
          <p:cNvPr id="32862" name="Line 184"/>
          <p:cNvSpPr>
            <a:spLocks noChangeShapeType="1"/>
          </p:cNvSpPr>
          <p:nvPr/>
        </p:nvSpPr>
        <p:spPr bwMode="auto">
          <a:xfrm flipH="1">
            <a:off x="8763000" y="4876800"/>
            <a:ext cx="76200" cy="0"/>
          </a:xfrm>
          <a:prstGeom prst="line">
            <a:avLst/>
          </a:prstGeom>
          <a:noFill/>
          <a:ln w="9525">
            <a:solidFill>
              <a:schemeClr val="tx1"/>
            </a:solidFill>
            <a:round/>
            <a:headEnd/>
            <a:tailEnd/>
          </a:ln>
        </p:spPr>
        <p:txBody>
          <a:bodyPr wrap="none" anchor="ctr"/>
          <a:lstStyle/>
          <a:p>
            <a:endParaRPr lang="en-US"/>
          </a:p>
        </p:txBody>
      </p:sp>
      <p:sp>
        <p:nvSpPr>
          <p:cNvPr id="32863" name="Line 185"/>
          <p:cNvSpPr>
            <a:spLocks noChangeShapeType="1"/>
          </p:cNvSpPr>
          <p:nvPr/>
        </p:nvSpPr>
        <p:spPr bwMode="auto">
          <a:xfrm flipH="1">
            <a:off x="8534400" y="4800600"/>
            <a:ext cx="76200" cy="152400"/>
          </a:xfrm>
          <a:prstGeom prst="line">
            <a:avLst/>
          </a:prstGeom>
          <a:noFill/>
          <a:ln w="9525">
            <a:solidFill>
              <a:schemeClr val="tx1"/>
            </a:solidFill>
            <a:round/>
            <a:headEnd/>
            <a:tailEnd/>
          </a:ln>
        </p:spPr>
        <p:txBody>
          <a:bodyPr wrap="none" anchor="ctr"/>
          <a:lstStyle/>
          <a:p>
            <a:endParaRPr lang="en-US"/>
          </a:p>
        </p:txBody>
      </p:sp>
      <p:sp>
        <p:nvSpPr>
          <p:cNvPr id="32864" name="Line 186"/>
          <p:cNvSpPr>
            <a:spLocks noChangeShapeType="1"/>
          </p:cNvSpPr>
          <p:nvPr/>
        </p:nvSpPr>
        <p:spPr bwMode="auto">
          <a:xfrm flipH="1">
            <a:off x="8458200" y="4953000"/>
            <a:ext cx="76200" cy="0"/>
          </a:xfrm>
          <a:prstGeom prst="line">
            <a:avLst/>
          </a:prstGeom>
          <a:noFill/>
          <a:ln w="9525">
            <a:solidFill>
              <a:schemeClr val="tx1"/>
            </a:solidFill>
            <a:round/>
            <a:headEnd/>
            <a:tailEnd/>
          </a:ln>
        </p:spPr>
        <p:txBody>
          <a:bodyPr wrap="none" anchor="ctr"/>
          <a:lstStyle/>
          <a:p>
            <a:endParaRPr lang="en-US"/>
          </a:p>
        </p:txBody>
      </p:sp>
      <p:sp>
        <p:nvSpPr>
          <p:cNvPr id="32865" name="Line 187"/>
          <p:cNvSpPr>
            <a:spLocks noChangeShapeType="1"/>
          </p:cNvSpPr>
          <p:nvPr/>
        </p:nvSpPr>
        <p:spPr bwMode="auto">
          <a:xfrm flipH="1" flipV="1">
            <a:off x="8229600" y="4800600"/>
            <a:ext cx="228600" cy="152400"/>
          </a:xfrm>
          <a:prstGeom prst="line">
            <a:avLst/>
          </a:prstGeom>
          <a:noFill/>
          <a:ln w="9525">
            <a:solidFill>
              <a:schemeClr val="tx1"/>
            </a:solidFill>
            <a:round/>
            <a:headEnd/>
            <a:tailEnd/>
          </a:ln>
        </p:spPr>
        <p:txBody>
          <a:bodyPr wrap="none" anchor="ctr"/>
          <a:lstStyle/>
          <a:p>
            <a:endParaRPr lang="en-US"/>
          </a:p>
        </p:txBody>
      </p:sp>
      <p:sp>
        <p:nvSpPr>
          <p:cNvPr id="32866" name="Line 188"/>
          <p:cNvSpPr>
            <a:spLocks noChangeShapeType="1"/>
          </p:cNvSpPr>
          <p:nvPr/>
        </p:nvSpPr>
        <p:spPr bwMode="auto">
          <a:xfrm flipH="1">
            <a:off x="8153400" y="4800600"/>
            <a:ext cx="76200" cy="152400"/>
          </a:xfrm>
          <a:prstGeom prst="line">
            <a:avLst/>
          </a:prstGeom>
          <a:noFill/>
          <a:ln w="9525">
            <a:solidFill>
              <a:schemeClr val="tx1"/>
            </a:solidFill>
            <a:round/>
            <a:headEnd/>
            <a:tailEnd/>
          </a:ln>
        </p:spPr>
        <p:txBody>
          <a:bodyPr wrap="none" anchor="ctr"/>
          <a:lstStyle/>
          <a:p>
            <a:endParaRPr lang="en-US"/>
          </a:p>
        </p:txBody>
      </p:sp>
      <p:sp>
        <p:nvSpPr>
          <p:cNvPr id="32867" name="Line 189"/>
          <p:cNvSpPr>
            <a:spLocks noChangeShapeType="1"/>
          </p:cNvSpPr>
          <p:nvPr/>
        </p:nvSpPr>
        <p:spPr bwMode="auto">
          <a:xfrm flipH="1" flipV="1">
            <a:off x="7848600" y="4876800"/>
            <a:ext cx="304800" cy="76200"/>
          </a:xfrm>
          <a:prstGeom prst="line">
            <a:avLst/>
          </a:prstGeom>
          <a:noFill/>
          <a:ln w="9525">
            <a:solidFill>
              <a:schemeClr val="tx1"/>
            </a:solidFill>
            <a:round/>
            <a:headEnd/>
            <a:tailEnd/>
          </a:ln>
        </p:spPr>
        <p:txBody>
          <a:bodyPr wrap="none" anchor="ctr"/>
          <a:lstStyle/>
          <a:p>
            <a:endParaRPr lang="en-US"/>
          </a:p>
        </p:txBody>
      </p:sp>
      <p:sp>
        <p:nvSpPr>
          <p:cNvPr id="32868" name="Line 190"/>
          <p:cNvSpPr>
            <a:spLocks noChangeShapeType="1"/>
          </p:cNvSpPr>
          <p:nvPr/>
        </p:nvSpPr>
        <p:spPr bwMode="auto">
          <a:xfrm flipV="1">
            <a:off x="7848600" y="4800600"/>
            <a:ext cx="76200" cy="76200"/>
          </a:xfrm>
          <a:prstGeom prst="line">
            <a:avLst/>
          </a:prstGeom>
          <a:noFill/>
          <a:ln w="9525">
            <a:solidFill>
              <a:schemeClr val="tx1"/>
            </a:solidFill>
            <a:round/>
            <a:headEnd/>
            <a:tailEnd/>
          </a:ln>
        </p:spPr>
        <p:txBody>
          <a:bodyPr wrap="none" anchor="ctr"/>
          <a:lstStyle/>
          <a:p>
            <a:endParaRPr lang="en-US"/>
          </a:p>
        </p:txBody>
      </p:sp>
      <p:sp>
        <p:nvSpPr>
          <p:cNvPr id="32869" name="Line 191"/>
          <p:cNvSpPr>
            <a:spLocks noChangeShapeType="1"/>
          </p:cNvSpPr>
          <p:nvPr/>
        </p:nvSpPr>
        <p:spPr bwMode="auto">
          <a:xfrm flipV="1">
            <a:off x="7924800" y="4648200"/>
            <a:ext cx="0" cy="152400"/>
          </a:xfrm>
          <a:prstGeom prst="line">
            <a:avLst/>
          </a:prstGeom>
          <a:noFill/>
          <a:ln w="9525">
            <a:solidFill>
              <a:schemeClr val="tx1"/>
            </a:solidFill>
            <a:round/>
            <a:headEnd/>
            <a:tailEnd/>
          </a:ln>
        </p:spPr>
        <p:txBody>
          <a:bodyPr wrap="none" anchor="ctr"/>
          <a:lstStyle/>
          <a:p>
            <a:endParaRPr lang="en-US"/>
          </a:p>
        </p:txBody>
      </p:sp>
      <p:sp>
        <p:nvSpPr>
          <p:cNvPr id="32870" name="Line 192"/>
          <p:cNvSpPr>
            <a:spLocks noChangeShapeType="1"/>
          </p:cNvSpPr>
          <p:nvPr/>
        </p:nvSpPr>
        <p:spPr bwMode="auto">
          <a:xfrm flipH="1">
            <a:off x="7772400" y="4648200"/>
            <a:ext cx="152400" cy="76200"/>
          </a:xfrm>
          <a:prstGeom prst="line">
            <a:avLst/>
          </a:prstGeom>
          <a:noFill/>
          <a:ln w="9525">
            <a:solidFill>
              <a:schemeClr val="tx1"/>
            </a:solidFill>
            <a:round/>
            <a:headEnd/>
            <a:tailEnd/>
          </a:ln>
        </p:spPr>
        <p:txBody>
          <a:bodyPr wrap="none" anchor="ctr"/>
          <a:lstStyle/>
          <a:p>
            <a:endParaRPr lang="en-US"/>
          </a:p>
        </p:txBody>
      </p:sp>
      <p:sp>
        <p:nvSpPr>
          <p:cNvPr id="32871" name="Line 193"/>
          <p:cNvSpPr>
            <a:spLocks noChangeShapeType="1"/>
          </p:cNvSpPr>
          <p:nvPr/>
        </p:nvSpPr>
        <p:spPr bwMode="auto">
          <a:xfrm flipH="1" flipV="1">
            <a:off x="7315200" y="4572000"/>
            <a:ext cx="228600" cy="76200"/>
          </a:xfrm>
          <a:prstGeom prst="line">
            <a:avLst/>
          </a:prstGeom>
          <a:noFill/>
          <a:ln w="9525">
            <a:solidFill>
              <a:schemeClr val="tx1"/>
            </a:solidFill>
            <a:round/>
            <a:headEnd/>
            <a:tailEnd/>
          </a:ln>
        </p:spPr>
        <p:txBody>
          <a:bodyPr wrap="none" anchor="ctr"/>
          <a:lstStyle/>
          <a:p>
            <a:endParaRPr lang="en-US"/>
          </a:p>
        </p:txBody>
      </p:sp>
      <p:sp>
        <p:nvSpPr>
          <p:cNvPr id="32872" name="Line 194"/>
          <p:cNvSpPr>
            <a:spLocks noChangeShapeType="1"/>
          </p:cNvSpPr>
          <p:nvPr/>
        </p:nvSpPr>
        <p:spPr bwMode="auto">
          <a:xfrm flipH="1">
            <a:off x="7086600" y="4572000"/>
            <a:ext cx="228600" cy="228600"/>
          </a:xfrm>
          <a:prstGeom prst="line">
            <a:avLst/>
          </a:prstGeom>
          <a:noFill/>
          <a:ln w="9525">
            <a:solidFill>
              <a:schemeClr val="tx1"/>
            </a:solidFill>
            <a:round/>
            <a:headEnd/>
            <a:tailEnd/>
          </a:ln>
        </p:spPr>
        <p:txBody>
          <a:bodyPr wrap="none" anchor="ctr"/>
          <a:lstStyle/>
          <a:p>
            <a:endParaRPr lang="en-US"/>
          </a:p>
        </p:txBody>
      </p:sp>
      <p:sp>
        <p:nvSpPr>
          <p:cNvPr id="32873" name="Line 195"/>
          <p:cNvSpPr>
            <a:spLocks noChangeShapeType="1"/>
          </p:cNvSpPr>
          <p:nvPr/>
        </p:nvSpPr>
        <p:spPr bwMode="auto">
          <a:xfrm flipH="1">
            <a:off x="6858000" y="4800600"/>
            <a:ext cx="228600" cy="76200"/>
          </a:xfrm>
          <a:prstGeom prst="line">
            <a:avLst/>
          </a:prstGeom>
          <a:noFill/>
          <a:ln w="9525">
            <a:solidFill>
              <a:schemeClr val="tx1"/>
            </a:solidFill>
            <a:round/>
            <a:headEnd/>
            <a:tailEnd/>
          </a:ln>
        </p:spPr>
        <p:txBody>
          <a:bodyPr wrap="none" anchor="ctr"/>
          <a:lstStyle/>
          <a:p>
            <a:endParaRPr lang="en-US"/>
          </a:p>
        </p:txBody>
      </p:sp>
      <p:sp>
        <p:nvSpPr>
          <p:cNvPr id="32874" name="Line 196"/>
          <p:cNvSpPr>
            <a:spLocks noChangeShapeType="1"/>
          </p:cNvSpPr>
          <p:nvPr/>
        </p:nvSpPr>
        <p:spPr bwMode="auto">
          <a:xfrm flipH="1">
            <a:off x="6629400" y="4876800"/>
            <a:ext cx="228600" cy="228600"/>
          </a:xfrm>
          <a:prstGeom prst="line">
            <a:avLst/>
          </a:prstGeom>
          <a:noFill/>
          <a:ln w="9525">
            <a:solidFill>
              <a:schemeClr val="tx1"/>
            </a:solidFill>
            <a:round/>
            <a:headEnd/>
            <a:tailEnd/>
          </a:ln>
        </p:spPr>
        <p:txBody>
          <a:bodyPr wrap="none" anchor="ctr"/>
          <a:lstStyle/>
          <a:p>
            <a:endParaRPr lang="en-US"/>
          </a:p>
        </p:txBody>
      </p:sp>
      <p:sp>
        <p:nvSpPr>
          <p:cNvPr id="32875" name="Line 197"/>
          <p:cNvSpPr>
            <a:spLocks noChangeShapeType="1"/>
          </p:cNvSpPr>
          <p:nvPr/>
        </p:nvSpPr>
        <p:spPr bwMode="auto">
          <a:xfrm flipH="1">
            <a:off x="6477000" y="5105400"/>
            <a:ext cx="152400" cy="76200"/>
          </a:xfrm>
          <a:prstGeom prst="line">
            <a:avLst/>
          </a:prstGeom>
          <a:noFill/>
          <a:ln w="9525">
            <a:solidFill>
              <a:schemeClr val="tx1"/>
            </a:solidFill>
            <a:round/>
            <a:headEnd/>
            <a:tailEnd/>
          </a:ln>
        </p:spPr>
        <p:txBody>
          <a:bodyPr wrap="none" anchor="ctr"/>
          <a:lstStyle/>
          <a:p>
            <a:endParaRPr lang="en-US"/>
          </a:p>
        </p:txBody>
      </p:sp>
      <p:sp>
        <p:nvSpPr>
          <p:cNvPr id="32876" name="Line 198"/>
          <p:cNvSpPr>
            <a:spLocks noChangeShapeType="1"/>
          </p:cNvSpPr>
          <p:nvPr/>
        </p:nvSpPr>
        <p:spPr bwMode="auto">
          <a:xfrm flipH="1">
            <a:off x="6324600" y="5181600"/>
            <a:ext cx="152400" cy="0"/>
          </a:xfrm>
          <a:prstGeom prst="line">
            <a:avLst/>
          </a:prstGeom>
          <a:noFill/>
          <a:ln w="9525">
            <a:solidFill>
              <a:schemeClr val="tx1"/>
            </a:solidFill>
            <a:round/>
            <a:headEnd/>
            <a:tailEnd/>
          </a:ln>
        </p:spPr>
        <p:txBody>
          <a:bodyPr wrap="none" anchor="ctr"/>
          <a:lstStyle/>
          <a:p>
            <a:endParaRPr lang="en-US"/>
          </a:p>
        </p:txBody>
      </p:sp>
      <p:sp>
        <p:nvSpPr>
          <p:cNvPr id="32877" name="Line 199"/>
          <p:cNvSpPr>
            <a:spLocks noChangeShapeType="1"/>
          </p:cNvSpPr>
          <p:nvPr/>
        </p:nvSpPr>
        <p:spPr bwMode="auto">
          <a:xfrm flipH="1" flipV="1">
            <a:off x="6248400" y="5105400"/>
            <a:ext cx="76200" cy="76200"/>
          </a:xfrm>
          <a:prstGeom prst="line">
            <a:avLst/>
          </a:prstGeom>
          <a:noFill/>
          <a:ln w="9525">
            <a:solidFill>
              <a:schemeClr val="tx1"/>
            </a:solidFill>
            <a:round/>
            <a:headEnd/>
            <a:tailEnd/>
          </a:ln>
        </p:spPr>
        <p:txBody>
          <a:bodyPr wrap="none" anchor="ctr"/>
          <a:lstStyle/>
          <a:p>
            <a:endParaRPr lang="en-US"/>
          </a:p>
        </p:txBody>
      </p:sp>
      <p:sp>
        <p:nvSpPr>
          <p:cNvPr id="32878" name="Line 200"/>
          <p:cNvSpPr>
            <a:spLocks noChangeShapeType="1"/>
          </p:cNvSpPr>
          <p:nvPr/>
        </p:nvSpPr>
        <p:spPr bwMode="auto">
          <a:xfrm flipH="1">
            <a:off x="5943600" y="5105400"/>
            <a:ext cx="304800" cy="0"/>
          </a:xfrm>
          <a:prstGeom prst="line">
            <a:avLst/>
          </a:prstGeom>
          <a:noFill/>
          <a:ln w="9525">
            <a:solidFill>
              <a:schemeClr val="tx1"/>
            </a:solidFill>
            <a:round/>
            <a:headEnd/>
            <a:tailEnd/>
          </a:ln>
        </p:spPr>
        <p:txBody>
          <a:bodyPr wrap="none" anchor="ctr"/>
          <a:lstStyle/>
          <a:p>
            <a:endParaRPr lang="en-US"/>
          </a:p>
        </p:txBody>
      </p:sp>
      <p:sp>
        <p:nvSpPr>
          <p:cNvPr id="32879" name="Line 201"/>
          <p:cNvSpPr>
            <a:spLocks noChangeShapeType="1"/>
          </p:cNvSpPr>
          <p:nvPr/>
        </p:nvSpPr>
        <p:spPr bwMode="auto">
          <a:xfrm flipV="1">
            <a:off x="5943600" y="5029200"/>
            <a:ext cx="76200" cy="76200"/>
          </a:xfrm>
          <a:prstGeom prst="line">
            <a:avLst/>
          </a:prstGeom>
          <a:noFill/>
          <a:ln w="9525">
            <a:solidFill>
              <a:schemeClr val="tx1"/>
            </a:solidFill>
            <a:round/>
            <a:headEnd/>
            <a:tailEnd/>
          </a:ln>
        </p:spPr>
        <p:txBody>
          <a:bodyPr wrap="none" anchor="ctr"/>
          <a:lstStyle/>
          <a:p>
            <a:endParaRPr lang="en-US"/>
          </a:p>
        </p:txBody>
      </p:sp>
      <p:sp>
        <p:nvSpPr>
          <p:cNvPr id="32880" name="Line 202"/>
          <p:cNvSpPr>
            <a:spLocks noChangeShapeType="1"/>
          </p:cNvSpPr>
          <p:nvPr/>
        </p:nvSpPr>
        <p:spPr bwMode="auto">
          <a:xfrm flipH="1" flipV="1">
            <a:off x="5791200" y="4953000"/>
            <a:ext cx="228600" cy="76200"/>
          </a:xfrm>
          <a:prstGeom prst="line">
            <a:avLst/>
          </a:prstGeom>
          <a:noFill/>
          <a:ln w="9525">
            <a:solidFill>
              <a:schemeClr val="tx1"/>
            </a:solidFill>
            <a:round/>
            <a:headEnd/>
            <a:tailEnd/>
          </a:ln>
        </p:spPr>
        <p:txBody>
          <a:bodyPr wrap="none" anchor="ctr"/>
          <a:lstStyle/>
          <a:p>
            <a:endParaRPr lang="en-US"/>
          </a:p>
        </p:txBody>
      </p:sp>
      <p:sp>
        <p:nvSpPr>
          <p:cNvPr id="32881" name="Line 203"/>
          <p:cNvSpPr>
            <a:spLocks noChangeShapeType="1"/>
          </p:cNvSpPr>
          <p:nvPr/>
        </p:nvSpPr>
        <p:spPr bwMode="auto">
          <a:xfrm flipH="1">
            <a:off x="5562600" y="5029200"/>
            <a:ext cx="76200" cy="152400"/>
          </a:xfrm>
          <a:prstGeom prst="line">
            <a:avLst/>
          </a:prstGeom>
          <a:noFill/>
          <a:ln w="9525">
            <a:solidFill>
              <a:schemeClr val="tx1"/>
            </a:solidFill>
            <a:round/>
            <a:headEnd/>
            <a:tailEnd/>
          </a:ln>
        </p:spPr>
        <p:txBody>
          <a:bodyPr wrap="none" anchor="ctr"/>
          <a:lstStyle/>
          <a:p>
            <a:endParaRPr lang="en-US"/>
          </a:p>
        </p:txBody>
      </p:sp>
      <p:sp>
        <p:nvSpPr>
          <p:cNvPr id="32882" name="Line 204"/>
          <p:cNvSpPr>
            <a:spLocks noChangeShapeType="1"/>
          </p:cNvSpPr>
          <p:nvPr/>
        </p:nvSpPr>
        <p:spPr bwMode="auto">
          <a:xfrm flipH="1">
            <a:off x="5410200" y="5105400"/>
            <a:ext cx="152400" cy="152400"/>
          </a:xfrm>
          <a:prstGeom prst="line">
            <a:avLst/>
          </a:prstGeom>
          <a:noFill/>
          <a:ln w="9525">
            <a:solidFill>
              <a:schemeClr val="tx1"/>
            </a:solidFill>
            <a:round/>
            <a:headEnd/>
            <a:tailEnd/>
          </a:ln>
        </p:spPr>
        <p:txBody>
          <a:bodyPr wrap="none" anchor="ctr"/>
          <a:lstStyle/>
          <a:p>
            <a:endParaRPr lang="en-US"/>
          </a:p>
        </p:txBody>
      </p:sp>
      <p:sp>
        <p:nvSpPr>
          <p:cNvPr id="32883" name="Line 205"/>
          <p:cNvSpPr>
            <a:spLocks noChangeShapeType="1"/>
          </p:cNvSpPr>
          <p:nvPr/>
        </p:nvSpPr>
        <p:spPr bwMode="auto">
          <a:xfrm flipV="1">
            <a:off x="5410200" y="5105400"/>
            <a:ext cx="0" cy="228600"/>
          </a:xfrm>
          <a:prstGeom prst="line">
            <a:avLst/>
          </a:prstGeom>
          <a:noFill/>
          <a:ln w="9525">
            <a:solidFill>
              <a:schemeClr val="tx1"/>
            </a:solidFill>
            <a:round/>
            <a:headEnd/>
            <a:tailEnd/>
          </a:ln>
        </p:spPr>
        <p:txBody>
          <a:bodyPr wrap="none" anchor="ctr"/>
          <a:lstStyle/>
          <a:p>
            <a:endParaRPr lang="en-US"/>
          </a:p>
        </p:txBody>
      </p:sp>
      <p:sp>
        <p:nvSpPr>
          <p:cNvPr id="32884" name="Line 206"/>
          <p:cNvSpPr>
            <a:spLocks noChangeShapeType="1"/>
          </p:cNvSpPr>
          <p:nvPr/>
        </p:nvSpPr>
        <p:spPr bwMode="auto">
          <a:xfrm flipH="1" flipV="1">
            <a:off x="5334000" y="5029200"/>
            <a:ext cx="76200" cy="76200"/>
          </a:xfrm>
          <a:prstGeom prst="line">
            <a:avLst/>
          </a:prstGeom>
          <a:noFill/>
          <a:ln w="9525">
            <a:solidFill>
              <a:schemeClr val="tx1"/>
            </a:solidFill>
            <a:round/>
            <a:headEnd/>
            <a:tailEnd/>
          </a:ln>
        </p:spPr>
        <p:txBody>
          <a:bodyPr wrap="none" anchor="ctr"/>
          <a:lstStyle/>
          <a:p>
            <a:endParaRPr lang="en-US"/>
          </a:p>
        </p:txBody>
      </p:sp>
      <p:sp>
        <p:nvSpPr>
          <p:cNvPr id="32885" name="Line 207"/>
          <p:cNvSpPr>
            <a:spLocks noChangeShapeType="1"/>
          </p:cNvSpPr>
          <p:nvPr/>
        </p:nvSpPr>
        <p:spPr bwMode="auto">
          <a:xfrm flipH="1">
            <a:off x="5181600" y="5029200"/>
            <a:ext cx="152400" cy="76200"/>
          </a:xfrm>
          <a:prstGeom prst="line">
            <a:avLst/>
          </a:prstGeom>
          <a:noFill/>
          <a:ln w="9525">
            <a:solidFill>
              <a:schemeClr val="tx1"/>
            </a:solidFill>
            <a:round/>
            <a:headEnd/>
            <a:tailEnd/>
          </a:ln>
        </p:spPr>
        <p:txBody>
          <a:bodyPr wrap="none" anchor="ctr"/>
          <a:lstStyle/>
          <a:p>
            <a:endParaRPr lang="en-US"/>
          </a:p>
        </p:txBody>
      </p:sp>
      <p:sp>
        <p:nvSpPr>
          <p:cNvPr id="32886" name="Line 208"/>
          <p:cNvSpPr>
            <a:spLocks noChangeShapeType="1"/>
          </p:cNvSpPr>
          <p:nvPr/>
        </p:nvSpPr>
        <p:spPr bwMode="auto">
          <a:xfrm flipH="1">
            <a:off x="4953000" y="5105400"/>
            <a:ext cx="228600" cy="76200"/>
          </a:xfrm>
          <a:prstGeom prst="line">
            <a:avLst/>
          </a:prstGeom>
          <a:noFill/>
          <a:ln w="9525">
            <a:solidFill>
              <a:schemeClr val="tx1"/>
            </a:solidFill>
            <a:round/>
            <a:headEnd/>
            <a:tailEnd/>
          </a:ln>
        </p:spPr>
        <p:txBody>
          <a:bodyPr wrap="none" anchor="ctr"/>
          <a:lstStyle/>
          <a:p>
            <a:endParaRPr lang="en-US"/>
          </a:p>
        </p:txBody>
      </p:sp>
      <p:sp>
        <p:nvSpPr>
          <p:cNvPr id="32887" name="Line 209"/>
          <p:cNvSpPr>
            <a:spLocks noChangeShapeType="1"/>
          </p:cNvSpPr>
          <p:nvPr/>
        </p:nvSpPr>
        <p:spPr bwMode="auto">
          <a:xfrm flipH="1" flipV="1">
            <a:off x="4724400" y="5029200"/>
            <a:ext cx="228600" cy="152400"/>
          </a:xfrm>
          <a:prstGeom prst="line">
            <a:avLst/>
          </a:prstGeom>
          <a:noFill/>
          <a:ln w="9525">
            <a:solidFill>
              <a:schemeClr val="tx1"/>
            </a:solidFill>
            <a:round/>
            <a:headEnd/>
            <a:tailEnd/>
          </a:ln>
        </p:spPr>
        <p:txBody>
          <a:bodyPr wrap="none" anchor="ctr"/>
          <a:lstStyle/>
          <a:p>
            <a:endParaRPr lang="en-US"/>
          </a:p>
        </p:txBody>
      </p:sp>
      <p:sp>
        <p:nvSpPr>
          <p:cNvPr id="32888" name="Line 210"/>
          <p:cNvSpPr>
            <a:spLocks noChangeShapeType="1"/>
          </p:cNvSpPr>
          <p:nvPr/>
        </p:nvSpPr>
        <p:spPr bwMode="auto">
          <a:xfrm flipH="1">
            <a:off x="8153400" y="2743200"/>
            <a:ext cx="152400" cy="76200"/>
          </a:xfrm>
          <a:prstGeom prst="line">
            <a:avLst/>
          </a:prstGeom>
          <a:noFill/>
          <a:ln w="9525">
            <a:solidFill>
              <a:schemeClr val="tx1"/>
            </a:solidFill>
            <a:round/>
            <a:headEnd/>
            <a:tailEnd/>
          </a:ln>
        </p:spPr>
        <p:txBody>
          <a:bodyPr wrap="none" anchor="ctr"/>
          <a:lstStyle/>
          <a:p>
            <a:endParaRPr lang="en-US"/>
          </a:p>
        </p:txBody>
      </p:sp>
      <p:sp>
        <p:nvSpPr>
          <p:cNvPr id="32889" name="Line 211"/>
          <p:cNvSpPr>
            <a:spLocks noChangeShapeType="1"/>
          </p:cNvSpPr>
          <p:nvPr/>
        </p:nvSpPr>
        <p:spPr bwMode="auto">
          <a:xfrm flipH="1">
            <a:off x="8077200" y="2819400"/>
            <a:ext cx="76200" cy="0"/>
          </a:xfrm>
          <a:prstGeom prst="line">
            <a:avLst/>
          </a:prstGeom>
          <a:noFill/>
          <a:ln w="9525">
            <a:solidFill>
              <a:schemeClr val="tx1"/>
            </a:solidFill>
            <a:round/>
            <a:headEnd/>
            <a:tailEnd/>
          </a:ln>
        </p:spPr>
        <p:txBody>
          <a:bodyPr wrap="none" anchor="ctr"/>
          <a:lstStyle/>
          <a:p>
            <a:endParaRPr lang="en-US"/>
          </a:p>
        </p:txBody>
      </p:sp>
      <p:sp>
        <p:nvSpPr>
          <p:cNvPr id="32890" name="Line 212"/>
          <p:cNvSpPr>
            <a:spLocks noChangeShapeType="1"/>
          </p:cNvSpPr>
          <p:nvPr/>
        </p:nvSpPr>
        <p:spPr bwMode="auto">
          <a:xfrm>
            <a:off x="8077200" y="2819400"/>
            <a:ext cx="0" cy="76200"/>
          </a:xfrm>
          <a:prstGeom prst="line">
            <a:avLst/>
          </a:prstGeom>
          <a:noFill/>
          <a:ln w="9525">
            <a:solidFill>
              <a:schemeClr val="tx1"/>
            </a:solidFill>
            <a:round/>
            <a:headEnd/>
            <a:tailEnd/>
          </a:ln>
        </p:spPr>
        <p:txBody>
          <a:bodyPr wrap="none" anchor="ctr"/>
          <a:lstStyle/>
          <a:p>
            <a:endParaRPr lang="en-US"/>
          </a:p>
        </p:txBody>
      </p:sp>
      <p:sp>
        <p:nvSpPr>
          <p:cNvPr id="32891" name="Line 213"/>
          <p:cNvSpPr>
            <a:spLocks noChangeShapeType="1"/>
          </p:cNvSpPr>
          <p:nvPr/>
        </p:nvSpPr>
        <p:spPr bwMode="auto">
          <a:xfrm>
            <a:off x="8077200" y="2895600"/>
            <a:ext cx="76200" cy="76200"/>
          </a:xfrm>
          <a:prstGeom prst="line">
            <a:avLst/>
          </a:prstGeom>
          <a:noFill/>
          <a:ln w="9525">
            <a:solidFill>
              <a:schemeClr val="tx1"/>
            </a:solidFill>
            <a:round/>
            <a:headEnd/>
            <a:tailEnd/>
          </a:ln>
        </p:spPr>
        <p:txBody>
          <a:bodyPr wrap="none" anchor="ctr"/>
          <a:lstStyle/>
          <a:p>
            <a:endParaRPr lang="en-US"/>
          </a:p>
        </p:txBody>
      </p:sp>
      <p:sp>
        <p:nvSpPr>
          <p:cNvPr id="32892" name="Line 215"/>
          <p:cNvSpPr>
            <a:spLocks noChangeShapeType="1"/>
          </p:cNvSpPr>
          <p:nvPr/>
        </p:nvSpPr>
        <p:spPr bwMode="auto">
          <a:xfrm>
            <a:off x="8077200" y="3124200"/>
            <a:ext cx="76200" cy="152400"/>
          </a:xfrm>
          <a:prstGeom prst="line">
            <a:avLst/>
          </a:prstGeom>
          <a:noFill/>
          <a:ln w="9525">
            <a:solidFill>
              <a:schemeClr val="tx1"/>
            </a:solidFill>
            <a:round/>
            <a:headEnd/>
            <a:tailEnd/>
          </a:ln>
        </p:spPr>
        <p:txBody>
          <a:bodyPr wrap="none" anchor="ctr"/>
          <a:lstStyle/>
          <a:p>
            <a:endParaRPr lang="en-US"/>
          </a:p>
        </p:txBody>
      </p:sp>
      <p:sp>
        <p:nvSpPr>
          <p:cNvPr id="32893" name="Line 216"/>
          <p:cNvSpPr>
            <a:spLocks noChangeShapeType="1"/>
          </p:cNvSpPr>
          <p:nvPr/>
        </p:nvSpPr>
        <p:spPr bwMode="auto">
          <a:xfrm>
            <a:off x="8458200" y="2971800"/>
            <a:ext cx="76200" cy="76200"/>
          </a:xfrm>
          <a:prstGeom prst="line">
            <a:avLst/>
          </a:prstGeom>
          <a:noFill/>
          <a:ln w="9525">
            <a:solidFill>
              <a:schemeClr val="tx1"/>
            </a:solidFill>
            <a:round/>
            <a:headEnd/>
            <a:tailEnd/>
          </a:ln>
        </p:spPr>
        <p:txBody>
          <a:bodyPr wrap="none" anchor="ctr"/>
          <a:lstStyle/>
          <a:p>
            <a:endParaRPr lang="en-US"/>
          </a:p>
        </p:txBody>
      </p:sp>
      <p:sp>
        <p:nvSpPr>
          <p:cNvPr id="32894" name="Line 217"/>
          <p:cNvSpPr>
            <a:spLocks noChangeShapeType="1"/>
          </p:cNvSpPr>
          <p:nvPr/>
        </p:nvSpPr>
        <p:spPr bwMode="auto">
          <a:xfrm>
            <a:off x="8534400" y="3048000"/>
            <a:ext cx="152400" cy="76200"/>
          </a:xfrm>
          <a:prstGeom prst="line">
            <a:avLst/>
          </a:prstGeom>
          <a:noFill/>
          <a:ln w="9525">
            <a:solidFill>
              <a:schemeClr val="tx1"/>
            </a:solidFill>
            <a:round/>
            <a:headEnd/>
            <a:tailEnd/>
          </a:ln>
        </p:spPr>
        <p:txBody>
          <a:bodyPr wrap="none" anchor="ctr"/>
          <a:lstStyle/>
          <a:p>
            <a:endParaRPr lang="en-US"/>
          </a:p>
        </p:txBody>
      </p:sp>
      <p:sp>
        <p:nvSpPr>
          <p:cNvPr id="32895" name="Line 218"/>
          <p:cNvSpPr>
            <a:spLocks noChangeShapeType="1"/>
          </p:cNvSpPr>
          <p:nvPr/>
        </p:nvSpPr>
        <p:spPr bwMode="auto">
          <a:xfrm flipH="1">
            <a:off x="9220200" y="2971800"/>
            <a:ext cx="76200" cy="76200"/>
          </a:xfrm>
          <a:prstGeom prst="line">
            <a:avLst/>
          </a:prstGeom>
          <a:noFill/>
          <a:ln w="9525">
            <a:solidFill>
              <a:schemeClr val="tx1"/>
            </a:solidFill>
            <a:round/>
            <a:headEnd/>
            <a:tailEnd/>
          </a:ln>
        </p:spPr>
        <p:txBody>
          <a:bodyPr wrap="none" anchor="ctr"/>
          <a:lstStyle/>
          <a:p>
            <a:endParaRPr lang="en-US"/>
          </a:p>
        </p:txBody>
      </p:sp>
      <p:sp>
        <p:nvSpPr>
          <p:cNvPr id="32896" name="Line 219"/>
          <p:cNvSpPr>
            <a:spLocks noChangeShapeType="1"/>
          </p:cNvSpPr>
          <p:nvPr/>
        </p:nvSpPr>
        <p:spPr bwMode="auto">
          <a:xfrm>
            <a:off x="9220200" y="3048000"/>
            <a:ext cx="0" cy="76200"/>
          </a:xfrm>
          <a:prstGeom prst="line">
            <a:avLst/>
          </a:prstGeom>
          <a:noFill/>
          <a:ln w="9525">
            <a:solidFill>
              <a:schemeClr val="tx1"/>
            </a:solidFill>
            <a:round/>
            <a:headEnd/>
            <a:tailEnd/>
          </a:ln>
        </p:spPr>
        <p:txBody>
          <a:bodyPr wrap="none" anchor="ctr"/>
          <a:lstStyle/>
          <a:p>
            <a:endParaRPr lang="en-US"/>
          </a:p>
        </p:txBody>
      </p:sp>
      <p:sp>
        <p:nvSpPr>
          <p:cNvPr id="32897" name="Line 220"/>
          <p:cNvSpPr>
            <a:spLocks noChangeShapeType="1"/>
          </p:cNvSpPr>
          <p:nvPr/>
        </p:nvSpPr>
        <p:spPr bwMode="auto">
          <a:xfrm>
            <a:off x="9220200" y="3124200"/>
            <a:ext cx="0" cy="76200"/>
          </a:xfrm>
          <a:prstGeom prst="line">
            <a:avLst/>
          </a:prstGeom>
          <a:noFill/>
          <a:ln w="9525">
            <a:solidFill>
              <a:schemeClr val="tx1"/>
            </a:solidFill>
            <a:round/>
            <a:headEnd/>
            <a:tailEnd/>
          </a:ln>
        </p:spPr>
        <p:txBody>
          <a:bodyPr wrap="none" anchor="ctr"/>
          <a:lstStyle/>
          <a:p>
            <a:endParaRPr lang="en-US"/>
          </a:p>
        </p:txBody>
      </p:sp>
      <p:sp>
        <p:nvSpPr>
          <p:cNvPr id="32898" name="Line 221"/>
          <p:cNvSpPr>
            <a:spLocks noChangeShapeType="1"/>
          </p:cNvSpPr>
          <p:nvPr/>
        </p:nvSpPr>
        <p:spPr bwMode="auto">
          <a:xfrm flipH="1">
            <a:off x="9144000" y="3200400"/>
            <a:ext cx="76200" cy="0"/>
          </a:xfrm>
          <a:prstGeom prst="line">
            <a:avLst/>
          </a:prstGeom>
          <a:noFill/>
          <a:ln w="9525">
            <a:solidFill>
              <a:schemeClr val="tx1"/>
            </a:solidFill>
            <a:round/>
            <a:headEnd/>
            <a:tailEnd/>
          </a:ln>
        </p:spPr>
        <p:txBody>
          <a:bodyPr wrap="none" anchor="ctr"/>
          <a:lstStyle/>
          <a:p>
            <a:endParaRPr lang="en-US"/>
          </a:p>
        </p:txBody>
      </p:sp>
      <p:sp>
        <p:nvSpPr>
          <p:cNvPr id="32899" name="Line 222"/>
          <p:cNvSpPr>
            <a:spLocks noChangeShapeType="1"/>
          </p:cNvSpPr>
          <p:nvPr/>
        </p:nvSpPr>
        <p:spPr bwMode="auto">
          <a:xfrm flipH="1">
            <a:off x="9067800" y="3200400"/>
            <a:ext cx="76200" cy="76200"/>
          </a:xfrm>
          <a:prstGeom prst="line">
            <a:avLst/>
          </a:prstGeom>
          <a:noFill/>
          <a:ln w="9525">
            <a:solidFill>
              <a:schemeClr val="tx1"/>
            </a:solidFill>
            <a:round/>
            <a:headEnd/>
            <a:tailEnd/>
          </a:ln>
        </p:spPr>
        <p:txBody>
          <a:bodyPr wrap="none" anchor="ctr"/>
          <a:lstStyle/>
          <a:p>
            <a:endParaRPr lang="en-US"/>
          </a:p>
        </p:txBody>
      </p:sp>
      <p:sp>
        <p:nvSpPr>
          <p:cNvPr id="32900" name="Line 223"/>
          <p:cNvSpPr>
            <a:spLocks noChangeShapeType="1"/>
          </p:cNvSpPr>
          <p:nvPr/>
        </p:nvSpPr>
        <p:spPr bwMode="auto">
          <a:xfrm flipV="1">
            <a:off x="9067800" y="3200400"/>
            <a:ext cx="0" cy="76200"/>
          </a:xfrm>
          <a:prstGeom prst="line">
            <a:avLst/>
          </a:prstGeom>
          <a:noFill/>
          <a:ln w="9525">
            <a:solidFill>
              <a:schemeClr val="tx1"/>
            </a:solidFill>
            <a:round/>
            <a:headEnd/>
            <a:tailEnd/>
          </a:ln>
        </p:spPr>
        <p:txBody>
          <a:bodyPr wrap="none" anchor="ctr"/>
          <a:lstStyle/>
          <a:p>
            <a:endParaRPr lang="en-US"/>
          </a:p>
        </p:txBody>
      </p:sp>
      <p:sp>
        <p:nvSpPr>
          <p:cNvPr id="32901" name="Line 225"/>
          <p:cNvSpPr>
            <a:spLocks noChangeShapeType="1"/>
          </p:cNvSpPr>
          <p:nvPr/>
        </p:nvSpPr>
        <p:spPr bwMode="auto">
          <a:xfrm flipH="1" flipV="1">
            <a:off x="8915400" y="3124200"/>
            <a:ext cx="76200" cy="76200"/>
          </a:xfrm>
          <a:prstGeom prst="line">
            <a:avLst/>
          </a:prstGeom>
          <a:noFill/>
          <a:ln w="9525">
            <a:solidFill>
              <a:schemeClr val="tx1"/>
            </a:solidFill>
            <a:round/>
            <a:headEnd/>
            <a:tailEnd/>
          </a:ln>
        </p:spPr>
        <p:txBody>
          <a:bodyPr wrap="none" anchor="ctr"/>
          <a:lstStyle/>
          <a:p>
            <a:endParaRPr lang="en-US"/>
          </a:p>
        </p:txBody>
      </p:sp>
      <p:sp>
        <p:nvSpPr>
          <p:cNvPr id="32902" name="Line 226"/>
          <p:cNvSpPr>
            <a:spLocks noChangeShapeType="1"/>
          </p:cNvSpPr>
          <p:nvPr/>
        </p:nvSpPr>
        <p:spPr bwMode="auto">
          <a:xfrm flipH="1" flipV="1">
            <a:off x="8839200" y="3048000"/>
            <a:ext cx="76200" cy="76200"/>
          </a:xfrm>
          <a:prstGeom prst="line">
            <a:avLst/>
          </a:prstGeom>
          <a:noFill/>
          <a:ln w="9525">
            <a:solidFill>
              <a:schemeClr val="tx1"/>
            </a:solidFill>
            <a:round/>
            <a:headEnd/>
            <a:tailEnd/>
          </a:ln>
        </p:spPr>
        <p:txBody>
          <a:bodyPr wrap="none" anchor="ctr"/>
          <a:lstStyle/>
          <a:p>
            <a:endParaRPr lang="en-US"/>
          </a:p>
        </p:txBody>
      </p:sp>
      <p:sp>
        <p:nvSpPr>
          <p:cNvPr id="32903" name="Line 227"/>
          <p:cNvSpPr>
            <a:spLocks noChangeShapeType="1"/>
          </p:cNvSpPr>
          <p:nvPr/>
        </p:nvSpPr>
        <p:spPr bwMode="auto">
          <a:xfrm flipH="1">
            <a:off x="8763000" y="3048000"/>
            <a:ext cx="76200" cy="76200"/>
          </a:xfrm>
          <a:prstGeom prst="line">
            <a:avLst/>
          </a:prstGeom>
          <a:noFill/>
          <a:ln w="9525">
            <a:solidFill>
              <a:schemeClr val="tx1"/>
            </a:solidFill>
            <a:round/>
            <a:headEnd/>
            <a:tailEnd/>
          </a:ln>
        </p:spPr>
        <p:txBody>
          <a:bodyPr wrap="none" anchor="ctr"/>
          <a:lstStyle/>
          <a:p>
            <a:endParaRPr lang="en-US"/>
          </a:p>
        </p:txBody>
      </p:sp>
      <p:sp>
        <p:nvSpPr>
          <p:cNvPr id="32904" name="Line 228"/>
          <p:cNvSpPr>
            <a:spLocks noChangeShapeType="1"/>
          </p:cNvSpPr>
          <p:nvPr/>
        </p:nvSpPr>
        <p:spPr bwMode="auto">
          <a:xfrm flipH="1">
            <a:off x="8686800" y="3124200"/>
            <a:ext cx="76200" cy="0"/>
          </a:xfrm>
          <a:prstGeom prst="line">
            <a:avLst/>
          </a:prstGeom>
          <a:noFill/>
          <a:ln w="9525">
            <a:solidFill>
              <a:schemeClr val="tx1"/>
            </a:solidFill>
            <a:round/>
            <a:headEnd/>
            <a:tailEnd/>
          </a:ln>
        </p:spPr>
        <p:txBody>
          <a:bodyPr wrap="none" anchor="ctr"/>
          <a:lstStyle/>
          <a:p>
            <a:endParaRPr lang="en-US"/>
          </a:p>
        </p:txBody>
      </p:sp>
      <p:sp>
        <p:nvSpPr>
          <p:cNvPr id="32905" name="Line 229"/>
          <p:cNvSpPr>
            <a:spLocks noChangeShapeType="1"/>
          </p:cNvSpPr>
          <p:nvPr/>
        </p:nvSpPr>
        <p:spPr bwMode="auto">
          <a:xfrm>
            <a:off x="8382000" y="2819400"/>
            <a:ext cx="76200" cy="76200"/>
          </a:xfrm>
          <a:prstGeom prst="line">
            <a:avLst/>
          </a:prstGeom>
          <a:noFill/>
          <a:ln w="9525">
            <a:solidFill>
              <a:schemeClr val="tx1"/>
            </a:solidFill>
            <a:round/>
            <a:headEnd/>
            <a:tailEnd/>
          </a:ln>
        </p:spPr>
        <p:txBody>
          <a:bodyPr wrap="none" anchor="ctr"/>
          <a:lstStyle/>
          <a:p>
            <a:endParaRPr lang="en-US"/>
          </a:p>
        </p:txBody>
      </p:sp>
      <p:sp>
        <p:nvSpPr>
          <p:cNvPr id="32906" name="Line 230"/>
          <p:cNvSpPr>
            <a:spLocks noChangeShapeType="1"/>
          </p:cNvSpPr>
          <p:nvPr/>
        </p:nvSpPr>
        <p:spPr bwMode="auto">
          <a:xfrm>
            <a:off x="8458200" y="2895600"/>
            <a:ext cx="0" cy="76200"/>
          </a:xfrm>
          <a:prstGeom prst="line">
            <a:avLst/>
          </a:prstGeom>
          <a:noFill/>
          <a:ln w="9525">
            <a:solidFill>
              <a:schemeClr val="tx1"/>
            </a:solidFill>
            <a:round/>
            <a:headEnd/>
            <a:tailEnd/>
          </a:ln>
        </p:spPr>
        <p:txBody>
          <a:bodyPr wrap="none" anchor="ctr"/>
          <a:lstStyle/>
          <a:p>
            <a:endParaRPr lang="en-US"/>
          </a:p>
        </p:txBody>
      </p:sp>
      <p:sp>
        <p:nvSpPr>
          <p:cNvPr id="32907" name="Line 231"/>
          <p:cNvSpPr>
            <a:spLocks noChangeShapeType="1"/>
          </p:cNvSpPr>
          <p:nvPr/>
        </p:nvSpPr>
        <p:spPr bwMode="auto">
          <a:xfrm>
            <a:off x="9296400" y="2971800"/>
            <a:ext cx="152400" cy="0"/>
          </a:xfrm>
          <a:prstGeom prst="line">
            <a:avLst/>
          </a:prstGeom>
          <a:noFill/>
          <a:ln w="9525">
            <a:solidFill>
              <a:schemeClr val="tx1"/>
            </a:solidFill>
            <a:round/>
            <a:headEnd/>
            <a:tailEnd/>
          </a:ln>
        </p:spPr>
        <p:txBody>
          <a:bodyPr wrap="none" anchor="ctr"/>
          <a:lstStyle/>
          <a:p>
            <a:endParaRPr lang="en-US"/>
          </a:p>
        </p:txBody>
      </p:sp>
      <p:sp>
        <p:nvSpPr>
          <p:cNvPr id="32908" name="Line 232"/>
          <p:cNvSpPr>
            <a:spLocks noChangeShapeType="1"/>
          </p:cNvSpPr>
          <p:nvPr/>
        </p:nvSpPr>
        <p:spPr bwMode="auto">
          <a:xfrm flipV="1">
            <a:off x="9448800" y="2895600"/>
            <a:ext cx="76200" cy="76200"/>
          </a:xfrm>
          <a:prstGeom prst="line">
            <a:avLst/>
          </a:prstGeom>
          <a:noFill/>
          <a:ln w="9525">
            <a:solidFill>
              <a:schemeClr val="tx1"/>
            </a:solidFill>
            <a:round/>
            <a:headEnd/>
            <a:tailEnd/>
          </a:ln>
        </p:spPr>
        <p:txBody>
          <a:bodyPr wrap="none" anchor="ctr"/>
          <a:lstStyle/>
          <a:p>
            <a:endParaRPr lang="en-US"/>
          </a:p>
        </p:txBody>
      </p:sp>
      <p:sp>
        <p:nvSpPr>
          <p:cNvPr id="32909" name="Line 233"/>
          <p:cNvSpPr>
            <a:spLocks noChangeShapeType="1"/>
          </p:cNvSpPr>
          <p:nvPr/>
        </p:nvSpPr>
        <p:spPr bwMode="auto">
          <a:xfrm flipH="1" flipV="1">
            <a:off x="9372600" y="2743200"/>
            <a:ext cx="152400" cy="152400"/>
          </a:xfrm>
          <a:prstGeom prst="line">
            <a:avLst/>
          </a:prstGeom>
          <a:noFill/>
          <a:ln w="9525">
            <a:solidFill>
              <a:schemeClr val="tx1"/>
            </a:solidFill>
            <a:round/>
            <a:headEnd/>
            <a:tailEnd/>
          </a:ln>
        </p:spPr>
        <p:txBody>
          <a:bodyPr wrap="none" anchor="ctr"/>
          <a:lstStyle/>
          <a:p>
            <a:endParaRPr lang="en-US"/>
          </a:p>
        </p:txBody>
      </p:sp>
      <p:sp>
        <p:nvSpPr>
          <p:cNvPr id="32910" name="Line 234"/>
          <p:cNvSpPr>
            <a:spLocks noChangeShapeType="1"/>
          </p:cNvSpPr>
          <p:nvPr/>
        </p:nvSpPr>
        <p:spPr bwMode="auto">
          <a:xfrm flipH="1">
            <a:off x="9144000" y="2743200"/>
            <a:ext cx="228600" cy="0"/>
          </a:xfrm>
          <a:prstGeom prst="line">
            <a:avLst/>
          </a:prstGeom>
          <a:noFill/>
          <a:ln w="9525">
            <a:solidFill>
              <a:schemeClr val="tx1"/>
            </a:solidFill>
            <a:round/>
            <a:headEnd/>
            <a:tailEnd/>
          </a:ln>
        </p:spPr>
        <p:txBody>
          <a:bodyPr wrap="none" anchor="ctr"/>
          <a:lstStyle/>
          <a:p>
            <a:endParaRPr lang="en-US"/>
          </a:p>
        </p:txBody>
      </p:sp>
      <p:sp>
        <p:nvSpPr>
          <p:cNvPr id="32911" name="Line 235"/>
          <p:cNvSpPr>
            <a:spLocks noChangeShapeType="1"/>
          </p:cNvSpPr>
          <p:nvPr/>
        </p:nvSpPr>
        <p:spPr bwMode="auto">
          <a:xfrm flipH="1">
            <a:off x="9067800" y="2743200"/>
            <a:ext cx="76200" cy="0"/>
          </a:xfrm>
          <a:prstGeom prst="line">
            <a:avLst/>
          </a:prstGeom>
          <a:noFill/>
          <a:ln w="9525">
            <a:solidFill>
              <a:schemeClr val="tx1"/>
            </a:solidFill>
            <a:round/>
            <a:headEnd/>
            <a:tailEnd/>
          </a:ln>
        </p:spPr>
        <p:txBody>
          <a:bodyPr wrap="none" anchor="ctr"/>
          <a:lstStyle/>
          <a:p>
            <a:endParaRPr lang="en-US"/>
          </a:p>
        </p:txBody>
      </p:sp>
      <p:sp>
        <p:nvSpPr>
          <p:cNvPr id="32912" name="Line 236"/>
          <p:cNvSpPr>
            <a:spLocks noChangeShapeType="1"/>
          </p:cNvSpPr>
          <p:nvPr/>
        </p:nvSpPr>
        <p:spPr bwMode="auto">
          <a:xfrm flipV="1">
            <a:off x="9067800" y="2590800"/>
            <a:ext cx="0" cy="152400"/>
          </a:xfrm>
          <a:prstGeom prst="line">
            <a:avLst/>
          </a:prstGeom>
          <a:noFill/>
          <a:ln w="9525">
            <a:solidFill>
              <a:schemeClr val="tx1"/>
            </a:solidFill>
            <a:round/>
            <a:headEnd/>
            <a:tailEnd/>
          </a:ln>
        </p:spPr>
        <p:txBody>
          <a:bodyPr wrap="none" anchor="ctr"/>
          <a:lstStyle/>
          <a:p>
            <a:endParaRPr lang="en-US"/>
          </a:p>
        </p:txBody>
      </p:sp>
      <p:sp>
        <p:nvSpPr>
          <p:cNvPr id="32913" name="Line 237"/>
          <p:cNvSpPr>
            <a:spLocks noChangeShapeType="1"/>
          </p:cNvSpPr>
          <p:nvPr/>
        </p:nvSpPr>
        <p:spPr bwMode="auto">
          <a:xfrm>
            <a:off x="9067800" y="2590800"/>
            <a:ext cx="228600" cy="0"/>
          </a:xfrm>
          <a:prstGeom prst="line">
            <a:avLst/>
          </a:prstGeom>
          <a:noFill/>
          <a:ln w="9525">
            <a:solidFill>
              <a:schemeClr val="tx1"/>
            </a:solidFill>
            <a:round/>
            <a:headEnd/>
            <a:tailEnd/>
          </a:ln>
        </p:spPr>
        <p:txBody>
          <a:bodyPr wrap="none" anchor="ctr"/>
          <a:lstStyle/>
          <a:p>
            <a:endParaRPr lang="en-US"/>
          </a:p>
        </p:txBody>
      </p:sp>
      <p:sp>
        <p:nvSpPr>
          <p:cNvPr id="32914" name="Line 238"/>
          <p:cNvSpPr>
            <a:spLocks noChangeShapeType="1"/>
          </p:cNvSpPr>
          <p:nvPr/>
        </p:nvSpPr>
        <p:spPr bwMode="auto">
          <a:xfrm>
            <a:off x="9296400" y="2590800"/>
            <a:ext cx="152400" cy="0"/>
          </a:xfrm>
          <a:prstGeom prst="line">
            <a:avLst/>
          </a:prstGeom>
          <a:noFill/>
          <a:ln w="9525">
            <a:solidFill>
              <a:schemeClr val="tx1"/>
            </a:solidFill>
            <a:round/>
            <a:headEnd/>
            <a:tailEnd/>
          </a:ln>
        </p:spPr>
        <p:txBody>
          <a:bodyPr wrap="none" anchor="ctr"/>
          <a:lstStyle/>
          <a:p>
            <a:endParaRPr lang="en-US"/>
          </a:p>
        </p:txBody>
      </p:sp>
      <p:sp>
        <p:nvSpPr>
          <p:cNvPr id="32915" name="Line 239"/>
          <p:cNvSpPr>
            <a:spLocks noChangeShapeType="1"/>
          </p:cNvSpPr>
          <p:nvPr/>
        </p:nvSpPr>
        <p:spPr bwMode="auto">
          <a:xfrm flipV="1">
            <a:off x="9448800" y="2514600"/>
            <a:ext cx="76200" cy="76200"/>
          </a:xfrm>
          <a:prstGeom prst="line">
            <a:avLst/>
          </a:prstGeom>
          <a:noFill/>
          <a:ln w="9525">
            <a:solidFill>
              <a:schemeClr val="tx1"/>
            </a:solidFill>
            <a:round/>
            <a:headEnd/>
            <a:tailEnd/>
          </a:ln>
        </p:spPr>
        <p:txBody>
          <a:bodyPr wrap="none" anchor="ctr"/>
          <a:lstStyle/>
          <a:p>
            <a:endParaRPr lang="en-US"/>
          </a:p>
        </p:txBody>
      </p:sp>
      <p:sp>
        <p:nvSpPr>
          <p:cNvPr id="32916" name="Line 240"/>
          <p:cNvSpPr>
            <a:spLocks noChangeShapeType="1"/>
          </p:cNvSpPr>
          <p:nvPr/>
        </p:nvSpPr>
        <p:spPr bwMode="auto">
          <a:xfrm flipH="1" flipV="1">
            <a:off x="9448800" y="2438400"/>
            <a:ext cx="76200" cy="76200"/>
          </a:xfrm>
          <a:prstGeom prst="line">
            <a:avLst/>
          </a:prstGeom>
          <a:noFill/>
          <a:ln w="9525">
            <a:solidFill>
              <a:schemeClr val="tx1"/>
            </a:solidFill>
            <a:round/>
            <a:headEnd/>
            <a:tailEnd/>
          </a:ln>
        </p:spPr>
        <p:txBody>
          <a:bodyPr wrap="none" anchor="ctr"/>
          <a:lstStyle/>
          <a:p>
            <a:endParaRPr lang="en-US"/>
          </a:p>
        </p:txBody>
      </p:sp>
      <p:sp>
        <p:nvSpPr>
          <p:cNvPr id="32917" name="Line 241"/>
          <p:cNvSpPr>
            <a:spLocks noChangeShapeType="1"/>
          </p:cNvSpPr>
          <p:nvPr/>
        </p:nvSpPr>
        <p:spPr bwMode="auto">
          <a:xfrm flipH="1" flipV="1">
            <a:off x="9372600" y="2362200"/>
            <a:ext cx="76200" cy="76200"/>
          </a:xfrm>
          <a:prstGeom prst="line">
            <a:avLst/>
          </a:prstGeom>
          <a:noFill/>
          <a:ln w="9525">
            <a:solidFill>
              <a:schemeClr val="tx1"/>
            </a:solidFill>
            <a:round/>
            <a:headEnd/>
            <a:tailEnd/>
          </a:ln>
        </p:spPr>
        <p:txBody>
          <a:bodyPr wrap="none" anchor="ctr"/>
          <a:lstStyle/>
          <a:p>
            <a:endParaRPr lang="en-US"/>
          </a:p>
        </p:txBody>
      </p:sp>
      <p:sp>
        <p:nvSpPr>
          <p:cNvPr id="32918" name="Line 242"/>
          <p:cNvSpPr>
            <a:spLocks noChangeShapeType="1"/>
          </p:cNvSpPr>
          <p:nvPr/>
        </p:nvSpPr>
        <p:spPr bwMode="auto">
          <a:xfrm flipV="1">
            <a:off x="9372600" y="2286000"/>
            <a:ext cx="76200" cy="76200"/>
          </a:xfrm>
          <a:prstGeom prst="line">
            <a:avLst/>
          </a:prstGeom>
          <a:noFill/>
          <a:ln w="9525">
            <a:solidFill>
              <a:schemeClr val="tx1"/>
            </a:solidFill>
            <a:round/>
            <a:headEnd/>
            <a:tailEnd/>
          </a:ln>
        </p:spPr>
        <p:txBody>
          <a:bodyPr wrap="none" anchor="ctr"/>
          <a:lstStyle/>
          <a:p>
            <a:endParaRPr lang="en-US"/>
          </a:p>
        </p:txBody>
      </p:sp>
      <p:sp>
        <p:nvSpPr>
          <p:cNvPr id="32919" name="Line 243"/>
          <p:cNvSpPr>
            <a:spLocks noChangeShapeType="1"/>
          </p:cNvSpPr>
          <p:nvPr/>
        </p:nvSpPr>
        <p:spPr bwMode="auto">
          <a:xfrm flipV="1">
            <a:off x="9448800" y="2209800"/>
            <a:ext cx="76200" cy="76200"/>
          </a:xfrm>
          <a:prstGeom prst="line">
            <a:avLst/>
          </a:prstGeom>
          <a:noFill/>
          <a:ln w="9525">
            <a:solidFill>
              <a:schemeClr val="tx1"/>
            </a:solidFill>
            <a:round/>
            <a:headEnd/>
            <a:tailEnd/>
          </a:ln>
        </p:spPr>
        <p:txBody>
          <a:bodyPr wrap="none" anchor="ctr"/>
          <a:lstStyle/>
          <a:p>
            <a:endParaRPr lang="en-US"/>
          </a:p>
        </p:txBody>
      </p:sp>
      <p:sp>
        <p:nvSpPr>
          <p:cNvPr id="32920" name="Line 244"/>
          <p:cNvSpPr>
            <a:spLocks noChangeShapeType="1"/>
          </p:cNvSpPr>
          <p:nvPr/>
        </p:nvSpPr>
        <p:spPr bwMode="auto">
          <a:xfrm flipV="1">
            <a:off x="9525000" y="2133600"/>
            <a:ext cx="0" cy="76200"/>
          </a:xfrm>
          <a:prstGeom prst="line">
            <a:avLst/>
          </a:prstGeom>
          <a:noFill/>
          <a:ln w="9525">
            <a:solidFill>
              <a:schemeClr val="tx1"/>
            </a:solidFill>
            <a:round/>
            <a:headEnd/>
            <a:tailEnd/>
          </a:ln>
        </p:spPr>
        <p:txBody>
          <a:bodyPr wrap="none" anchor="ctr"/>
          <a:lstStyle/>
          <a:p>
            <a:endParaRPr lang="en-US"/>
          </a:p>
        </p:txBody>
      </p:sp>
      <p:sp>
        <p:nvSpPr>
          <p:cNvPr id="32921" name="Line 245"/>
          <p:cNvSpPr>
            <a:spLocks noChangeShapeType="1"/>
          </p:cNvSpPr>
          <p:nvPr/>
        </p:nvSpPr>
        <p:spPr bwMode="auto">
          <a:xfrm flipV="1">
            <a:off x="9525000" y="2057400"/>
            <a:ext cx="76200" cy="76200"/>
          </a:xfrm>
          <a:prstGeom prst="line">
            <a:avLst/>
          </a:prstGeom>
          <a:noFill/>
          <a:ln w="9525">
            <a:solidFill>
              <a:schemeClr val="tx1"/>
            </a:solidFill>
            <a:round/>
            <a:headEnd/>
            <a:tailEnd/>
          </a:ln>
        </p:spPr>
        <p:txBody>
          <a:bodyPr wrap="none" anchor="ctr"/>
          <a:lstStyle/>
          <a:p>
            <a:endParaRPr lang="en-US"/>
          </a:p>
        </p:txBody>
      </p:sp>
      <p:sp>
        <p:nvSpPr>
          <p:cNvPr id="32922" name="Line 246"/>
          <p:cNvSpPr>
            <a:spLocks noChangeShapeType="1"/>
          </p:cNvSpPr>
          <p:nvPr/>
        </p:nvSpPr>
        <p:spPr bwMode="auto">
          <a:xfrm flipV="1">
            <a:off x="9220200" y="1219200"/>
            <a:ext cx="76200" cy="76200"/>
          </a:xfrm>
          <a:prstGeom prst="line">
            <a:avLst/>
          </a:prstGeom>
          <a:noFill/>
          <a:ln w="9525">
            <a:solidFill>
              <a:schemeClr val="tx1"/>
            </a:solidFill>
            <a:round/>
            <a:headEnd/>
            <a:tailEnd/>
          </a:ln>
        </p:spPr>
        <p:txBody>
          <a:bodyPr wrap="none" anchor="ctr"/>
          <a:lstStyle/>
          <a:p>
            <a:endParaRPr lang="en-US"/>
          </a:p>
        </p:txBody>
      </p:sp>
      <p:sp>
        <p:nvSpPr>
          <p:cNvPr id="32923" name="Line 247"/>
          <p:cNvSpPr>
            <a:spLocks noChangeShapeType="1"/>
          </p:cNvSpPr>
          <p:nvPr/>
        </p:nvSpPr>
        <p:spPr bwMode="auto">
          <a:xfrm>
            <a:off x="9296400" y="1219200"/>
            <a:ext cx="76200" cy="152400"/>
          </a:xfrm>
          <a:prstGeom prst="line">
            <a:avLst/>
          </a:prstGeom>
          <a:noFill/>
          <a:ln w="9525">
            <a:solidFill>
              <a:schemeClr val="tx1"/>
            </a:solidFill>
            <a:round/>
            <a:headEnd/>
            <a:tailEnd/>
          </a:ln>
        </p:spPr>
        <p:txBody>
          <a:bodyPr wrap="none" anchor="ctr"/>
          <a:lstStyle/>
          <a:p>
            <a:endParaRPr lang="en-US"/>
          </a:p>
        </p:txBody>
      </p:sp>
      <p:sp>
        <p:nvSpPr>
          <p:cNvPr id="32924" name="Line 248"/>
          <p:cNvSpPr>
            <a:spLocks noChangeShapeType="1"/>
          </p:cNvSpPr>
          <p:nvPr/>
        </p:nvSpPr>
        <p:spPr bwMode="auto">
          <a:xfrm>
            <a:off x="9372600" y="1371600"/>
            <a:ext cx="76200" cy="76200"/>
          </a:xfrm>
          <a:prstGeom prst="line">
            <a:avLst/>
          </a:prstGeom>
          <a:noFill/>
          <a:ln w="9525">
            <a:solidFill>
              <a:schemeClr val="tx1"/>
            </a:solidFill>
            <a:round/>
            <a:headEnd/>
            <a:tailEnd/>
          </a:ln>
        </p:spPr>
        <p:txBody>
          <a:bodyPr wrap="none" anchor="ctr"/>
          <a:lstStyle/>
          <a:p>
            <a:endParaRPr lang="en-US"/>
          </a:p>
        </p:txBody>
      </p:sp>
      <p:sp>
        <p:nvSpPr>
          <p:cNvPr id="32925" name="Line 249"/>
          <p:cNvSpPr>
            <a:spLocks noChangeShapeType="1"/>
          </p:cNvSpPr>
          <p:nvPr/>
        </p:nvSpPr>
        <p:spPr bwMode="auto">
          <a:xfrm>
            <a:off x="9448800" y="1447800"/>
            <a:ext cx="76200" cy="76200"/>
          </a:xfrm>
          <a:prstGeom prst="line">
            <a:avLst/>
          </a:prstGeom>
          <a:noFill/>
          <a:ln w="9525">
            <a:solidFill>
              <a:schemeClr val="tx1"/>
            </a:solidFill>
            <a:round/>
            <a:headEnd/>
            <a:tailEnd/>
          </a:ln>
        </p:spPr>
        <p:txBody>
          <a:bodyPr wrap="none" anchor="ctr"/>
          <a:lstStyle/>
          <a:p>
            <a:endParaRPr lang="en-US"/>
          </a:p>
        </p:txBody>
      </p:sp>
      <p:sp>
        <p:nvSpPr>
          <p:cNvPr id="32926" name="Line 250"/>
          <p:cNvSpPr>
            <a:spLocks noChangeShapeType="1"/>
          </p:cNvSpPr>
          <p:nvPr/>
        </p:nvSpPr>
        <p:spPr bwMode="auto">
          <a:xfrm>
            <a:off x="9525000" y="1524000"/>
            <a:ext cx="0" cy="76200"/>
          </a:xfrm>
          <a:prstGeom prst="line">
            <a:avLst/>
          </a:prstGeom>
          <a:noFill/>
          <a:ln w="9525">
            <a:solidFill>
              <a:schemeClr val="tx1"/>
            </a:solidFill>
            <a:round/>
            <a:headEnd/>
            <a:tailEnd/>
          </a:ln>
        </p:spPr>
        <p:txBody>
          <a:bodyPr wrap="none" anchor="ctr"/>
          <a:lstStyle/>
          <a:p>
            <a:endParaRPr lang="en-US"/>
          </a:p>
        </p:txBody>
      </p:sp>
      <p:sp>
        <p:nvSpPr>
          <p:cNvPr id="32927" name="Line 251"/>
          <p:cNvSpPr>
            <a:spLocks noChangeShapeType="1"/>
          </p:cNvSpPr>
          <p:nvPr/>
        </p:nvSpPr>
        <p:spPr bwMode="auto">
          <a:xfrm flipV="1">
            <a:off x="9601200" y="1905000"/>
            <a:ext cx="0" cy="152400"/>
          </a:xfrm>
          <a:prstGeom prst="line">
            <a:avLst/>
          </a:prstGeom>
          <a:noFill/>
          <a:ln w="9525">
            <a:solidFill>
              <a:schemeClr val="tx1"/>
            </a:solidFill>
            <a:round/>
            <a:headEnd/>
            <a:tailEnd/>
          </a:ln>
        </p:spPr>
        <p:txBody>
          <a:bodyPr wrap="none" anchor="ctr"/>
          <a:lstStyle/>
          <a:p>
            <a:endParaRPr lang="en-US"/>
          </a:p>
        </p:txBody>
      </p:sp>
      <p:sp>
        <p:nvSpPr>
          <p:cNvPr id="32928" name="Line 252"/>
          <p:cNvSpPr>
            <a:spLocks noChangeShapeType="1"/>
          </p:cNvSpPr>
          <p:nvPr/>
        </p:nvSpPr>
        <p:spPr bwMode="auto">
          <a:xfrm flipH="1">
            <a:off x="9982200" y="2667000"/>
            <a:ext cx="76200" cy="0"/>
          </a:xfrm>
          <a:prstGeom prst="line">
            <a:avLst/>
          </a:prstGeom>
          <a:noFill/>
          <a:ln w="9525">
            <a:solidFill>
              <a:schemeClr val="tx1"/>
            </a:solidFill>
            <a:round/>
            <a:headEnd/>
            <a:tailEnd/>
          </a:ln>
        </p:spPr>
        <p:txBody>
          <a:bodyPr wrap="none" anchor="ctr"/>
          <a:lstStyle/>
          <a:p>
            <a:endParaRPr lang="en-US"/>
          </a:p>
        </p:txBody>
      </p:sp>
      <p:sp>
        <p:nvSpPr>
          <p:cNvPr id="32929" name="Line 253"/>
          <p:cNvSpPr>
            <a:spLocks noChangeShapeType="1"/>
          </p:cNvSpPr>
          <p:nvPr/>
        </p:nvSpPr>
        <p:spPr bwMode="auto">
          <a:xfrm flipH="1">
            <a:off x="9829800" y="2667000"/>
            <a:ext cx="152400" cy="0"/>
          </a:xfrm>
          <a:prstGeom prst="line">
            <a:avLst/>
          </a:prstGeom>
          <a:noFill/>
          <a:ln w="9525">
            <a:solidFill>
              <a:schemeClr val="tx1"/>
            </a:solidFill>
            <a:round/>
            <a:headEnd/>
            <a:tailEnd/>
          </a:ln>
        </p:spPr>
        <p:txBody>
          <a:bodyPr wrap="none" anchor="ctr"/>
          <a:lstStyle/>
          <a:p>
            <a:endParaRPr lang="en-US"/>
          </a:p>
        </p:txBody>
      </p:sp>
      <p:sp>
        <p:nvSpPr>
          <p:cNvPr id="32930" name="Line 255"/>
          <p:cNvSpPr>
            <a:spLocks noChangeShapeType="1"/>
          </p:cNvSpPr>
          <p:nvPr/>
        </p:nvSpPr>
        <p:spPr bwMode="auto">
          <a:xfrm>
            <a:off x="10058400" y="2667000"/>
            <a:ext cx="152400" cy="76200"/>
          </a:xfrm>
          <a:prstGeom prst="line">
            <a:avLst/>
          </a:prstGeom>
          <a:noFill/>
          <a:ln w="9525">
            <a:solidFill>
              <a:schemeClr val="tx1"/>
            </a:solidFill>
            <a:round/>
            <a:headEnd/>
            <a:tailEnd/>
          </a:ln>
        </p:spPr>
        <p:txBody>
          <a:bodyPr wrap="none" anchor="ctr"/>
          <a:lstStyle/>
          <a:p>
            <a:endParaRPr lang="en-US"/>
          </a:p>
        </p:txBody>
      </p:sp>
      <p:sp>
        <p:nvSpPr>
          <p:cNvPr id="32931" name="Line 256"/>
          <p:cNvSpPr>
            <a:spLocks noChangeShapeType="1"/>
          </p:cNvSpPr>
          <p:nvPr/>
        </p:nvSpPr>
        <p:spPr bwMode="auto">
          <a:xfrm flipH="1" flipV="1">
            <a:off x="9677400" y="2514600"/>
            <a:ext cx="152400" cy="76200"/>
          </a:xfrm>
          <a:prstGeom prst="line">
            <a:avLst/>
          </a:prstGeom>
          <a:noFill/>
          <a:ln w="9525">
            <a:solidFill>
              <a:schemeClr val="tx1"/>
            </a:solidFill>
            <a:round/>
            <a:headEnd/>
            <a:tailEnd/>
          </a:ln>
        </p:spPr>
        <p:txBody>
          <a:bodyPr wrap="none" anchor="ctr"/>
          <a:lstStyle/>
          <a:p>
            <a:endParaRPr lang="en-US"/>
          </a:p>
        </p:txBody>
      </p:sp>
      <p:sp>
        <p:nvSpPr>
          <p:cNvPr id="32932" name="Line 257"/>
          <p:cNvSpPr>
            <a:spLocks noChangeShapeType="1"/>
          </p:cNvSpPr>
          <p:nvPr/>
        </p:nvSpPr>
        <p:spPr bwMode="auto">
          <a:xfrm>
            <a:off x="9677400" y="2514600"/>
            <a:ext cx="0" cy="76200"/>
          </a:xfrm>
          <a:prstGeom prst="line">
            <a:avLst/>
          </a:prstGeom>
          <a:noFill/>
          <a:ln w="9525">
            <a:solidFill>
              <a:schemeClr val="tx1"/>
            </a:solidFill>
            <a:round/>
            <a:headEnd/>
            <a:tailEnd/>
          </a:ln>
        </p:spPr>
        <p:txBody>
          <a:bodyPr wrap="none" anchor="ctr"/>
          <a:lstStyle/>
          <a:p>
            <a:endParaRPr lang="en-US"/>
          </a:p>
        </p:txBody>
      </p:sp>
      <p:sp>
        <p:nvSpPr>
          <p:cNvPr id="32933" name="Line 258"/>
          <p:cNvSpPr>
            <a:spLocks noChangeShapeType="1"/>
          </p:cNvSpPr>
          <p:nvPr/>
        </p:nvSpPr>
        <p:spPr bwMode="auto">
          <a:xfrm flipH="1">
            <a:off x="9601200" y="2590800"/>
            <a:ext cx="76200" cy="76200"/>
          </a:xfrm>
          <a:prstGeom prst="line">
            <a:avLst/>
          </a:prstGeom>
          <a:noFill/>
          <a:ln w="9525">
            <a:solidFill>
              <a:schemeClr val="tx1"/>
            </a:solidFill>
            <a:round/>
            <a:headEnd/>
            <a:tailEnd/>
          </a:ln>
        </p:spPr>
        <p:txBody>
          <a:bodyPr wrap="none" anchor="ctr"/>
          <a:lstStyle/>
          <a:p>
            <a:endParaRPr lang="en-US"/>
          </a:p>
        </p:txBody>
      </p:sp>
      <p:sp>
        <p:nvSpPr>
          <p:cNvPr id="32934" name="Line 259"/>
          <p:cNvSpPr>
            <a:spLocks noChangeShapeType="1"/>
          </p:cNvSpPr>
          <p:nvPr/>
        </p:nvSpPr>
        <p:spPr bwMode="auto">
          <a:xfrm>
            <a:off x="9601200" y="2667000"/>
            <a:ext cx="0" cy="76200"/>
          </a:xfrm>
          <a:prstGeom prst="line">
            <a:avLst/>
          </a:prstGeom>
          <a:noFill/>
          <a:ln w="9525">
            <a:solidFill>
              <a:schemeClr val="tx1"/>
            </a:solidFill>
            <a:round/>
            <a:headEnd/>
            <a:tailEnd/>
          </a:ln>
        </p:spPr>
        <p:txBody>
          <a:bodyPr wrap="none" anchor="ctr"/>
          <a:lstStyle/>
          <a:p>
            <a:endParaRPr lang="en-US"/>
          </a:p>
        </p:txBody>
      </p:sp>
      <p:sp>
        <p:nvSpPr>
          <p:cNvPr id="32935" name="Line 260"/>
          <p:cNvSpPr>
            <a:spLocks noChangeShapeType="1"/>
          </p:cNvSpPr>
          <p:nvPr/>
        </p:nvSpPr>
        <p:spPr bwMode="auto">
          <a:xfrm>
            <a:off x="9601200" y="2743200"/>
            <a:ext cx="0" cy="76200"/>
          </a:xfrm>
          <a:prstGeom prst="line">
            <a:avLst/>
          </a:prstGeom>
          <a:noFill/>
          <a:ln w="9525">
            <a:solidFill>
              <a:schemeClr val="tx1"/>
            </a:solidFill>
            <a:round/>
            <a:headEnd/>
            <a:tailEnd/>
          </a:ln>
        </p:spPr>
        <p:txBody>
          <a:bodyPr wrap="none" anchor="ctr"/>
          <a:lstStyle/>
          <a:p>
            <a:endParaRPr lang="en-US"/>
          </a:p>
        </p:txBody>
      </p:sp>
      <p:sp>
        <p:nvSpPr>
          <p:cNvPr id="32936" name="Line 261"/>
          <p:cNvSpPr>
            <a:spLocks noChangeShapeType="1"/>
          </p:cNvSpPr>
          <p:nvPr/>
        </p:nvSpPr>
        <p:spPr bwMode="auto">
          <a:xfrm flipH="1">
            <a:off x="9525000" y="2819400"/>
            <a:ext cx="76200" cy="76200"/>
          </a:xfrm>
          <a:prstGeom prst="line">
            <a:avLst/>
          </a:prstGeom>
          <a:noFill/>
          <a:ln w="9525">
            <a:solidFill>
              <a:schemeClr val="tx1"/>
            </a:solidFill>
            <a:round/>
            <a:headEnd/>
            <a:tailEnd/>
          </a:ln>
        </p:spPr>
        <p:txBody>
          <a:bodyPr wrap="none" anchor="ctr"/>
          <a:lstStyle/>
          <a:p>
            <a:endParaRPr lang="en-US"/>
          </a:p>
        </p:txBody>
      </p:sp>
      <p:sp>
        <p:nvSpPr>
          <p:cNvPr id="32937" name="Line 262"/>
          <p:cNvSpPr>
            <a:spLocks noChangeShapeType="1"/>
          </p:cNvSpPr>
          <p:nvPr/>
        </p:nvSpPr>
        <p:spPr bwMode="auto">
          <a:xfrm>
            <a:off x="10210800" y="2743200"/>
            <a:ext cx="76200" cy="76200"/>
          </a:xfrm>
          <a:prstGeom prst="line">
            <a:avLst/>
          </a:prstGeom>
          <a:noFill/>
          <a:ln w="9525">
            <a:solidFill>
              <a:schemeClr val="tx1"/>
            </a:solidFill>
            <a:round/>
            <a:headEnd/>
            <a:tailEnd/>
          </a:ln>
        </p:spPr>
        <p:txBody>
          <a:bodyPr wrap="none" anchor="ctr"/>
          <a:lstStyle/>
          <a:p>
            <a:endParaRPr lang="en-US"/>
          </a:p>
        </p:txBody>
      </p:sp>
      <p:sp>
        <p:nvSpPr>
          <p:cNvPr id="32938" name="Line 263"/>
          <p:cNvSpPr>
            <a:spLocks noChangeShapeType="1"/>
          </p:cNvSpPr>
          <p:nvPr/>
        </p:nvSpPr>
        <p:spPr bwMode="auto">
          <a:xfrm>
            <a:off x="10287000" y="2819400"/>
            <a:ext cx="0" cy="152400"/>
          </a:xfrm>
          <a:prstGeom prst="line">
            <a:avLst/>
          </a:prstGeom>
          <a:noFill/>
          <a:ln w="9525">
            <a:solidFill>
              <a:schemeClr val="tx1"/>
            </a:solidFill>
            <a:round/>
            <a:headEnd/>
            <a:tailEnd/>
          </a:ln>
        </p:spPr>
        <p:txBody>
          <a:bodyPr wrap="none" anchor="ctr"/>
          <a:lstStyle/>
          <a:p>
            <a:endParaRPr lang="en-US"/>
          </a:p>
        </p:txBody>
      </p:sp>
      <p:sp>
        <p:nvSpPr>
          <p:cNvPr id="32939" name="Line 264"/>
          <p:cNvSpPr>
            <a:spLocks noChangeShapeType="1"/>
          </p:cNvSpPr>
          <p:nvPr/>
        </p:nvSpPr>
        <p:spPr bwMode="auto">
          <a:xfrm>
            <a:off x="10287000" y="2971800"/>
            <a:ext cx="228600" cy="152400"/>
          </a:xfrm>
          <a:prstGeom prst="line">
            <a:avLst/>
          </a:prstGeom>
          <a:noFill/>
          <a:ln w="9525">
            <a:solidFill>
              <a:schemeClr val="tx1"/>
            </a:solidFill>
            <a:round/>
            <a:headEnd/>
            <a:tailEnd/>
          </a:ln>
        </p:spPr>
        <p:txBody>
          <a:bodyPr wrap="none" anchor="ctr"/>
          <a:lstStyle/>
          <a:p>
            <a:endParaRPr lang="en-US"/>
          </a:p>
        </p:txBody>
      </p:sp>
      <p:sp>
        <p:nvSpPr>
          <p:cNvPr id="32940" name="Line 265"/>
          <p:cNvSpPr>
            <a:spLocks noChangeShapeType="1"/>
          </p:cNvSpPr>
          <p:nvPr/>
        </p:nvSpPr>
        <p:spPr bwMode="auto">
          <a:xfrm>
            <a:off x="9829800" y="609600"/>
            <a:ext cx="76200" cy="76200"/>
          </a:xfrm>
          <a:prstGeom prst="line">
            <a:avLst/>
          </a:prstGeom>
          <a:noFill/>
          <a:ln w="9525">
            <a:solidFill>
              <a:schemeClr val="tx1"/>
            </a:solidFill>
            <a:round/>
            <a:headEnd/>
            <a:tailEnd/>
          </a:ln>
        </p:spPr>
        <p:txBody>
          <a:bodyPr wrap="none" anchor="ctr"/>
          <a:lstStyle/>
          <a:p>
            <a:endParaRPr lang="en-US"/>
          </a:p>
        </p:txBody>
      </p:sp>
      <p:sp>
        <p:nvSpPr>
          <p:cNvPr id="32941" name="Line 266"/>
          <p:cNvSpPr>
            <a:spLocks noChangeShapeType="1"/>
          </p:cNvSpPr>
          <p:nvPr/>
        </p:nvSpPr>
        <p:spPr bwMode="auto">
          <a:xfrm flipH="1">
            <a:off x="9753600" y="685800"/>
            <a:ext cx="152400" cy="152400"/>
          </a:xfrm>
          <a:prstGeom prst="line">
            <a:avLst/>
          </a:prstGeom>
          <a:noFill/>
          <a:ln w="9525">
            <a:solidFill>
              <a:schemeClr val="tx1"/>
            </a:solidFill>
            <a:round/>
            <a:headEnd/>
            <a:tailEnd/>
          </a:ln>
        </p:spPr>
        <p:txBody>
          <a:bodyPr wrap="none" anchor="ctr"/>
          <a:lstStyle/>
          <a:p>
            <a:endParaRPr lang="en-US"/>
          </a:p>
        </p:txBody>
      </p:sp>
      <p:sp>
        <p:nvSpPr>
          <p:cNvPr id="32942" name="Line 267"/>
          <p:cNvSpPr>
            <a:spLocks noChangeShapeType="1"/>
          </p:cNvSpPr>
          <p:nvPr/>
        </p:nvSpPr>
        <p:spPr bwMode="auto">
          <a:xfrm flipH="1">
            <a:off x="9677400" y="838200"/>
            <a:ext cx="76200" cy="76200"/>
          </a:xfrm>
          <a:prstGeom prst="line">
            <a:avLst/>
          </a:prstGeom>
          <a:noFill/>
          <a:ln w="9525">
            <a:solidFill>
              <a:schemeClr val="tx1"/>
            </a:solidFill>
            <a:round/>
            <a:headEnd/>
            <a:tailEnd/>
          </a:ln>
        </p:spPr>
        <p:txBody>
          <a:bodyPr wrap="none" anchor="ctr"/>
          <a:lstStyle/>
          <a:p>
            <a:endParaRPr lang="en-US"/>
          </a:p>
        </p:txBody>
      </p:sp>
      <p:sp>
        <p:nvSpPr>
          <p:cNvPr id="32943" name="Line 268"/>
          <p:cNvSpPr>
            <a:spLocks noChangeShapeType="1"/>
          </p:cNvSpPr>
          <p:nvPr/>
        </p:nvSpPr>
        <p:spPr bwMode="auto">
          <a:xfrm>
            <a:off x="9677400" y="914400"/>
            <a:ext cx="76200" cy="76200"/>
          </a:xfrm>
          <a:prstGeom prst="line">
            <a:avLst/>
          </a:prstGeom>
          <a:noFill/>
          <a:ln w="9525">
            <a:solidFill>
              <a:schemeClr val="tx1"/>
            </a:solidFill>
            <a:round/>
            <a:headEnd/>
            <a:tailEnd/>
          </a:ln>
        </p:spPr>
        <p:txBody>
          <a:bodyPr wrap="none" anchor="ctr"/>
          <a:lstStyle/>
          <a:p>
            <a:endParaRPr lang="en-US"/>
          </a:p>
        </p:txBody>
      </p:sp>
      <p:sp>
        <p:nvSpPr>
          <p:cNvPr id="32944" name="Line 269"/>
          <p:cNvSpPr>
            <a:spLocks noChangeShapeType="1"/>
          </p:cNvSpPr>
          <p:nvPr/>
        </p:nvSpPr>
        <p:spPr bwMode="auto">
          <a:xfrm flipH="1">
            <a:off x="9677400" y="990600"/>
            <a:ext cx="76200" cy="76200"/>
          </a:xfrm>
          <a:prstGeom prst="line">
            <a:avLst/>
          </a:prstGeom>
          <a:noFill/>
          <a:ln w="9525">
            <a:solidFill>
              <a:schemeClr val="tx1"/>
            </a:solidFill>
            <a:round/>
            <a:headEnd/>
            <a:tailEnd/>
          </a:ln>
        </p:spPr>
        <p:txBody>
          <a:bodyPr wrap="none" anchor="ctr"/>
          <a:lstStyle/>
          <a:p>
            <a:endParaRPr lang="en-US"/>
          </a:p>
        </p:txBody>
      </p:sp>
      <p:sp>
        <p:nvSpPr>
          <p:cNvPr id="32945" name="Line 270"/>
          <p:cNvSpPr>
            <a:spLocks noChangeShapeType="1"/>
          </p:cNvSpPr>
          <p:nvPr/>
        </p:nvSpPr>
        <p:spPr bwMode="auto">
          <a:xfrm>
            <a:off x="9677400" y="1066800"/>
            <a:ext cx="76200" cy="76200"/>
          </a:xfrm>
          <a:prstGeom prst="line">
            <a:avLst/>
          </a:prstGeom>
          <a:noFill/>
          <a:ln w="9525">
            <a:solidFill>
              <a:schemeClr val="tx1"/>
            </a:solidFill>
            <a:round/>
            <a:headEnd/>
            <a:tailEnd/>
          </a:ln>
        </p:spPr>
        <p:txBody>
          <a:bodyPr wrap="none" anchor="ctr"/>
          <a:lstStyle/>
          <a:p>
            <a:endParaRPr lang="en-US"/>
          </a:p>
        </p:txBody>
      </p:sp>
      <p:sp>
        <p:nvSpPr>
          <p:cNvPr id="32946" name="Line 271"/>
          <p:cNvSpPr>
            <a:spLocks noChangeShapeType="1"/>
          </p:cNvSpPr>
          <p:nvPr/>
        </p:nvSpPr>
        <p:spPr bwMode="auto">
          <a:xfrm>
            <a:off x="9753600" y="1143000"/>
            <a:ext cx="228600" cy="152400"/>
          </a:xfrm>
          <a:prstGeom prst="line">
            <a:avLst/>
          </a:prstGeom>
          <a:noFill/>
          <a:ln w="9525">
            <a:solidFill>
              <a:schemeClr val="tx1"/>
            </a:solidFill>
            <a:round/>
            <a:headEnd/>
            <a:tailEnd/>
          </a:ln>
        </p:spPr>
        <p:txBody>
          <a:bodyPr wrap="none" anchor="ctr"/>
          <a:lstStyle/>
          <a:p>
            <a:endParaRPr lang="en-US"/>
          </a:p>
        </p:txBody>
      </p:sp>
      <p:sp>
        <p:nvSpPr>
          <p:cNvPr id="32947" name="Line 272"/>
          <p:cNvSpPr>
            <a:spLocks noChangeShapeType="1"/>
          </p:cNvSpPr>
          <p:nvPr/>
        </p:nvSpPr>
        <p:spPr bwMode="auto">
          <a:xfrm>
            <a:off x="9982200" y="1295400"/>
            <a:ext cx="228600" cy="76200"/>
          </a:xfrm>
          <a:prstGeom prst="line">
            <a:avLst/>
          </a:prstGeom>
          <a:noFill/>
          <a:ln w="9525">
            <a:solidFill>
              <a:schemeClr val="tx1"/>
            </a:solidFill>
            <a:round/>
            <a:headEnd/>
            <a:tailEnd/>
          </a:ln>
        </p:spPr>
        <p:txBody>
          <a:bodyPr wrap="none" anchor="ctr"/>
          <a:lstStyle/>
          <a:p>
            <a:endParaRPr lang="en-US"/>
          </a:p>
        </p:txBody>
      </p:sp>
      <p:sp>
        <p:nvSpPr>
          <p:cNvPr id="32948" name="Line 273"/>
          <p:cNvSpPr>
            <a:spLocks noChangeShapeType="1"/>
          </p:cNvSpPr>
          <p:nvPr/>
        </p:nvSpPr>
        <p:spPr bwMode="auto">
          <a:xfrm>
            <a:off x="10210800" y="1371600"/>
            <a:ext cx="76200" cy="76200"/>
          </a:xfrm>
          <a:prstGeom prst="line">
            <a:avLst/>
          </a:prstGeom>
          <a:noFill/>
          <a:ln w="9525">
            <a:solidFill>
              <a:schemeClr val="tx1"/>
            </a:solidFill>
            <a:round/>
            <a:headEnd/>
            <a:tailEnd/>
          </a:ln>
        </p:spPr>
        <p:txBody>
          <a:bodyPr wrap="none" anchor="ctr"/>
          <a:lstStyle/>
          <a:p>
            <a:endParaRPr lang="en-US"/>
          </a:p>
        </p:txBody>
      </p:sp>
      <p:sp>
        <p:nvSpPr>
          <p:cNvPr id="32949" name="Line 274"/>
          <p:cNvSpPr>
            <a:spLocks noChangeShapeType="1"/>
          </p:cNvSpPr>
          <p:nvPr/>
        </p:nvSpPr>
        <p:spPr bwMode="auto">
          <a:xfrm>
            <a:off x="10287000" y="1447800"/>
            <a:ext cx="76200" cy="152400"/>
          </a:xfrm>
          <a:prstGeom prst="line">
            <a:avLst/>
          </a:prstGeom>
          <a:noFill/>
          <a:ln w="9525">
            <a:solidFill>
              <a:schemeClr val="tx1"/>
            </a:solidFill>
            <a:round/>
            <a:headEnd/>
            <a:tailEnd/>
          </a:ln>
        </p:spPr>
        <p:txBody>
          <a:bodyPr wrap="none" anchor="ctr"/>
          <a:lstStyle/>
          <a:p>
            <a:endParaRPr lang="en-US"/>
          </a:p>
        </p:txBody>
      </p:sp>
      <p:sp>
        <p:nvSpPr>
          <p:cNvPr id="32950" name="Line 275"/>
          <p:cNvSpPr>
            <a:spLocks noChangeShapeType="1"/>
          </p:cNvSpPr>
          <p:nvPr/>
        </p:nvSpPr>
        <p:spPr bwMode="auto">
          <a:xfrm flipH="1">
            <a:off x="9525000" y="609600"/>
            <a:ext cx="76200" cy="76200"/>
          </a:xfrm>
          <a:prstGeom prst="line">
            <a:avLst/>
          </a:prstGeom>
          <a:noFill/>
          <a:ln w="9525">
            <a:solidFill>
              <a:schemeClr val="tx1"/>
            </a:solidFill>
            <a:round/>
            <a:headEnd/>
            <a:tailEnd/>
          </a:ln>
        </p:spPr>
        <p:txBody>
          <a:bodyPr wrap="none" anchor="ctr"/>
          <a:lstStyle/>
          <a:p>
            <a:endParaRPr lang="en-US"/>
          </a:p>
        </p:txBody>
      </p:sp>
      <p:sp>
        <p:nvSpPr>
          <p:cNvPr id="32951" name="Line 276"/>
          <p:cNvSpPr>
            <a:spLocks noChangeShapeType="1"/>
          </p:cNvSpPr>
          <p:nvPr/>
        </p:nvSpPr>
        <p:spPr bwMode="auto">
          <a:xfrm flipH="1">
            <a:off x="9296400" y="685800"/>
            <a:ext cx="228600" cy="0"/>
          </a:xfrm>
          <a:prstGeom prst="line">
            <a:avLst/>
          </a:prstGeom>
          <a:noFill/>
          <a:ln w="9525">
            <a:solidFill>
              <a:schemeClr val="tx1"/>
            </a:solidFill>
            <a:round/>
            <a:headEnd/>
            <a:tailEnd/>
          </a:ln>
        </p:spPr>
        <p:txBody>
          <a:bodyPr wrap="none" anchor="ctr"/>
          <a:lstStyle/>
          <a:p>
            <a:endParaRPr lang="en-US"/>
          </a:p>
        </p:txBody>
      </p:sp>
      <p:sp>
        <p:nvSpPr>
          <p:cNvPr id="32952" name="Line 277"/>
          <p:cNvSpPr>
            <a:spLocks noChangeShapeType="1"/>
          </p:cNvSpPr>
          <p:nvPr/>
        </p:nvSpPr>
        <p:spPr bwMode="auto">
          <a:xfrm flipH="1">
            <a:off x="9220200" y="685800"/>
            <a:ext cx="76200" cy="76200"/>
          </a:xfrm>
          <a:prstGeom prst="line">
            <a:avLst/>
          </a:prstGeom>
          <a:noFill/>
          <a:ln w="9525">
            <a:solidFill>
              <a:schemeClr val="tx1"/>
            </a:solidFill>
            <a:round/>
            <a:headEnd/>
            <a:tailEnd/>
          </a:ln>
        </p:spPr>
        <p:txBody>
          <a:bodyPr wrap="none" anchor="ctr"/>
          <a:lstStyle/>
          <a:p>
            <a:endParaRPr lang="en-US"/>
          </a:p>
        </p:txBody>
      </p:sp>
      <p:sp>
        <p:nvSpPr>
          <p:cNvPr id="32953" name="Line 278"/>
          <p:cNvSpPr>
            <a:spLocks noChangeShapeType="1"/>
          </p:cNvSpPr>
          <p:nvPr/>
        </p:nvSpPr>
        <p:spPr bwMode="auto">
          <a:xfrm>
            <a:off x="9220200" y="762000"/>
            <a:ext cx="0" cy="76200"/>
          </a:xfrm>
          <a:prstGeom prst="line">
            <a:avLst/>
          </a:prstGeom>
          <a:noFill/>
          <a:ln w="9525">
            <a:solidFill>
              <a:schemeClr val="tx1"/>
            </a:solidFill>
            <a:round/>
            <a:headEnd/>
            <a:tailEnd/>
          </a:ln>
        </p:spPr>
        <p:txBody>
          <a:bodyPr wrap="none" anchor="ctr"/>
          <a:lstStyle/>
          <a:p>
            <a:endParaRPr lang="en-US"/>
          </a:p>
        </p:txBody>
      </p:sp>
      <p:sp>
        <p:nvSpPr>
          <p:cNvPr id="32954" name="Line 279"/>
          <p:cNvSpPr>
            <a:spLocks noChangeShapeType="1"/>
          </p:cNvSpPr>
          <p:nvPr/>
        </p:nvSpPr>
        <p:spPr bwMode="auto">
          <a:xfrm flipH="1">
            <a:off x="9144000" y="838200"/>
            <a:ext cx="76200" cy="76200"/>
          </a:xfrm>
          <a:prstGeom prst="line">
            <a:avLst/>
          </a:prstGeom>
          <a:noFill/>
          <a:ln w="9525">
            <a:solidFill>
              <a:schemeClr val="tx1"/>
            </a:solidFill>
            <a:round/>
            <a:headEnd/>
            <a:tailEnd/>
          </a:ln>
        </p:spPr>
        <p:txBody>
          <a:bodyPr wrap="none" anchor="ctr"/>
          <a:lstStyle/>
          <a:p>
            <a:endParaRPr lang="en-US"/>
          </a:p>
        </p:txBody>
      </p:sp>
      <p:sp>
        <p:nvSpPr>
          <p:cNvPr id="32955" name="Line 280"/>
          <p:cNvSpPr>
            <a:spLocks noChangeShapeType="1"/>
          </p:cNvSpPr>
          <p:nvPr/>
        </p:nvSpPr>
        <p:spPr bwMode="auto">
          <a:xfrm flipH="1" flipV="1">
            <a:off x="8991600" y="762000"/>
            <a:ext cx="152400" cy="152400"/>
          </a:xfrm>
          <a:prstGeom prst="line">
            <a:avLst/>
          </a:prstGeom>
          <a:noFill/>
          <a:ln w="9525">
            <a:solidFill>
              <a:schemeClr val="tx1"/>
            </a:solidFill>
            <a:round/>
            <a:headEnd/>
            <a:tailEnd/>
          </a:ln>
        </p:spPr>
        <p:txBody>
          <a:bodyPr wrap="none" anchor="ctr"/>
          <a:lstStyle/>
          <a:p>
            <a:endParaRPr lang="en-US"/>
          </a:p>
        </p:txBody>
      </p:sp>
      <p:sp>
        <p:nvSpPr>
          <p:cNvPr id="32956" name="Line 281"/>
          <p:cNvSpPr>
            <a:spLocks noChangeShapeType="1"/>
          </p:cNvSpPr>
          <p:nvPr/>
        </p:nvSpPr>
        <p:spPr bwMode="auto">
          <a:xfrm flipH="1">
            <a:off x="8915400" y="762000"/>
            <a:ext cx="76200" cy="0"/>
          </a:xfrm>
          <a:prstGeom prst="line">
            <a:avLst/>
          </a:prstGeom>
          <a:noFill/>
          <a:ln w="9525">
            <a:solidFill>
              <a:schemeClr val="tx1"/>
            </a:solidFill>
            <a:round/>
            <a:headEnd/>
            <a:tailEnd/>
          </a:ln>
        </p:spPr>
        <p:txBody>
          <a:bodyPr wrap="none" anchor="ctr"/>
          <a:lstStyle/>
          <a:p>
            <a:endParaRPr lang="en-US"/>
          </a:p>
        </p:txBody>
      </p:sp>
      <p:sp>
        <p:nvSpPr>
          <p:cNvPr id="32957" name="Line 282"/>
          <p:cNvSpPr>
            <a:spLocks noChangeShapeType="1"/>
          </p:cNvSpPr>
          <p:nvPr/>
        </p:nvSpPr>
        <p:spPr bwMode="auto">
          <a:xfrm flipH="1" flipV="1">
            <a:off x="8839200" y="609600"/>
            <a:ext cx="76200" cy="152400"/>
          </a:xfrm>
          <a:prstGeom prst="line">
            <a:avLst/>
          </a:prstGeom>
          <a:noFill/>
          <a:ln w="9525">
            <a:solidFill>
              <a:schemeClr val="tx1"/>
            </a:solidFill>
            <a:round/>
            <a:headEnd/>
            <a:tailEnd/>
          </a:ln>
        </p:spPr>
        <p:txBody>
          <a:bodyPr wrap="none" anchor="ctr"/>
          <a:lstStyle/>
          <a:p>
            <a:endParaRPr lang="en-US"/>
          </a:p>
        </p:txBody>
      </p:sp>
      <p:sp>
        <p:nvSpPr>
          <p:cNvPr id="32958" name="Line 283"/>
          <p:cNvSpPr>
            <a:spLocks noChangeShapeType="1"/>
          </p:cNvSpPr>
          <p:nvPr/>
        </p:nvSpPr>
        <p:spPr bwMode="auto">
          <a:xfrm>
            <a:off x="10515600" y="609600"/>
            <a:ext cx="0" cy="5410200"/>
          </a:xfrm>
          <a:prstGeom prst="line">
            <a:avLst/>
          </a:prstGeom>
          <a:noFill/>
          <a:ln w="38100">
            <a:solidFill>
              <a:schemeClr val="tx1"/>
            </a:solidFill>
            <a:round/>
            <a:headEnd/>
            <a:tailEnd/>
          </a:ln>
        </p:spPr>
        <p:txBody>
          <a:bodyPr wrap="none" anchor="ctr"/>
          <a:lstStyle/>
          <a:p>
            <a:endParaRPr lang="en-US"/>
          </a:p>
        </p:txBody>
      </p:sp>
      <p:sp>
        <p:nvSpPr>
          <p:cNvPr id="32959" name="Line 284"/>
          <p:cNvSpPr>
            <a:spLocks noChangeShapeType="1"/>
          </p:cNvSpPr>
          <p:nvPr/>
        </p:nvSpPr>
        <p:spPr bwMode="auto">
          <a:xfrm flipH="1">
            <a:off x="1828800" y="609600"/>
            <a:ext cx="8686800" cy="0"/>
          </a:xfrm>
          <a:prstGeom prst="line">
            <a:avLst/>
          </a:prstGeom>
          <a:noFill/>
          <a:ln w="38100">
            <a:solidFill>
              <a:schemeClr val="tx1"/>
            </a:solidFill>
            <a:round/>
            <a:headEnd/>
            <a:tailEnd/>
          </a:ln>
        </p:spPr>
        <p:txBody>
          <a:bodyPr wrap="none" anchor="ctr"/>
          <a:lstStyle/>
          <a:p>
            <a:endParaRPr lang="en-US"/>
          </a:p>
        </p:txBody>
      </p:sp>
      <p:sp>
        <p:nvSpPr>
          <p:cNvPr id="32960" name="Line 285"/>
          <p:cNvSpPr>
            <a:spLocks noChangeShapeType="1"/>
          </p:cNvSpPr>
          <p:nvPr/>
        </p:nvSpPr>
        <p:spPr bwMode="auto">
          <a:xfrm>
            <a:off x="1828800" y="609600"/>
            <a:ext cx="0" cy="5410200"/>
          </a:xfrm>
          <a:prstGeom prst="line">
            <a:avLst/>
          </a:prstGeom>
          <a:noFill/>
          <a:ln w="38100">
            <a:solidFill>
              <a:schemeClr val="tx1"/>
            </a:solidFill>
            <a:round/>
            <a:headEnd/>
            <a:tailEnd/>
          </a:ln>
        </p:spPr>
        <p:txBody>
          <a:bodyPr wrap="none" anchor="ctr"/>
          <a:lstStyle/>
          <a:p>
            <a:endParaRPr lang="en-US"/>
          </a:p>
        </p:txBody>
      </p:sp>
      <p:sp>
        <p:nvSpPr>
          <p:cNvPr id="32961" name="Line 286"/>
          <p:cNvSpPr>
            <a:spLocks noChangeShapeType="1"/>
          </p:cNvSpPr>
          <p:nvPr/>
        </p:nvSpPr>
        <p:spPr bwMode="auto">
          <a:xfrm>
            <a:off x="1828800" y="6019800"/>
            <a:ext cx="8686800" cy="0"/>
          </a:xfrm>
          <a:prstGeom prst="line">
            <a:avLst/>
          </a:prstGeom>
          <a:noFill/>
          <a:ln w="38100">
            <a:solidFill>
              <a:schemeClr val="tx1"/>
            </a:solidFill>
            <a:round/>
            <a:headEnd/>
            <a:tailEnd/>
          </a:ln>
        </p:spPr>
        <p:txBody>
          <a:bodyPr wrap="none" anchor="ctr"/>
          <a:lstStyle/>
          <a:p>
            <a:endParaRPr lang="en-US"/>
          </a:p>
        </p:txBody>
      </p:sp>
      <p:sp>
        <p:nvSpPr>
          <p:cNvPr id="32962" name="Line 287"/>
          <p:cNvSpPr>
            <a:spLocks noChangeShapeType="1"/>
          </p:cNvSpPr>
          <p:nvPr/>
        </p:nvSpPr>
        <p:spPr bwMode="auto">
          <a:xfrm flipH="1">
            <a:off x="4495800" y="5029200"/>
            <a:ext cx="228600" cy="0"/>
          </a:xfrm>
          <a:prstGeom prst="line">
            <a:avLst/>
          </a:prstGeom>
          <a:noFill/>
          <a:ln w="9525">
            <a:solidFill>
              <a:schemeClr val="tx1"/>
            </a:solidFill>
            <a:round/>
            <a:headEnd/>
            <a:tailEnd/>
          </a:ln>
        </p:spPr>
        <p:txBody>
          <a:bodyPr wrap="none" anchor="ctr"/>
          <a:lstStyle/>
          <a:p>
            <a:endParaRPr lang="en-US"/>
          </a:p>
        </p:txBody>
      </p:sp>
      <p:sp>
        <p:nvSpPr>
          <p:cNvPr id="32963" name="Line 288"/>
          <p:cNvSpPr>
            <a:spLocks noChangeShapeType="1"/>
          </p:cNvSpPr>
          <p:nvPr/>
        </p:nvSpPr>
        <p:spPr bwMode="auto">
          <a:xfrm flipV="1">
            <a:off x="5638800" y="4953000"/>
            <a:ext cx="152400" cy="76200"/>
          </a:xfrm>
          <a:prstGeom prst="line">
            <a:avLst/>
          </a:prstGeom>
          <a:noFill/>
          <a:ln w="9525">
            <a:solidFill>
              <a:schemeClr val="tx1"/>
            </a:solidFill>
            <a:round/>
            <a:headEnd/>
            <a:tailEnd/>
          </a:ln>
        </p:spPr>
        <p:txBody>
          <a:bodyPr wrap="none" anchor="ctr"/>
          <a:lstStyle/>
          <a:p>
            <a:endParaRPr lang="en-US"/>
          </a:p>
        </p:txBody>
      </p:sp>
      <p:sp>
        <p:nvSpPr>
          <p:cNvPr id="32964" name="Line 289"/>
          <p:cNvSpPr>
            <a:spLocks noChangeShapeType="1"/>
          </p:cNvSpPr>
          <p:nvPr/>
        </p:nvSpPr>
        <p:spPr bwMode="auto">
          <a:xfrm flipH="1" flipV="1">
            <a:off x="6553200" y="609600"/>
            <a:ext cx="76200" cy="304800"/>
          </a:xfrm>
          <a:prstGeom prst="line">
            <a:avLst/>
          </a:prstGeom>
          <a:noFill/>
          <a:ln w="9525">
            <a:solidFill>
              <a:schemeClr val="tx1"/>
            </a:solidFill>
            <a:round/>
            <a:headEnd/>
            <a:tailEnd/>
          </a:ln>
        </p:spPr>
        <p:txBody>
          <a:bodyPr wrap="none" anchor="ctr"/>
          <a:lstStyle/>
          <a:p>
            <a:endParaRPr lang="en-US"/>
          </a:p>
        </p:txBody>
      </p:sp>
      <p:sp>
        <p:nvSpPr>
          <p:cNvPr id="32965" name="Line 290"/>
          <p:cNvSpPr>
            <a:spLocks noChangeShapeType="1"/>
          </p:cNvSpPr>
          <p:nvPr/>
        </p:nvSpPr>
        <p:spPr bwMode="auto">
          <a:xfrm>
            <a:off x="8458200" y="4953000"/>
            <a:ext cx="76200" cy="152400"/>
          </a:xfrm>
          <a:prstGeom prst="line">
            <a:avLst/>
          </a:prstGeom>
          <a:noFill/>
          <a:ln w="9525">
            <a:solidFill>
              <a:schemeClr val="tx1"/>
            </a:solidFill>
            <a:round/>
            <a:headEnd/>
            <a:tailEnd/>
          </a:ln>
        </p:spPr>
        <p:txBody>
          <a:bodyPr wrap="none" anchor="ctr"/>
          <a:lstStyle/>
          <a:p>
            <a:endParaRPr lang="en-US"/>
          </a:p>
        </p:txBody>
      </p:sp>
      <p:sp>
        <p:nvSpPr>
          <p:cNvPr id="32966" name="Line 291"/>
          <p:cNvSpPr>
            <a:spLocks noChangeShapeType="1"/>
          </p:cNvSpPr>
          <p:nvPr/>
        </p:nvSpPr>
        <p:spPr bwMode="auto">
          <a:xfrm>
            <a:off x="8534400" y="5105400"/>
            <a:ext cx="152400" cy="76200"/>
          </a:xfrm>
          <a:prstGeom prst="line">
            <a:avLst/>
          </a:prstGeom>
          <a:noFill/>
          <a:ln w="9525">
            <a:solidFill>
              <a:schemeClr val="tx1"/>
            </a:solidFill>
            <a:round/>
            <a:headEnd/>
            <a:tailEnd/>
          </a:ln>
        </p:spPr>
        <p:txBody>
          <a:bodyPr wrap="none" anchor="ctr"/>
          <a:lstStyle/>
          <a:p>
            <a:endParaRPr lang="en-US"/>
          </a:p>
        </p:txBody>
      </p:sp>
      <p:sp>
        <p:nvSpPr>
          <p:cNvPr id="32967" name="Line 292"/>
          <p:cNvSpPr>
            <a:spLocks noChangeShapeType="1"/>
          </p:cNvSpPr>
          <p:nvPr/>
        </p:nvSpPr>
        <p:spPr bwMode="auto">
          <a:xfrm>
            <a:off x="8686800" y="5181600"/>
            <a:ext cx="0" cy="381000"/>
          </a:xfrm>
          <a:prstGeom prst="line">
            <a:avLst/>
          </a:prstGeom>
          <a:noFill/>
          <a:ln w="9525">
            <a:solidFill>
              <a:schemeClr val="tx1"/>
            </a:solidFill>
            <a:round/>
            <a:headEnd/>
            <a:tailEnd/>
          </a:ln>
        </p:spPr>
        <p:txBody>
          <a:bodyPr wrap="none" anchor="ctr"/>
          <a:lstStyle/>
          <a:p>
            <a:endParaRPr lang="en-US"/>
          </a:p>
        </p:txBody>
      </p:sp>
      <p:sp>
        <p:nvSpPr>
          <p:cNvPr id="32968" name="Line 293"/>
          <p:cNvSpPr>
            <a:spLocks noChangeShapeType="1"/>
          </p:cNvSpPr>
          <p:nvPr/>
        </p:nvSpPr>
        <p:spPr bwMode="auto">
          <a:xfrm>
            <a:off x="8686800" y="5562600"/>
            <a:ext cx="0" cy="228600"/>
          </a:xfrm>
          <a:prstGeom prst="line">
            <a:avLst/>
          </a:prstGeom>
          <a:noFill/>
          <a:ln w="9525">
            <a:solidFill>
              <a:schemeClr val="tx1"/>
            </a:solidFill>
            <a:round/>
            <a:headEnd/>
            <a:tailEnd/>
          </a:ln>
        </p:spPr>
        <p:txBody>
          <a:bodyPr wrap="none" anchor="ctr"/>
          <a:lstStyle/>
          <a:p>
            <a:endParaRPr lang="en-US"/>
          </a:p>
        </p:txBody>
      </p:sp>
      <p:sp>
        <p:nvSpPr>
          <p:cNvPr id="32969" name="Line 294"/>
          <p:cNvSpPr>
            <a:spLocks noChangeShapeType="1"/>
          </p:cNvSpPr>
          <p:nvPr/>
        </p:nvSpPr>
        <p:spPr bwMode="auto">
          <a:xfrm flipH="1">
            <a:off x="8458200" y="5791200"/>
            <a:ext cx="228600" cy="228600"/>
          </a:xfrm>
          <a:prstGeom prst="line">
            <a:avLst/>
          </a:prstGeom>
          <a:noFill/>
          <a:ln w="9525">
            <a:solidFill>
              <a:schemeClr val="tx1"/>
            </a:solidFill>
            <a:round/>
            <a:headEnd/>
            <a:tailEnd/>
          </a:ln>
        </p:spPr>
        <p:txBody>
          <a:bodyPr wrap="none" anchor="ctr"/>
          <a:lstStyle/>
          <a:p>
            <a:endParaRPr lang="en-US"/>
          </a:p>
        </p:txBody>
      </p:sp>
      <p:sp>
        <p:nvSpPr>
          <p:cNvPr id="32970" name="Line 295"/>
          <p:cNvSpPr>
            <a:spLocks noChangeShapeType="1"/>
          </p:cNvSpPr>
          <p:nvPr/>
        </p:nvSpPr>
        <p:spPr bwMode="auto">
          <a:xfrm flipH="1" flipV="1">
            <a:off x="9448800" y="5181600"/>
            <a:ext cx="152400" cy="152400"/>
          </a:xfrm>
          <a:prstGeom prst="line">
            <a:avLst/>
          </a:prstGeom>
          <a:noFill/>
          <a:ln w="9525">
            <a:solidFill>
              <a:schemeClr val="tx1"/>
            </a:solidFill>
            <a:round/>
            <a:headEnd/>
            <a:tailEnd/>
          </a:ln>
        </p:spPr>
        <p:txBody>
          <a:bodyPr wrap="none" anchor="ctr"/>
          <a:lstStyle/>
          <a:p>
            <a:endParaRPr lang="en-US"/>
          </a:p>
        </p:txBody>
      </p:sp>
      <p:sp>
        <p:nvSpPr>
          <p:cNvPr id="32971" name="Line 296"/>
          <p:cNvSpPr>
            <a:spLocks noChangeShapeType="1"/>
          </p:cNvSpPr>
          <p:nvPr/>
        </p:nvSpPr>
        <p:spPr bwMode="auto">
          <a:xfrm flipH="1" flipV="1">
            <a:off x="9296400" y="4953000"/>
            <a:ext cx="152400" cy="228600"/>
          </a:xfrm>
          <a:prstGeom prst="line">
            <a:avLst/>
          </a:prstGeom>
          <a:noFill/>
          <a:ln w="9525">
            <a:solidFill>
              <a:schemeClr val="tx1"/>
            </a:solidFill>
            <a:round/>
            <a:headEnd/>
            <a:tailEnd/>
          </a:ln>
        </p:spPr>
        <p:txBody>
          <a:bodyPr wrap="none" anchor="ctr"/>
          <a:lstStyle/>
          <a:p>
            <a:endParaRPr lang="en-US"/>
          </a:p>
        </p:txBody>
      </p:sp>
      <p:sp>
        <p:nvSpPr>
          <p:cNvPr id="32972" name="Line 297"/>
          <p:cNvSpPr>
            <a:spLocks noChangeShapeType="1"/>
          </p:cNvSpPr>
          <p:nvPr/>
        </p:nvSpPr>
        <p:spPr bwMode="auto">
          <a:xfrm flipH="1">
            <a:off x="9220200" y="4953000"/>
            <a:ext cx="76200" cy="76200"/>
          </a:xfrm>
          <a:prstGeom prst="line">
            <a:avLst/>
          </a:prstGeom>
          <a:noFill/>
          <a:ln w="9525">
            <a:solidFill>
              <a:schemeClr val="tx1"/>
            </a:solidFill>
            <a:round/>
            <a:headEnd/>
            <a:tailEnd/>
          </a:ln>
        </p:spPr>
        <p:txBody>
          <a:bodyPr wrap="none" anchor="ctr"/>
          <a:lstStyle/>
          <a:p>
            <a:endParaRPr lang="en-US"/>
          </a:p>
        </p:txBody>
      </p:sp>
      <p:sp>
        <p:nvSpPr>
          <p:cNvPr id="32973" name="Line 298"/>
          <p:cNvSpPr>
            <a:spLocks noChangeShapeType="1"/>
          </p:cNvSpPr>
          <p:nvPr/>
        </p:nvSpPr>
        <p:spPr bwMode="auto">
          <a:xfrm>
            <a:off x="9601200" y="5334000"/>
            <a:ext cx="76200" cy="228600"/>
          </a:xfrm>
          <a:prstGeom prst="line">
            <a:avLst/>
          </a:prstGeom>
          <a:noFill/>
          <a:ln w="9525">
            <a:solidFill>
              <a:schemeClr val="tx1"/>
            </a:solidFill>
            <a:round/>
            <a:headEnd/>
            <a:tailEnd/>
          </a:ln>
        </p:spPr>
        <p:txBody>
          <a:bodyPr wrap="none" anchor="ctr"/>
          <a:lstStyle/>
          <a:p>
            <a:endParaRPr lang="en-US"/>
          </a:p>
        </p:txBody>
      </p:sp>
      <p:sp>
        <p:nvSpPr>
          <p:cNvPr id="32974" name="Line 299"/>
          <p:cNvSpPr>
            <a:spLocks noChangeShapeType="1"/>
          </p:cNvSpPr>
          <p:nvPr/>
        </p:nvSpPr>
        <p:spPr bwMode="auto">
          <a:xfrm>
            <a:off x="9677400" y="5562600"/>
            <a:ext cx="228600" cy="0"/>
          </a:xfrm>
          <a:prstGeom prst="line">
            <a:avLst/>
          </a:prstGeom>
          <a:noFill/>
          <a:ln w="9525">
            <a:solidFill>
              <a:schemeClr val="tx1"/>
            </a:solidFill>
            <a:round/>
            <a:headEnd/>
            <a:tailEnd/>
          </a:ln>
        </p:spPr>
        <p:txBody>
          <a:bodyPr wrap="none" anchor="ctr"/>
          <a:lstStyle/>
          <a:p>
            <a:endParaRPr lang="en-US"/>
          </a:p>
        </p:txBody>
      </p:sp>
      <p:sp>
        <p:nvSpPr>
          <p:cNvPr id="32975" name="Line 300"/>
          <p:cNvSpPr>
            <a:spLocks noChangeShapeType="1"/>
          </p:cNvSpPr>
          <p:nvPr/>
        </p:nvSpPr>
        <p:spPr bwMode="auto">
          <a:xfrm flipV="1">
            <a:off x="9906000" y="5486400"/>
            <a:ext cx="152400" cy="76200"/>
          </a:xfrm>
          <a:prstGeom prst="line">
            <a:avLst/>
          </a:prstGeom>
          <a:noFill/>
          <a:ln w="9525">
            <a:solidFill>
              <a:schemeClr val="tx1"/>
            </a:solidFill>
            <a:round/>
            <a:headEnd/>
            <a:tailEnd/>
          </a:ln>
        </p:spPr>
        <p:txBody>
          <a:bodyPr wrap="none" anchor="ctr"/>
          <a:lstStyle/>
          <a:p>
            <a:endParaRPr lang="en-US"/>
          </a:p>
        </p:txBody>
      </p:sp>
      <p:sp>
        <p:nvSpPr>
          <p:cNvPr id="32976" name="Line 301"/>
          <p:cNvSpPr>
            <a:spLocks noChangeShapeType="1"/>
          </p:cNvSpPr>
          <p:nvPr/>
        </p:nvSpPr>
        <p:spPr bwMode="auto">
          <a:xfrm flipV="1">
            <a:off x="10058400" y="5257800"/>
            <a:ext cx="228600" cy="228600"/>
          </a:xfrm>
          <a:prstGeom prst="line">
            <a:avLst/>
          </a:prstGeom>
          <a:noFill/>
          <a:ln w="9525">
            <a:solidFill>
              <a:schemeClr val="tx1"/>
            </a:solidFill>
            <a:round/>
            <a:headEnd/>
            <a:tailEnd/>
          </a:ln>
        </p:spPr>
        <p:txBody>
          <a:bodyPr wrap="none" anchor="ctr"/>
          <a:lstStyle/>
          <a:p>
            <a:endParaRPr lang="en-US"/>
          </a:p>
        </p:txBody>
      </p:sp>
      <p:sp>
        <p:nvSpPr>
          <p:cNvPr id="32977" name="Line 302"/>
          <p:cNvSpPr>
            <a:spLocks noChangeShapeType="1"/>
          </p:cNvSpPr>
          <p:nvPr/>
        </p:nvSpPr>
        <p:spPr bwMode="auto">
          <a:xfrm flipV="1">
            <a:off x="10287000" y="5105400"/>
            <a:ext cx="228600" cy="152400"/>
          </a:xfrm>
          <a:prstGeom prst="line">
            <a:avLst/>
          </a:prstGeom>
          <a:noFill/>
          <a:ln w="9525">
            <a:solidFill>
              <a:schemeClr val="tx1"/>
            </a:solidFill>
            <a:round/>
            <a:headEnd/>
            <a:tailEnd/>
          </a:ln>
        </p:spPr>
        <p:txBody>
          <a:bodyPr wrap="none" anchor="ctr"/>
          <a:lstStyle/>
          <a:p>
            <a:endParaRPr lang="en-US"/>
          </a:p>
        </p:txBody>
      </p:sp>
      <p:sp>
        <p:nvSpPr>
          <p:cNvPr id="32978" name="Line 303"/>
          <p:cNvSpPr>
            <a:spLocks noChangeShapeType="1"/>
          </p:cNvSpPr>
          <p:nvPr/>
        </p:nvSpPr>
        <p:spPr bwMode="auto">
          <a:xfrm flipV="1">
            <a:off x="7543800" y="4572000"/>
            <a:ext cx="152400" cy="76200"/>
          </a:xfrm>
          <a:prstGeom prst="line">
            <a:avLst/>
          </a:prstGeom>
          <a:noFill/>
          <a:ln w="9525">
            <a:solidFill>
              <a:schemeClr val="tx1"/>
            </a:solidFill>
            <a:round/>
            <a:headEnd/>
            <a:tailEnd/>
          </a:ln>
        </p:spPr>
        <p:txBody>
          <a:bodyPr wrap="none" anchor="ctr"/>
          <a:lstStyle/>
          <a:p>
            <a:endParaRPr lang="en-US"/>
          </a:p>
        </p:txBody>
      </p:sp>
      <p:sp>
        <p:nvSpPr>
          <p:cNvPr id="32979" name="Line 304"/>
          <p:cNvSpPr>
            <a:spLocks noChangeShapeType="1"/>
          </p:cNvSpPr>
          <p:nvPr/>
        </p:nvSpPr>
        <p:spPr bwMode="auto">
          <a:xfrm flipH="1" flipV="1">
            <a:off x="7696200" y="4572000"/>
            <a:ext cx="76200" cy="152400"/>
          </a:xfrm>
          <a:prstGeom prst="line">
            <a:avLst/>
          </a:prstGeom>
          <a:noFill/>
          <a:ln w="9525">
            <a:solidFill>
              <a:schemeClr val="tx1"/>
            </a:solidFill>
            <a:round/>
            <a:headEnd/>
            <a:tailEnd/>
          </a:ln>
        </p:spPr>
        <p:txBody>
          <a:bodyPr wrap="none" anchor="ctr"/>
          <a:lstStyle/>
          <a:p>
            <a:endParaRPr lang="en-US"/>
          </a:p>
        </p:txBody>
      </p:sp>
      <p:sp>
        <p:nvSpPr>
          <p:cNvPr id="32980" name="Text Box 306"/>
          <p:cNvSpPr txBox="1">
            <a:spLocks noChangeArrowheads="1"/>
          </p:cNvSpPr>
          <p:nvPr/>
        </p:nvSpPr>
        <p:spPr bwMode="auto">
          <a:xfrm>
            <a:off x="8839200" y="1371601"/>
            <a:ext cx="5334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Xining</a:t>
            </a:r>
          </a:p>
        </p:txBody>
      </p:sp>
      <p:sp>
        <p:nvSpPr>
          <p:cNvPr id="32981" name="Line 307"/>
          <p:cNvSpPr>
            <a:spLocks noChangeShapeType="1"/>
          </p:cNvSpPr>
          <p:nvPr/>
        </p:nvSpPr>
        <p:spPr bwMode="auto">
          <a:xfrm>
            <a:off x="9525000" y="1600200"/>
            <a:ext cx="152400" cy="152400"/>
          </a:xfrm>
          <a:prstGeom prst="line">
            <a:avLst/>
          </a:prstGeom>
          <a:noFill/>
          <a:ln w="9525">
            <a:solidFill>
              <a:schemeClr val="tx1"/>
            </a:solidFill>
            <a:round/>
            <a:headEnd/>
            <a:tailEnd/>
          </a:ln>
        </p:spPr>
        <p:txBody>
          <a:bodyPr wrap="none" anchor="ctr"/>
          <a:lstStyle/>
          <a:p>
            <a:endParaRPr lang="en-US"/>
          </a:p>
        </p:txBody>
      </p:sp>
      <p:sp>
        <p:nvSpPr>
          <p:cNvPr id="32982" name="Line 308"/>
          <p:cNvSpPr>
            <a:spLocks noChangeShapeType="1"/>
          </p:cNvSpPr>
          <p:nvPr/>
        </p:nvSpPr>
        <p:spPr bwMode="auto">
          <a:xfrm flipH="1">
            <a:off x="9601200" y="1752600"/>
            <a:ext cx="76200" cy="76200"/>
          </a:xfrm>
          <a:prstGeom prst="line">
            <a:avLst/>
          </a:prstGeom>
          <a:noFill/>
          <a:ln w="9525">
            <a:solidFill>
              <a:schemeClr val="tx1"/>
            </a:solidFill>
            <a:round/>
            <a:headEnd/>
            <a:tailEnd/>
          </a:ln>
        </p:spPr>
        <p:txBody>
          <a:bodyPr wrap="none" anchor="ctr"/>
          <a:lstStyle/>
          <a:p>
            <a:endParaRPr lang="en-US"/>
          </a:p>
        </p:txBody>
      </p:sp>
      <p:sp>
        <p:nvSpPr>
          <p:cNvPr id="32983" name="Line 309"/>
          <p:cNvSpPr>
            <a:spLocks noChangeShapeType="1"/>
          </p:cNvSpPr>
          <p:nvPr/>
        </p:nvSpPr>
        <p:spPr bwMode="auto">
          <a:xfrm>
            <a:off x="8610600" y="3962400"/>
            <a:ext cx="0" cy="152400"/>
          </a:xfrm>
          <a:prstGeom prst="line">
            <a:avLst/>
          </a:prstGeom>
          <a:noFill/>
          <a:ln w="9525">
            <a:solidFill>
              <a:schemeClr val="tx1"/>
            </a:solidFill>
            <a:round/>
            <a:headEnd/>
            <a:tailEnd/>
          </a:ln>
        </p:spPr>
        <p:txBody>
          <a:bodyPr wrap="none" anchor="ctr"/>
          <a:lstStyle/>
          <a:p>
            <a:endParaRPr lang="en-US"/>
          </a:p>
        </p:txBody>
      </p:sp>
      <p:sp>
        <p:nvSpPr>
          <p:cNvPr id="8408" name="Text Box 311"/>
          <p:cNvSpPr txBox="1">
            <a:spLocks noChangeArrowheads="1"/>
          </p:cNvSpPr>
          <p:nvPr/>
        </p:nvSpPr>
        <p:spPr bwMode="auto">
          <a:xfrm>
            <a:off x="6191250" y="4278313"/>
            <a:ext cx="838200" cy="254000"/>
          </a:xfrm>
          <a:prstGeom prst="rect">
            <a:avLst/>
          </a:prstGeom>
          <a:noFill/>
          <a:ln w="9525">
            <a:noFill/>
            <a:miter lim="800000"/>
            <a:headEnd/>
            <a:tailEnd/>
          </a:ln>
        </p:spPr>
        <p:txBody>
          <a:bodyPr>
            <a:spAutoFit/>
          </a:bodyPr>
          <a:lstStyle/>
          <a:p>
            <a:pPr>
              <a:spcBef>
                <a:spcPct val="50000"/>
              </a:spcBef>
              <a:defRPr/>
            </a:pPr>
            <a:r>
              <a:rPr lang="en-US" sz="800" b="1" dirty="0">
                <a:latin typeface="Calibri" pitchFamily="34" charset="0"/>
              </a:rPr>
              <a:t> </a:t>
            </a:r>
            <a:r>
              <a:rPr lang="en-US" sz="1050" b="1" dirty="0">
                <a:latin typeface="Calibri" pitchFamily="34" charset="0"/>
              </a:rPr>
              <a:t>LHASA</a:t>
            </a:r>
          </a:p>
        </p:txBody>
      </p:sp>
      <p:sp>
        <p:nvSpPr>
          <p:cNvPr id="32985" name="Line 314"/>
          <p:cNvSpPr>
            <a:spLocks noChangeShapeType="1"/>
          </p:cNvSpPr>
          <p:nvPr/>
        </p:nvSpPr>
        <p:spPr bwMode="auto">
          <a:xfrm>
            <a:off x="3810000" y="4572000"/>
            <a:ext cx="76200" cy="0"/>
          </a:xfrm>
          <a:prstGeom prst="line">
            <a:avLst/>
          </a:prstGeom>
          <a:noFill/>
          <a:ln w="9525">
            <a:solidFill>
              <a:schemeClr val="tx1"/>
            </a:solidFill>
            <a:round/>
            <a:headEnd/>
            <a:tailEnd/>
          </a:ln>
        </p:spPr>
        <p:txBody>
          <a:bodyPr/>
          <a:lstStyle/>
          <a:p>
            <a:endParaRPr lang="en-US"/>
          </a:p>
        </p:txBody>
      </p:sp>
      <p:sp>
        <p:nvSpPr>
          <p:cNvPr id="32986" name="Line 315"/>
          <p:cNvSpPr>
            <a:spLocks noChangeShapeType="1"/>
          </p:cNvSpPr>
          <p:nvPr/>
        </p:nvSpPr>
        <p:spPr bwMode="auto">
          <a:xfrm>
            <a:off x="3124200" y="4038600"/>
            <a:ext cx="76200" cy="76200"/>
          </a:xfrm>
          <a:prstGeom prst="line">
            <a:avLst/>
          </a:prstGeom>
          <a:noFill/>
          <a:ln w="9525">
            <a:solidFill>
              <a:schemeClr val="tx1"/>
            </a:solidFill>
            <a:round/>
            <a:headEnd/>
            <a:tailEnd/>
          </a:ln>
        </p:spPr>
        <p:txBody>
          <a:bodyPr/>
          <a:lstStyle/>
          <a:p>
            <a:endParaRPr lang="en-US"/>
          </a:p>
        </p:txBody>
      </p:sp>
      <p:sp>
        <p:nvSpPr>
          <p:cNvPr id="32987" name="Line 316"/>
          <p:cNvSpPr>
            <a:spLocks noChangeShapeType="1"/>
          </p:cNvSpPr>
          <p:nvPr/>
        </p:nvSpPr>
        <p:spPr bwMode="auto">
          <a:xfrm>
            <a:off x="3200400" y="4114800"/>
            <a:ext cx="0" cy="76200"/>
          </a:xfrm>
          <a:prstGeom prst="line">
            <a:avLst/>
          </a:prstGeom>
          <a:noFill/>
          <a:ln w="9525">
            <a:solidFill>
              <a:schemeClr val="tx1"/>
            </a:solidFill>
            <a:round/>
            <a:headEnd/>
            <a:tailEnd/>
          </a:ln>
        </p:spPr>
        <p:txBody>
          <a:bodyPr/>
          <a:lstStyle/>
          <a:p>
            <a:endParaRPr lang="en-US"/>
          </a:p>
        </p:txBody>
      </p:sp>
      <p:sp>
        <p:nvSpPr>
          <p:cNvPr id="32988" name="Line 317"/>
          <p:cNvSpPr>
            <a:spLocks noChangeShapeType="1"/>
          </p:cNvSpPr>
          <p:nvPr/>
        </p:nvSpPr>
        <p:spPr bwMode="auto">
          <a:xfrm flipH="1" flipV="1">
            <a:off x="4343400" y="4953000"/>
            <a:ext cx="152400" cy="76200"/>
          </a:xfrm>
          <a:prstGeom prst="line">
            <a:avLst/>
          </a:prstGeom>
          <a:noFill/>
          <a:ln w="9525">
            <a:solidFill>
              <a:schemeClr val="tx1"/>
            </a:solidFill>
            <a:round/>
            <a:headEnd/>
            <a:tailEnd/>
          </a:ln>
        </p:spPr>
        <p:txBody>
          <a:bodyPr/>
          <a:lstStyle/>
          <a:p>
            <a:endParaRPr lang="en-US"/>
          </a:p>
        </p:txBody>
      </p:sp>
      <p:sp>
        <p:nvSpPr>
          <p:cNvPr id="32989" name="Line 318"/>
          <p:cNvSpPr>
            <a:spLocks noChangeShapeType="1"/>
          </p:cNvSpPr>
          <p:nvPr/>
        </p:nvSpPr>
        <p:spPr bwMode="auto">
          <a:xfrm flipV="1">
            <a:off x="4343400" y="4876800"/>
            <a:ext cx="0" cy="76200"/>
          </a:xfrm>
          <a:prstGeom prst="line">
            <a:avLst/>
          </a:prstGeom>
          <a:noFill/>
          <a:ln w="9525">
            <a:solidFill>
              <a:schemeClr val="tx1"/>
            </a:solidFill>
            <a:round/>
            <a:headEnd/>
            <a:tailEnd/>
          </a:ln>
        </p:spPr>
        <p:txBody>
          <a:bodyPr/>
          <a:lstStyle/>
          <a:p>
            <a:endParaRPr lang="en-US"/>
          </a:p>
        </p:txBody>
      </p:sp>
      <p:sp>
        <p:nvSpPr>
          <p:cNvPr id="32990" name="Line 319"/>
          <p:cNvSpPr>
            <a:spLocks noChangeShapeType="1"/>
          </p:cNvSpPr>
          <p:nvPr/>
        </p:nvSpPr>
        <p:spPr bwMode="auto">
          <a:xfrm flipH="1">
            <a:off x="4267200" y="4876800"/>
            <a:ext cx="76200" cy="0"/>
          </a:xfrm>
          <a:prstGeom prst="line">
            <a:avLst/>
          </a:prstGeom>
          <a:noFill/>
          <a:ln w="9525">
            <a:solidFill>
              <a:schemeClr val="tx1"/>
            </a:solidFill>
            <a:round/>
            <a:headEnd/>
            <a:tailEnd/>
          </a:ln>
        </p:spPr>
        <p:txBody>
          <a:bodyPr/>
          <a:lstStyle/>
          <a:p>
            <a:endParaRPr lang="en-US"/>
          </a:p>
        </p:txBody>
      </p:sp>
      <p:sp>
        <p:nvSpPr>
          <p:cNvPr id="32991" name="Line 320"/>
          <p:cNvSpPr>
            <a:spLocks noChangeShapeType="1"/>
          </p:cNvSpPr>
          <p:nvPr/>
        </p:nvSpPr>
        <p:spPr bwMode="auto">
          <a:xfrm flipH="1">
            <a:off x="4191000" y="4876800"/>
            <a:ext cx="76200" cy="0"/>
          </a:xfrm>
          <a:prstGeom prst="line">
            <a:avLst/>
          </a:prstGeom>
          <a:noFill/>
          <a:ln w="9525">
            <a:solidFill>
              <a:schemeClr val="tx1"/>
            </a:solidFill>
            <a:round/>
            <a:headEnd/>
            <a:tailEnd/>
          </a:ln>
        </p:spPr>
        <p:txBody>
          <a:bodyPr/>
          <a:lstStyle/>
          <a:p>
            <a:endParaRPr lang="en-US"/>
          </a:p>
        </p:txBody>
      </p:sp>
      <p:sp>
        <p:nvSpPr>
          <p:cNvPr id="32992" name="Line 321"/>
          <p:cNvSpPr>
            <a:spLocks noChangeShapeType="1"/>
          </p:cNvSpPr>
          <p:nvPr/>
        </p:nvSpPr>
        <p:spPr bwMode="auto">
          <a:xfrm>
            <a:off x="3886200" y="4648200"/>
            <a:ext cx="76200" cy="76200"/>
          </a:xfrm>
          <a:prstGeom prst="line">
            <a:avLst/>
          </a:prstGeom>
          <a:noFill/>
          <a:ln w="9525">
            <a:solidFill>
              <a:schemeClr val="tx1"/>
            </a:solidFill>
            <a:round/>
            <a:headEnd/>
            <a:tailEnd/>
          </a:ln>
        </p:spPr>
        <p:txBody>
          <a:bodyPr/>
          <a:lstStyle/>
          <a:p>
            <a:endParaRPr lang="en-US"/>
          </a:p>
        </p:txBody>
      </p:sp>
      <p:sp>
        <p:nvSpPr>
          <p:cNvPr id="32993" name="Line 322"/>
          <p:cNvSpPr>
            <a:spLocks noChangeShapeType="1"/>
          </p:cNvSpPr>
          <p:nvPr/>
        </p:nvSpPr>
        <p:spPr bwMode="auto">
          <a:xfrm>
            <a:off x="3962400" y="4724400"/>
            <a:ext cx="76200" cy="76200"/>
          </a:xfrm>
          <a:prstGeom prst="line">
            <a:avLst/>
          </a:prstGeom>
          <a:noFill/>
          <a:ln w="9525">
            <a:solidFill>
              <a:schemeClr val="tx1"/>
            </a:solidFill>
            <a:round/>
            <a:headEnd/>
            <a:tailEnd/>
          </a:ln>
        </p:spPr>
        <p:txBody>
          <a:bodyPr/>
          <a:lstStyle/>
          <a:p>
            <a:endParaRPr lang="en-US"/>
          </a:p>
        </p:txBody>
      </p:sp>
      <p:sp>
        <p:nvSpPr>
          <p:cNvPr id="32994" name="Line 323"/>
          <p:cNvSpPr>
            <a:spLocks noChangeShapeType="1"/>
          </p:cNvSpPr>
          <p:nvPr/>
        </p:nvSpPr>
        <p:spPr bwMode="auto">
          <a:xfrm>
            <a:off x="4038600" y="4800600"/>
            <a:ext cx="152400" cy="76200"/>
          </a:xfrm>
          <a:prstGeom prst="line">
            <a:avLst/>
          </a:prstGeom>
          <a:noFill/>
          <a:ln w="9525">
            <a:solidFill>
              <a:schemeClr val="tx1"/>
            </a:solidFill>
            <a:round/>
            <a:headEnd/>
            <a:tailEnd/>
          </a:ln>
        </p:spPr>
        <p:txBody>
          <a:bodyPr/>
          <a:lstStyle/>
          <a:p>
            <a:endParaRPr lang="en-US"/>
          </a:p>
        </p:txBody>
      </p:sp>
      <p:sp>
        <p:nvSpPr>
          <p:cNvPr id="32995" name="Line 324"/>
          <p:cNvSpPr>
            <a:spLocks noChangeShapeType="1"/>
          </p:cNvSpPr>
          <p:nvPr/>
        </p:nvSpPr>
        <p:spPr bwMode="auto">
          <a:xfrm>
            <a:off x="10363200" y="1600200"/>
            <a:ext cx="152400" cy="76200"/>
          </a:xfrm>
          <a:prstGeom prst="line">
            <a:avLst/>
          </a:prstGeom>
          <a:noFill/>
          <a:ln w="9525">
            <a:solidFill>
              <a:schemeClr val="tx1"/>
            </a:solidFill>
            <a:round/>
            <a:headEnd/>
            <a:tailEnd/>
          </a:ln>
        </p:spPr>
        <p:txBody>
          <a:bodyPr/>
          <a:lstStyle/>
          <a:p>
            <a:endParaRPr lang="en-US"/>
          </a:p>
        </p:txBody>
      </p:sp>
      <p:sp>
        <p:nvSpPr>
          <p:cNvPr id="32996" name="Line 325"/>
          <p:cNvSpPr>
            <a:spLocks noChangeShapeType="1"/>
          </p:cNvSpPr>
          <p:nvPr/>
        </p:nvSpPr>
        <p:spPr bwMode="auto">
          <a:xfrm>
            <a:off x="3657600" y="4419600"/>
            <a:ext cx="0" cy="76200"/>
          </a:xfrm>
          <a:prstGeom prst="line">
            <a:avLst/>
          </a:prstGeom>
          <a:noFill/>
          <a:ln w="9525">
            <a:solidFill>
              <a:schemeClr val="tx1"/>
            </a:solidFill>
            <a:round/>
            <a:headEnd/>
            <a:tailEnd/>
          </a:ln>
        </p:spPr>
        <p:txBody>
          <a:bodyPr/>
          <a:lstStyle/>
          <a:p>
            <a:endParaRPr lang="en-US"/>
          </a:p>
        </p:txBody>
      </p:sp>
      <p:sp>
        <p:nvSpPr>
          <p:cNvPr id="32997" name="Text Box 326"/>
          <p:cNvSpPr txBox="1">
            <a:spLocks noChangeArrowheads="1"/>
          </p:cNvSpPr>
          <p:nvPr/>
        </p:nvSpPr>
        <p:spPr bwMode="auto">
          <a:xfrm>
            <a:off x="3581400" y="2811463"/>
            <a:ext cx="1752600" cy="457200"/>
          </a:xfrm>
          <a:prstGeom prst="rect">
            <a:avLst/>
          </a:prstGeom>
          <a:noFill/>
          <a:ln w="9525">
            <a:noFill/>
            <a:miter lim="800000"/>
            <a:headEnd/>
            <a:tailEnd/>
          </a:ln>
        </p:spPr>
        <p:txBody>
          <a:bodyPr>
            <a:spAutoFit/>
          </a:bodyPr>
          <a:lstStyle/>
          <a:p>
            <a:pPr>
              <a:spcBef>
                <a:spcPct val="50000"/>
              </a:spcBef>
            </a:pPr>
            <a:r>
              <a:rPr lang="en-US" sz="1200" i="1">
                <a:latin typeface="Calibri" pitchFamily="34" charset="0"/>
              </a:rPr>
              <a:t>          </a:t>
            </a:r>
            <a:r>
              <a:rPr lang="en-US" sz="1200" b="1" i="1" u="sng">
                <a:latin typeface="Calibri" pitchFamily="34" charset="0"/>
              </a:rPr>
              <a:t>Tibetan  Autonomous Region</a:t>
            </a:r>
          </a:p>
        </p:txBody>
      </p:sp>
      <p:sp>
        <p:nvSpPr>
          <p:cNvPr id="32998" name="Text Box 327"/>
          <p:cNvSpPr txBox="1">
            <a:spLocks noChangeArrowheads="1"/>
          </p:cNvSpPr>
          <p:nvPr/>
        </p:nvSpPr>
        <p:spPr bwMode="auto">
          <a:xfrm>
            <a:off x="6858000" y="1668463"/>
            <a:ext cx="1143000" cy="457200"/>
          </a:xfrm>
          <a:prstGeom prst="rect">
            <a:avLst/>
          </a:prstGeom>
          <a:noFill/>
          <a:ln w="9525">
            <a:noFill/>
            <a:miter lim="800000"/>
            <a:headEnd/>
            <a:tailEnd/>
          </a:ln>
        </p:spPr>
        <p:txBody>
          <a:bodyPr>
            <a:spAutoFit/>
          </a:bodyPr>
          <a:lstStyle/>
          <a:p>
            <a:pPr>
              <a:spcBef>
                <a:spcPct val="50000"/>
              </a:spcBef>
            </a:pPr>
            <a:r>
              <a:rPr lang="en-US" sz="1200" b="1" i="1" u="sng">
                <a:latin typeface="Calibri" pitchFamily="34" charset="0"/>
              </a:rPr>
              <a:t>Qinghai    Province</a:t>
            </a:r>
          </a:p>
        </p:txBody>
      </p:sp>
      <p:sp>
        <p:nvSpPr>
          <p:cNvPr id="32999" name="Text Box 329"/>
          <p:cNvSpPr txBox="1">
            <a:spLocks noChangeArrowheads="1"/>
          </p:cNvSpPr>
          <p:nvPr/>
        </p:nvSpPr>
        <p:spPr bwMode="auto">
          <a:xfrm>
            <a:off x="9601200" y="4487863"/>
            <a:ext cx="838200" cy="457200"/>
          </a:xfrm>
          <a:prstGeom prst="rect">
            <a:avLst/>
          </a:prstGeom>
          <a:noFill/>
          <a:ln w="9525">
            <a:noFill/>
            <a:miter lim="800000"/>
            <a:headEnd/>
            <a:tailEnd/>
          </a:ln>
        </p:spPr>
        <p:txBody>
          <a:bodyPr>
            <a:spAutoFit/>
          </a:bodyPr>
          <a:lstStyle/>
          <a:p>
            <a:pPr>
              <a:spcBef>
                <a:spcPct val="50000"/>
              </a:spcBef>
            </a:pPr>
            <a:r>
              <a:rPr lang="en-US" sz="1200" b="1" i="1" u="sng" dirty="0">
                <a:latin typeface="Calibri" pitchFamily="34" charset="0"/>
              </a:rPr>
              <a:t>Sichuan Province</a:t>
            </a:r>
          </a:p>
        </p:txBody>
      </p:sp>
      <p:sp>
        <p:nvSpPr>
          <p:cNvPr id="33000" name="Line 331"/>
          <p:cNvSpPr>
            <a:spLocks noChangeShapeType="1"/>
          </p:cNvSpPr>
          <p:nvPr/>
        </p:nvSpPr>
        <p:spPr bwMode="auto">
          <a:xfrm flipH="1" flipV="1">
            <a:off x="2514600" y="2057400"/>
            <a:ext cx="381000" cy="152400"/>
          </a:xfrm>
          <a:prstGeom prst="line">
            <a:avLst/>
          </a:prstGeom>
          <a:noFill/>
          <a:ln w="9525">
            <a:solidFill>
              <a:schemeClr val="tx1"/>
            </a:solidFill>
            <a:round/>
            <a:headEnd/>
            <a:tailEnd/>
          </a:ln>
        </p:spPr>
        <p:txBody>
          <a:bodyPr/>
          <a:lstStyle/>
          <a:p>
            <a:endParaRPr lang="en-US"/>
          </a:p>
        </p:txBody>
      </p:sp>
      <p:sp>
        <p:nvSpPr>
          <p:cNvPr id="33001" name="Line 332"/>
          <p:cNvSpPr>
            <a:spLocks noChangeShapeType="1"/>
          </p:cNvSpPr>
          <p:nvPr/>
        </p:nvSpPr>
        <p:spPr bwMode="auto">
          <a:xfrm flipH="1">
            <a:off x="2133600" y="2057400"/>
            <a:ext cx="381000" cy="0"/>
          </a:xfrm>
          <a:prstGeom prst="line">
            <a:avLst/>
          </a:prstGeom>
          <a:noFill/>
          <a:ln w="9525">
            <a:solidFill>
              <a:schemeClr val="tx1"/>
            </a:solidFill>
            <a:round/>
            <a:headEnd/>
            <a:tailEnd/>
          </a:ln>
        </p:spPr>
        <p:txBody>
          <a:bodyPr/>
          <a:lstStyle/>
          <a:p>
            <a:endParaRPr lang="en-US"/>
          </a:p>
        </p:txBody>
      </p:sp>
      <p:sp>
        <p:nvSpPr>
          <p:cNvPr id="33002" name="Line 333"/>
          <p:cNvSpPr>
            <a:spLocks noChangeShapeType="1"/>
          </p:cNvSpPr>
          <p:nvPr/>
        </p:nvSpPr>
        <p:spPr bwMode="auto">
          <a:xfrm flipH="1">
            <a:off x="1828800" y="2057400"/>
            <a:ext cx="304800" cy="76200"/>
          </a:xfrm>
          <a:prstGeom prst="line">
            <a:avLst/>
          </a:prstGeom>
          <a:noFill/>
          <a:ln w="9525">
            <a:solidFill>
              <a:schemeClr val="tx1"/>
            </a:solidFill>
            <a:round/>
            <a:headEnd/>
            <a:tailEnd/>
          </a:ln>
        </p:spPr>
        <p:txBody>
          <a:bodyPr/>
          <a:lstStyle/>
          <a:p>
            <a:endParaRPr lang="en-US"/>
          </a:p>
        </p:txBody>
      </p:sp>
      <p:sp>
        <p:nvSpPr>
          <p:cNvPr id="33003" name="Line 334"/>
          <p:cNvSpPr>
            <a:spLocks noChangeShapeType="1"/>
          </p:cNvSpPr>
          <p:nvPr/>
        </p:nvSpPr>
        <p:spPr bwMode="auto">
          <a:xfrm flipH="1">
            <a:off x="2895600" y="4114800"/>
            <a:ext cx="76200" cy="76200"/>
          </a:xfrm>
          <a:prstGeom prst="line">
            <a:avLst/>
          </a:prstGeom>
          <a:noFill/>
          <a:ln w="9525">
            <a:solidFill>
              <a:schemeClr val="tx1"/>
            </a:solidFill>
            <a:round/>
            <a:headEnd/>
            <a:tailEnd/>
          </a:ln>
        </p:spPr>
        <p:txBody>
          <a:bodyPr/>
          <a:lstStyle/>
          <a:p>
            <a:endParaRPr lang="en-US"/>
          </a:p>
        </p:txBody>
      </p:sp>
      <p:sp>
        <p:nvSpPr>
          <p:cNvPr id="33004" name="Text Box 335"/>
          <p:cNvSpPr txBox="1">
            <a:spLocks noChangeArrowheads="1"/>
          </p:cNvSpPr>
          <p:nvPr/>
        </p:nvSpPr>
        <p:spPr bwMode="auto">
          <a:xfrm>
            <a:off x="4114800" y="1295400"/>
            <a:ext cx="838200" cy="274638"/>
          </a:xfrm>
          <a:prstGeom prst="rect">
            <a:avLst/>
          </a:prstGeom>
          <a:noFill/>
          <a:ln w="9525">
            <a:noFill/>
            <a:miter lim="800000"/>
            <a:headEnd/>
            <a:tailEnd/>
          </a:ln>
        </p:spPr>
        <p:txBody>
          <a:bodyPr>
            <a:spAutoFit/>
          </a:bodyPr>
          <a:lstStyle/>
          <a:p>
            <a:pPr>
              <a:spcBef>
                <a:spcPct val="50000"/>
              </a:spcBef>
            </a:pPr>
            <a:r>
              <a:rPr lang="en-US" sz="1200" b="1" i="1" u="sng">
                <a:latin typeface="Calibri" pitchFamily="34" charset="0"/>
              </a:rPr>
              <a:t>Xinjiang</a:t>
            </a:r>
          </a:p>
        </p:txBody>
      </p:sp>
      <p:pic>
        <p:nvPicPr>
          <p:cNvPr id="33005" name="Picture 336" descr="LocationmapChina"/>
          <p:cNvPicPr>
            <a:picLocks noChangeAspect="1" noChangeArrowheads="1"/>
          </p:cNvPicPr>
          <p:nvPr/>
        </p:nvPicPr>
        <p:blipFill>
          <a:blip r:embed="rId3" cstate="print"/>
          <a:srcRect/>
          <a:stretch>
            <a:fillRect/>
          </a:stretch>
        </p:blipFill>
        <p:spPr bwMode="auto">
          <a:xfrm>
            <a:off x="2057400" y="4519613"/>
            <a:ext cx="1905000" cy="1327150"/>
          </a:xfrm>
          <a:prstGeom prst="rect">
            <a:avLst/>
          </a:prstGeom>
          <a:noFill/>
          <a:ln w="9525">
            <a:noFill/>
            <a:miter lim="800000"/>
            <a:headEnd/>
            <a:tailEnd/>
          </a:ln>
        </p:spPr>
      </p:pic>
      <p:sp>
        <p:nvSpPr>
          <p:cNvPr id="33010" name="Line 214"/>
          <p:cNvSpPr>
            <a:spLocks noChangeShapeType="1"/>
          </p:cNvSpPr>
          <p:nvPr/>
        </p:nvSpPr>
        <p:spPr bwMode="auto">
          <a:xfrm flipH="1">
            <a:off x="8077200" y="2971800"/>
            <a:ext cx="76200" cy="152400"/>
          </a:xfrm>
          <a:prstGeom prst="line">
            <a:avLst/>
          </a:prstGeom>
          <a:noFill/>
          <a:ln w="9525">
            <a:solidFill>
              <a:schemeClr val="tx1"/>
            </a:solidFill>
            <a:round/>
            <a:headEnd/>
            <a:tailEnd/>
          </a:ln>
        </p:spPr>
        <p:txBody>
          <a:bodyPr wrap="none" anchor="ctr"/>
          <a:lstStyle/>
          <a:p>
            <a:endParaRPr lang="en-US"/>
          </a:p>
        </p:txBody>
      </p:sp>
      <p:sp>
        <p:nvSpPr>
          <p:cNvPr id="33011" name="Line 226"/>
          <p:cNvSpPr>
            <a:spLocks noChangeShapeType="1"/>
          </p:cNvSpPr>
          <p:nvPr/>
        </p:nvSpPr>
        <p:spPr bwMode="auto">
          <a:xfrm flipH="1" flipV="1">
            <a:off x="8991600" y="3200400"/>
            <a:ext cx="76200" cy="76200"/>
          </a:xfrm>
          <a:prstGeom prst="line">
            <a:avLst/>
          </a:prstGeom>
          <a:noFill/>
          <a:ln w="9525">
            <a:solidFill>
              <a:schemeClr val="tx1"/>
            </a:solidFill>
            <a:round/>
            <a:headEnd/>
            <a:tailEnd/>
          </a:ln>
        </p:spPr>
        <p:txBody>
          <a:bodyPr wrap="none" anchor="ctr"/>
          <a:lstStyle/>
          <a:p>
            <a:endParaRPr lang="en-US"/>
          </a:p>
        </p:txBody>
      </p:sp>
      <p:sp>
        <p:nvSpPr>
          <p:cNvPr id="33012" name="Line 254"/>
          <p:cNvSpPr>
            <a:spLocks noChangeShapeType="1"/>
          </p:cNvSpPr>
          <p:nvPr/>
        </p:nvSpPr>
        <p:spPr bwMode="auto">
          <a:xfrm flipV="1">
            <a:off x="9829800" y="2590800"/>
            <a:ext cx="0" cy="76200"/>
          </a:xfrm>
          <a:prstGeom prst="line">
            <a:avLst/>
          </a:prstGeom>
          <a:noFill/>
          <a:ln w="9525">
            <a:solidFill>
              <a:schemeClr val="tx1"/>
            </a:solidFill>
            <a:round/>
            <a:headEnd/>
            <a:tailEnd/>
          </a:ln>
        </p:spPr>
        <p:txBody>
          <a:bodyPr wrap="none" anchor="ctr"/>
          <a:lstStyle/>
          <a:p>
            <a:endParaRPr lang="en-US"/>
          </a:p>
        </p:txBody>
      </p:sp>
      <p:sp>
        <p:nvSpPr>
          <p:cNvPr id="33013" name="Text Box 328"/>
          <p:cNvSpPr txBox="1">
            <a:spLocks noChangeArrowheads="1"/>
          </p:cNvSpPr>
          <p:nvPr/>
        </p:nvSpPr>
        <p:spPr bwMode="auto">
          <a:xfrm>
            <a:off x="9753600" y="1524001"/>
            <a:ext cx="1066800" cy="461963"/>
          </a:xfrm>
          <a:prstGeom prst="rect">
            <a:avLst/>
          </a:prstGeom>
          <a:noFill/>
          <a:ln w="9525">
            <a:noFill/>
            <a:miter lim="800000"/>
            <a:headEnd/>
            <a:tailEnd/>
          </a:ln>
        </p:spPr>
        <p:txBody>
          <a:bodyPr>
            <a:spAutoFit/>
          </a:bodyPr>
          <a:lstStyle/>
          <a:p>
            <a:pPr>
              <a:spcBef>
                <a:spcPct val="50000"/>
              </a:spcBef>
            </a:pPr>
            <a:r>
              <a:rPr lang="en-US" sz="1200" b="1" i="1">
                <a:latin typeface="Calibri" pitchFamily="34" charset="0"/>
              </a:rPr>
              <a:t>   </a:t>
            </a:r>
            <a:r>
              <a:rPr lang="en-US" sz="1200" b="1" i="1" u="sng">
                <a:latin typeface="Calibri" pitchFamily="34" charset="0"/>
              </a:rPr>
              <a:t>Gansu province</a:t>
            </a:r>
          </a:p>
        </p:txBody>
      </p:sp>
      <p:sp>
        <p:nvSpPr>
          <p:cNvPr id="253" name="Text Box 1033"/>
          <p:cNvSpPr txBox="1">
            <a:spLocks noChangeArrowheads="1"/>
          </p:cNvSpPr>
          <p:nvPr/>
        </p:nvSpPr>
        <p:spPr bwMode="auto">
          <a:xfrm>
            <a:off x="7740650" y="1436173"/>
            <a:ext cx="838200" cy="369332"/>
          </a:xfrm>
          <a:prstGeom prst="rect">
            <a:avLst/>
          </a:prstGeom>
          <a:solidFill>
            <a:schemeClr val="accent3">
              <a:lumMod val="60000"/>
              <a:lumOff val="40000"/>
            </a:schemeClr>
          </a:solidFill>
          <a:ln w="9525">
            <a:solidFill>
              <a:schemeClr val="tx1"/>
            </a:solidFill>
            <a:miter lim="800000"/>
            <a:headEnd/>
            <a:tailEnd/>
          </a:ln>
        </p:spPr>
        <p:txBody>
          <a:bodyPr wrap="squar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sz="1800" dirty="0">
                <a:solidFill>
                  <a:schemeClr val="tx1"/>
                </a:solidFill>
                <a:latin typeface="Calibri" pitchFamily="34" charset="0"/>
              </a:rPr>
              <a:t>Poetry</a:t>
            </a:r>
            <a:endParaRPr lang="en-US" altLang="en-US" dirty="0">
              <a:solidFill>
                <a:schemeClr val="tx1"/>
              </a:solidFill>
              <a:latin typeface="Calibri" pitchFamily="34" charset="0"/>
            </a:endParaRPr>
          </a:p>
        </p:txBody>
      </p:sp>
      <p:sp>
        <p:nvSpPr>
          <p:cNvPr id="254" name="Text Box 1033"/>
          <p:cNvSpPr txBox="1">
            <a:spLocks noChangeArrowheads="1"/>
          </p:cNvSpPr>
          <p:nvPr/>
        </p:nvSpPr>
        <p:spPr bwMode="auto">
          <a:xfrm>
            <a:off x="8077199" y="1909525"/>
            <a:ext cx="838200" cy="369332"/>
          </a:xfrm>
          <a:prstGeom prst="rect">
            <a:avLst/>
          </a:prstGeom>
          <a:solidFill>
            <a:schemeClr val="accent3">
              <a:lumMod val="60000"/>
              <a:lumOff val="40000"/>
            </a:schemeClr>
          </a:solidFill>
          <a:ln w="9525">
            <a:solidFill>
              <a:schemeClr val="tx1"/>
            </a:solidFill>
            <a:miter lim="800000"/>
            <a:headEnd/>
            <a:tailEnd/>
          </a:ln>
        </p:spPr>
        <p:txBody>
          <a:bodyPr wrap="squar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sz="1800" dirty="0">
                <a:solidFill>
                  <a:schemeClr val="tx1"/>
                </a:solidFill>
                <a:latin typeface="Calibri" pitchFamily="34" charset="0"/>
              </a:rPr>
              <a:t>Fiction</a:t>
            </a:r>
          </a:p>
        </p:txBody>
      </p:sp>
      <p:sp>
        <p:nvSpPr>
          <p:cNvPr id="255" name="Text Box 1033"/>
          <p:cNvSpPr txBox="1">
            <a:spLocks noChangeArrowheads="1"/>
          </p:cNvSpPr>
          <p:nvPr/>
        </p:nvSpPr>
        <p:spPr bwMode="auto">
          <a:xfrm>
            <a:off x="8610600" y="1587452"/>
            <a:ext cx="838200" cy="369332"/>
          </a:xfrm>
          <a:prstGeom prst="rect">
            <a:avLst/>
          </a:prstGeom>
          <a:solidFill>
            <a:schemeClr val="accent3">
              <a:lumMod val="60000"/>
              <a:lumOff val="40000"/>
            </a:schemeClr>
          </a:solidFill>
          <a:ln w="9525">
            <a:solidFill>
              <a:schemeClr val="tx1"/>
            </a:solidFill>
            <a:miter lim="800000"/>
            <a:headEnd/>
            <a:tailEnd/>
          </a:ln>
        </p:spPr>
        <p:txBody>
          <a:bodyPr wrap="squar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sz="1800" dirty="0">
                <a:solidFill>
                  <a:schemeClr val="tx1"/>
                </a:solidFill>
                <a:latin typeface="Calibri" pitchFamily="34" charset="0"/>
              </a:rPr>
              <a:t>Film</a:t>
            </a:r>
          </a:p>
        </p:txBody>
      </p:sp>
      <p:sp>
        <p:nvSpPr>
          <p:cNvPr id="256" name="Text Box 1033"/>
          <p:cNvSpPr txBox="1">
            <a:spLocks noChangeArrowheads="1"/>
          </p:cNvSpPr>
          <p:nvPr/>
        </p:nvSpPr>
        <p:spPr bwMode="auto">
          <a:xfrm>
            <a:off x="5715000" y="3940175"/>
            <a:ext cx="1104900" cy="369332"/>
          </a:xfrm>
          <a:prstGeom prst="rect">
            <a:avLst/>
          </a:prstGeom>
          <a:solidFill>
            <a:schemeClr val="accent3">
              <a:lumMod val="60000"/>
              <a:lumOff val="40000"/>
            </a:schemeClr>
          </a:solidFill>
          <a:ln w="9525">
            <a:solidFill>
              <a:schemeClr val="tx1"/>
            </a:solidFill>
            <a:miter lim="800000"/>
            <a:headEnd/>
            <a:tailEnd/>
          </a:ln>
        </p:spPr>
        <p:txBody>
          <a:bodyPr wrap="squar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sz="1800" dirty="0">
                <a:solidFill>
                  <a:schemeClr val="tx1"/>
                </a:solidFill>
                <a:latin typeface="Calibri" pitchFamily="34" charset="0"/>
              </a:rPr>
              <a:t>Painting</a:t>
            </a:r>
          </a:p>
        </p:txBody>
      </p:sp>
      <p:sp>
        <p:nvSpPr>
          <p:cNvPr id="257" name="Text Box 1033"/>
          <p:cNvSpPr txBox="1">
            <a:spLocks noChangeArrowheads="1"/>
          </p:cNvSpPr>
          <p:nvPr/>
        </p:nvSpPr>
        <p:spPr bwMode="auto">
          <a:xfrm>
            <a:off x="5638800" y="3248680"/>
            <a:ext cx="2438400" cy="369332"/>
          </a:xfrm>
          <a:prstGeom prst="rect">
            <a:avLst/>
          </a:prstGeom>
          <a:solidFill>
            <a:schemeClr val="accent3">
              <a:lumMod val="60000"/>
              <a:lumOff val="40000"/>
            </a:schemeClr>
          </a:solidFill>
          <a:ln w="9525">
            <a:solidFill>
              <a:schemeClr val="tx1"/>
            </a:solidFill>
            <a:miter lim="800000"/>
            <a:headEnd/>
            <a:tailEnd/>
          </a:ln>
        </p:spPr>
        <p:txBody>
          <a:bodyPr wrap="squar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sz="1800" dirty="0">
                <a:solidFill>
                  <a:schemeClr val="tx1"/>
                </a:solidFill>
                <a:latin typeface="Calibri" pitchFamily="34" charset="0"/>
              </a:rPr>
              <a:t>Religious publications</a:t>
            </a:r>
          </a:p>
        </p:txBody>
      </p:sp>
      <p:sp>
        <p:nvSpPr>
          <p:cNvPr id="258" name="Text Box 1033"/>
          <p:cNvSpPr txBox="1">
            <a:spLocks noChangeArrowheads="1"/>
          </p:cNvSpPr>
          <p:nvPr/>
        </p:nvSpPr>
        <p:spPr bwMode="auto">
          <a:xfrm>
            <a:off x="8610600" y="2971801"/>
            <a:ext cx="1181100" cy="830997"/>
          </a:xfrm>
          <a:prstGeom prst="rect">
            <a:avLst/>
          </a:prstGeom>
          <a:solidFill>
            <a:schemeClr val="accent3">
              <a:lumMod val="60000"/>
              <a:lumOff val="40000"/>
            </a:schemeClr>
          </a:solidFill>
          <a:ln w="9525">
            <a:solidFill>
              <a:schemeClr val="tx1"/>
            </a:solidFill>
            <a:miter lim="800000"/>
            <a:headEnd/>
            <a:tailEnd/>
          </a:ln>
        </p:spPr>
        <p:txBody>
          <a:bodyPr wrap="squar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sz="1600" dirty="0">
                <a:solidFill>
                  <a:schemeClr val="tx1"/>
                </a:solidFill>
                <a:latin typeface="Calibri" pitchFamily="34" charset="0"/>
              </a:rPr>
              <a:t>Religious teachings &amp; rituals</a:t>
            </a:r>
          </a:p>
        </p:txBody>
      </p:sp>
      <p:sp>
        <p:nvSpPr>
          <p:cNvPr id="2" name="TextBox 1"/>
          <p:cNvSpPr txBox="1"/>
          <p:nvPr/>
        </p:nvSpPr>
        <p:spPr>
          <a:xfrm>
            <a:off x="8343900" y="4191000"/>
            <a:ext cx="723900" cy="338554"/>
          </a:xfrm>
          <a:prstGeom prst="rect">
            <a:avLst/>
          </a:prstGeom>
          <a:noFill/>
        </p:spPr>
        <p:txBody>
          <a:bodyPr wrap="square" rtlCol="0">
            <a:spAutoFit/>
          </a:bodyPr>
          <a:lstStyle/>
          <a:p>
            <a:r>
              <a:rPr lang="en-US" sz="1600" dirty="0"/>
              <a:t>Kham</a:t>
            </a:r>
            <a:endParaRPr lang="en-US" dirty="0"/>
          </a:p>
        </p:txBody>
      </p:sp>
      <p:sp>
        <p:nvSpPr>
          <p:cNvPr id="260" name="TextBox 259"/>
          <p:cNvSpPr txBox="1"/>
          <p:nvPr/>
        </p:nvSpPr>
        <p:spPr>
          <a:xfrm>
            <a:off x="7543800" y="2404646"/>
            <a:ext cx="723900" cy="338554"/>
          </a:xfrm>
          <a:prstGeom prst="rect">
            <a:avLst/>
          </a:prstGeom>
          <a:noFill/>
        </p:spPr>
        <p:txBody>
          <a:bodyPr wrap="square" rtlCol="0">
            <a:spAutoFit/>
          </a:bodyPr>
          <a:lstStyle/>
          <a:p>
            <a:r>
              <a:rPr lang="en-US" sz="1600" dirty="0" err="1"/>
              <a:t>Amdo</a:t>
            </a:r>
            <a:endParaRPr lang="en-US" dirty="0"/>
          </a:p>
        </p:txBody>
      </p:sp>
      <p:sp>
        <p:nvSpPr>
          <p:cNvPr id="261" name="TextBox 260"/>
          <p:cNvSpPr txBox="1"/>
          <p:nvPr/>
        </p:nvSpPr>
        <p:spPr>
          <a:xfrm>
            <a:off x="5029200" y="3623846"/>
            <a:ext cx="838200" cy="338554"/>
          </a:xfrm>
          <a:prstGeom prst="rect">
            <a:avLst/>
          </a:prstGeom>
          <a:noFill/>
        </p:spPr>
        <p:txBody>
          <a:bodyPr wrap="square" rtlCol="0">
            <a:spAutoFit/>
          </a:bodyPr>
          <a:lstStyle/>
          <a:p>
            <a:r>
              <a:rPr lang="en-US" sz="1600" dirty="0"/>
              <a:t>U-</a:t>
            </a:r>
            <a:r>
              <a:rPr lang="en-US" sz="1600" dirty="0" err="1"/>
              <a:t>tsang</a:t>
            </a:r>
            <a:endParaRPr lang="en-US" dirty="0"/>
          </a:p>
        </p:txBody>
      </p:sp>
      <p:sp>
        <p:nvSpPr>
          <p:cNvPr id="250" name="Rectangle 4"/>
          <p:cNvSpPr>
            <a:spLocks noChangeArrowheads="1"/>
          </p:cNvSpPr>
          <p:nvPr/>
        </p:nvSpPr>
        <p:spPr bwMode="auto">
          <a:xfrm>
            <a:off x="2895600" y="6184999"/>
            <a:ext cx="6705600" cy="646331"/>
          </a:xfrm>
          <a:prstGeom prst="rect">
            <a:avLst/>
          </a:prstGeom>
          <a:solidFill>
            <a:srgbClr val="00B0F0"/>
          </a:solidFill>
          <a:ln w="19050">
            <a:solidFill>
              <a:srgbClr val="FF0000"/>
            </a:solidFill>
            <a:miter lim="800000"/>
            <a:headEnd/>
            <a:tailEnd/>
          </a:ln>
        </p:spPr>
        <p:txBody>
          <a:bodyPr wrap="square">
            <a:spAutoFit/>
          </a:bodyPr>
          <a:lstStyle/>
          <a:p>
            <a:pPr algn="ctr">
              <a:spcBef>
                <a:spcPct val="50000"/>
              </a:spcBef>
            </a:pPr>
            <a:r>
              <a:rPr lang="en-US" dirty="0">
                <a:solidFill>
                  <a:srgbClr val="000000"/>
                </a:solidFill>
                <a:latin typeface="Times New Roman" pitchFamily="18" charset="0"/>
                <a:cs typeface="Times New Roman" pitchFamily="18" charset="0"/>
              </a:rPr>
              <a:t>Examples of forms of Tibetan culture that have flourished since the 1980s in certain areas</a:t>
            </a:r>
          </a:p>
        </p:txBody>
      </p:sp>
    </p:spTree>
    <p:extLst>
      <p:ext uri="{BB962C8B-B14F-4D97-AF65-F5344CB8AC3E}">
        <p14:creationId xmlns:p14="http://schemas.microsoft.com/office/powerpoint/2010/main" val="9192721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1981200" y="152401"/>
            <a:ext cx="8305800" cy="366713"/>
          </a:xfrm>
          <a:prstGeom prst="rect">
            <a:avLst/>
          </a:prstGeom>
          <a:noFill/>
          <a:ln w="9525">
            <a:noFill/>
            <a:miter lim="800000"/>
            <a:headEnd/>
            <a:tailEnd/>
          </a:ln>
        </p:spPr>
        <p:txBody>
          <a:bodyPr>
            <a:spAutoFit/>
          </a:bodyPr>
          <a:lstStyle/>
          <a:p>
            <a:pPr algn="ctr">
              <a:spcBef>
                <a:spcPct val="50000"/>
              </a:spcBef>
            </a:pPr>
            <a:r>
              <a:rPr lang="en-US" b="1" dirty="0">
                <a:latin typeface="Calibri" pitchFamily="34" charset="0"/>
              </a:rPr>
              <a:t>Major Tibetan Cultural Restrictions, 1980s - </a:t>
            </a:r>
            <a:endParaRPr lang="en-US" sz="2000" b="1" dirty="0">
              <a:latin typeface="Calibri" pitchFamily="34" charset="0"/>
            </a:endParaRPr>
          </a:p>
        </p:txBody>
      </p:sp>
      <p:sp>
        <p:nvSpPr>
          <p:cNvPr id="32771" name="Text Box 3"/>
          <p:cNvSpPr txBox="1">
            <a:spLocks noChangeArrowheads="1"/>
          </p:cNvSpPr>
          <p:nvPr/>
        </p:nvSpPr>
        <p:spPr bwMode="auto">
          <a:xfrm>
            <a:off x="5943600" y="6324600"/>
            <a:ext cx="4419600" cy="304800"/>
          </a:xfrm>
          <a:prstGeom prst="rect">
            <a:avLst/>
          </a:prstGeom>
          <a:noFill/>
          <a:ln w="9525">
            <a:noFill/>
            <a:miter lim="800000"/>
            <a:headEnd/>
            <a:tailEnd/>
          </a:ln>
        </p:spPr>
        <p:txBody>
          <a:bodyPr>
            <a:spAutoFit/>
          </a:bodyPr>
          <a:lstStyle/>
          <a:p>
            <a:pPr>
              <a:spcBef>
                <a:spcPct val="50000"/>
              </a:spcBef>
            </a:pPr>
            <a:r>
              <a:rPr lang="en-US" sz="1400">
                <a:latin typeface="Papyrus" pitchFamily="66" charset="0"/>
              </a:rPr>
              <a:t>                                                      </a:t>
            </a:r>
          </a:p>
        </p:txBody>
      </p:sp>
      <p:sp>
        <p:nvSpPr>
          <p:cNvPr id="32772" name="Text Box 5"/>
          <p:cNvSpPr txBox="1">
            <a:spLocks noChangeArrowheads="1"/>
          </p:cNvSpPr>
          <p:nvPr/>
        </p:nvSpPr>
        <p:spPr bwMode="auto">
          <a:xfrm>
            <a:off x="8077200" y="3429001"/>
            <a:ext cx="1447800" cy="214313"/>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r>
              <a:rPr lang="en-US" sz="800" b="1">
                <a:latin typeface="Calibri" pitchFamily="34" charset="0"/>
              </a:rPr>
              <a:t>                    Kardze</a:t>
            </a:r>
          </a:p>
        </p:txBody>
      </p:sp>
      <p:sp>
        <p:nvSpPr>
          <p:cNvPr id="32773" name="Text Box 9"/>
          <p:cNvSpPr txBox="1">
            <a:spLocks noChangeArrowheads="1"/>
          </p:cNvSpPr>
          <p:nvPr/>
        </p:nvSpPr>
        <p:spPr bwMode="auto">
          <a:xfrm>
            <a:off x="8382000" y="4191001"/>
            <a:ext cx="15240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Lithang</a:t>
            </a:r>
          </a:p>
        </p:txBody>
      </p:sp>
      <p:sp>
        <p:nvSpPr>
          <p:cNvPr id="32774" name="Text Box 10"/>
          <p:cNvSpPr txBox="1">
            <a:spLocks noChangeArrowheads="1"/>
          </p:cNvSpPr>
          <p:nvPr/>
        </p:nvSpPr>
        <p:spPr bwMode="auto">
          <a:xfrm>
            <a:off x="8610600" y="2819401"/>
            <a:ext cx="685800" cy="214313"/>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p>
        </p:txBody>
      </p:sp>
      <p:sp>
        <p:nvSpPr>
          <p:cNvPr id="32775" name="Text Box 11"/>
          <p:cNvSpPr txBox="1">
            <a:spLocks noChangeArrowheads="1"/>
          </p:cNvSpPr>
          <p:nvPr/>
        </p:nvSpPr>
        <p:spPr bwMode="auto">
          <a:xfrm>
            <a:off x="9829800" y="685800"/>
            <a:ext cx="685800" cy="336550"/>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r>
            <a:br>
              <a:rPr lang="en-US" sz="800" b="1">
                <a:latin typeface="Times New Roman" pitchFamily="18" charset="0"/>
              </a:rPr>
            </a:br>
            <a:endParaRPr lang="en-US" sz="800" b="1">
              <a:latin typeface="Times New Roman" pitchFamily="18" charset="0"/>
            </a:endParaRPr>
          </a:p>
        </p:txBody>
      </p:sp>
      <p:sp>
        <p:nvSpPr>
          <p:cNvPr id="32776" name="Text Box 13"/>
          <p:cNvSpPr txBox="1">
            <a:spLocks noChangeArrowheads="1"/>
          </p:cNvSpPr>
          <p:nvPr/>
        </p:nvSpPr>
        <p:spPr bwMode="auto">
          <a:xfrm>
            <a:off x="8839200" y="-304800000"/>
            <a:ext cx="457200" cy="338554"/>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r>
              <a:rPr lang="en-US" sz="800" b="1">
                <a:latin typeface="Calibri" pitchFamily="34" charset="0"/>
              </a:rPr>
              <a:t>                     Ditsa</a:t>
            </a:r>
          </a:p>
        </p:txBody>
      </p:sp>
      <p:sp>
        <p:nvSpPr>
          <p:cNvPr id="32779" name="Text Box 17"/>
          <p:cNvSpPr txBox="1">
            <a:spLocks noChangeArrowheads="1"/>
          </p:cNvSpPr>
          <p:nvPr/>
        </p:nvSpPr>
        <p:spPr bwMode="auto">
          <a:xfrm>
            <a:off x="7620000" y="2971801"/>
            <a:ext cx="1447800" cy="582613"/>
          </a:xfrm>
          <a:prstGeom prst="rect">
            <a:avLst/>
          </a:prstGeom>
          <a:noFill/>
          <a:ln w="9525">
            <a:noFill/>
            <a:miter lim="800000"/>
            <a:headEnd/>
            <a:tailEnd/>
          </a:ln>
        </p:spPr>
        <p:txBody>
          <a:bodyPr>
            <a:spAutoFit/>
          </a:bodyPr>
          <a:lstStyle/>
          <a:p>
            <a:pPr>
              <a:spcBef>
                <a:spcPct val="50000"/>
              </a:spcBef>
            </a:pPr>
            <a:endParaRPr lang="en-US" sz="800" b="1">
              <a:latin typeface="Times New Roman" pitchFamily="18" charset="0"/>
            </a:endParaRPr>
          </a:p>
          <a:p>
            <a:pPr>
              <a:spcBef>
                <a:spcPct val="50000"/>
              </a:spcBef>
            </a:pPr>
            <a:endParaRPr lang="en-US" sz="800" b="1">
              <a:latin typeface="Times New Roman" pitchFamily="18" charset="0"/>
            </a:endParaRPr>
          </a:p>
          <a:p>
            <a:pPr>
              <a:spcBef>
                <a:spcPct val="50000"/>
              </a:spcBef>
            </a:pPr>
            <a:r>
              <a:rPr lang="en-US" sz="800" b="1">
                <a:latin typeface="Times New Roman" pitchFamily="18" charset="0"/>
              </a:rPr>
              <a:t>                   </a:t>
            </a:r>
            <a:r>
              <a:rPr lang="en-US" sz="800" b="1">
                <a:latin typeface="Calibri" pitchFamily="34" charset="0"/>
              </a:rPr>
              <a:t>    </a:t>
            </a:r>
          </a:p>
        </p:txBody>
      </p:sp>
      <p:sp>
        <p:nvSpPr>
          <p:cNvPr id="32780" name="Text Box 18"/>
          <p:cNvSpPr txBox="1">
            <a:spLocks noChangeArrowheads="1"/>
          </p:cNvSpPr>
          <p:nvPr/>
        </p:nvSpPr>
        <p:spPr bwMode="auto">
          <a:xfrm>
            <a:off x="8763000" y="3200401"/>
            <a:ext cx="762000" cy="214313"/>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p>
        </p:txBody>
      </p:sp>
      <p:sp>
        <p:nvSpPr>
          <p:cNvPr id="32781" name="Text Box 19"/>
          <p:cNvSpPr txBox="1">
            <a:spLocks noChangeArrowheads="1"/>
          </p:cNvSpPr>
          <p:nvPr/>
        </p:nvSpPr>
        <p:spPr bwMode="auto">
          <a:xfrm>
            <a:off x="8153400" y="2438401"/>
            <a:ext cx="9906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         </a:t>
            </a:r>
          </a:p>
        </p:txBody>
      </p:sp>
      <p:sp>
        <p:nvSpPr>
          <p:cNvPr id="32782" name="Text Box 20"/>
          <p:cNvSpPr txBox="1">
            <a:spLocks noChangeArrowheads="1"/>
          </p:cNvSpPr>
          <p:nvPr/>
        </p:nvSpPr>
        <p:spPr bwMode="auto">
          <a:xfrm>
            <a:off x="7239000" y="4191001"/>
            <a:ext cx="762000" cy="461665"/>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r>
              <a:rPr lang="en-US" sz="2400" b="1">
                <a:latin typeface="Times New Roman" pitchFamily="18" charset="0"/>
              </a:rPr>
              <a:t> </a:t>
            </a:r>
            <a:endParaRPr lang="en-US" sz="2800" b="1">
              <a:latin typeface="Times New Roman" pitchFamily="18" charset="0"/>
            </a:endParaRPr>
          </a:p>
        </p:txBody>
      </p:sp>
      <p:sp>
        <p:nvSpPr>
          <p:cNvPr id="32783" name="Text Box 21"/>
          <p:cNvSpPr txBox="1">
            <a:spLocks noChangeArrowheads="1"/>
          </p:cNvSpPr>
          <p:nvPr/>
        </p:nvSpPr>
        <p:spPr bwMode="auto">
          <a:xfrm>
            <a:off x="7239000" y="2971801"/>
            <a:ext cx="914400" cy="214313"/>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p>
        </p:txBody>
      </p:sp>
      <p:sp>
        <p:nvSpPr>
          <p:cNvPr id="32784" name="Text Box 23"/>
          <p:cNvSpPr txBox="1">
            <a:spLocks noChangeArrowheads="1"/>
          </p:cNvSpPr>
          <p:nvPr/>
        </p:nvSpPr>
        <p:spPr bwMode="auto">
          <a:xfrm>
            <a:off x="3886200" y="5859463"/>
            <a:ext cx="990600" cy="214312"/>
          </a:xfrm>
          <a:prstGeom prst="rect">
            <a:avLst/>
          </a:prstGeom>
          <a:noFill/>
          <a:ln w="9525">
            <a:noFill/>
            <a:miter lim="800000"/>
            <a:headEnd/>
            <a:tailEnd/>
          </a:ln>
        </p:spPr>
        <p:txBody>
          <a:bodyPr>
            <a:spAutoFit/>
          </a:bodyPr>
          <a:lstStyle/>
          <a:p>
            <a:pPr>
              <a:spcBef>
                <a:spcPct val="50000"/>
              </a:spcBef>
            </a:pPr>
            <a:r>
              <a:rPr lang="en-US" sz="800" b="1">
                <a:latin typeface="Times New Roman" pitchFamily="18" charset="0"/>
              </a:rPr>
              <a:t>       </a:t>
            </a:r>
          </a:p>
        </p:txBody>
      </p:sp>
      <p:sp>
        <p:nvSpPr>
          <p:cNvPr id="32786" name="Text Box 28"/>
          <p:cNvSpPr txBox="1">
            <a:spLocks noChangeArrowheads="1"/>
          </p:cNvSpPr>
          <p:nvPr/>
        </p:nvSpPr>
        <p:spPr bwMode="auto">
          <a:xfrm>
            <a:off x="8686800" y="4495801"/>
            <a:ext cx="457200" cy="519113"/>
          </a:xfrm>
          <a:prstGeom prst="rect">
            <a:avLst/>
          </a:prstGeom>
          <a:noFill/>
          <a:ln w="9525">
            <a:noFill/>
            <a:miter lim="800000"/>
            <a:headEnd/>
            <a:tailEnd/>
          </a:ln>
        </p:spPr>
        <p:txBody>
          <a:bodyPr>
            <a:spAutoFit/>
          </a:bodyPr>
          <a:lstStyle/>
          <a:p>
            <a:pPr>
              <a:spcBef>
                <a:spcPct val="50000"/>
              </a:spcBef>
            </a:pPr>
            <a:r>
              <a:rPr lang="en-US" sz="2800" b="1">
                <a:solidFill>
                  <a:srgbClr val="FF0000"/>
                </a:solidFill>
                <a:latin typeface="Calibri" pitchFamily="34" charset="0"/>
              </a:rPr>
              <a:t> </a:t>
            </a:r>
          </a:p>
        </p:txBody>
      </p:sp>
      <p:sp>
        <p:nvSpPr>
          <p:cNvPr id="32788" name="Text Box 39"/>
          <p:cNvSpPr txBox="1">
            <a:spLocks noChangeArrowheads="1"/>
          </p:cNvSpPr>
          <p:nvPr/>
        </p:nvSpPr>
        <p:spPr bwMode="auto">
          <a:xfrm>
            <a:off x="9067800" y="2286001"/>
            <a:ext cx="457200" cy="523875"/>
          </a:xfrm>
          <a:prstGeom prst="rect">
            <a:avLst/>
          </a:prstGeom>
          <a:noFill/>
          <a:ln w="9525">
            <a:noFill/>
            <a:miter lim="800000"/>
            <a:headEnd/>
            <a:tailEnd/>
          </a:ln>
        </p:spPr>
        <p:txBody>
          <a:bodyPr>
            <a:spAutoFit/>
          </a:bodyPr>
          <a:lstStyle/>
          <a:p>
            <a:pPr>
              <a:spcBef>
                <a:spcPct val="50000"/>
              </a:spcBef>
            </a:pPr>
            <a:r>
              <a:rPr lang="en-US" sz="2800" b="1">
                <a:solidFill>
                  <a:srgbClr val="FF0000"/>
                </a:solidFill>
                <a:latin typeface="Calibri" pitchFamily="34" charset="0"/>
              </a:rPr>
              <a:t> </a:t>
            </a:r>
          </a:p>
        </p:txBody>
      </p:sp>
      <p:sp>
        <p:nvSpPr>
          <p:cNvPr id="32789" name="Text Box 42"/>
          <p:cNvSpPr txBox="1">
            <a:spLocks noChangeArrowheads="1"/>
          </p:cNvSpPr>
          <p:nvPr/>
        </p:nvSpPr>
        <p:spPr bwMode="auto">
          <a:xfrm>
            <a:off x="8458200" y="2895601"/>
            <a:ext cx="609600" cy="366713"/>
          </a:xfrm>
          <a:prstGeom prst="rect">
            <a:avLst/>
          </a:prstGeom>
          <a:noFill/>
          <a:ln w="9525">
            <a:noFill/>
            <a:miter lim="800000"/>
            <a:headEnd/>
            <a:tailEnd/>
          </a:ln>
        </p:spPr>
        <p:txBody>
          <a:bodyPr>
            <a:spAutoFit/>
          </a:bodyPr>
          <a:lstStyle/>
          <a:p>
            <a:pPr>
              <a:spcBef>
                <a:spcPct val="50000"/>
              </a:spcBef>
            </a:pPr>
            <a:endParaRPr lang="en-US">
              <a:latin typeface="Calibri" pitchFamily="34" charset="0"/>
            </a:endParaRPr>
          </a:p>
        </p:txBody>
      </p:sp>
      <p:sp>
        <p:nvSpPr>
          <p:cNvPr id="32793" name="Text Box 99"/>
          <p:cNvSpPr txBox="1">
            <a:spLocks noChangeArrowheads="1"/>
          </p:cNvSpPr>
          <p:nvPr/>
        </p:nvSpPr>
        <p:spPr bwMode="auto">
          <a:xfrm>
            <a:off x="5943600" y="3649663"/>
            <a:ext cx="609600" cy="214312"/>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Nagchu</a:t>
            </a:r>
          </a:p>
        </p:txBody>
      </p:sp>
      <p:sp>
        <p:nvSpPr>
          <p:cNvPr id="32794" name="Freeform 116"/>
          <p:cNvSpPr>
            <a:spLocks/>
          </p:cNvSpPr>
          <p:nvPr/>
        </p:nvSpPr>
        <p:spPr bwMode="auto">
          <a:xfrm>
            <a:off x="5037138" y="1897064"/>
            <a:ext cx="677862" cy="84137"/>
          </a:xfrm>
          <a:custGeom>
            <a:avLst/>
            <a:gdLst>
              <a:gd name="T0" fmla="*/ 2147483647 w 427"/>
              <a:gd name="T1" fmla="*/ 2147483647 h 53"/>
              <a:gd name="T2" fmla="*/ 0 w 427"/>
              <a:gd name="T3" fmla="*/ 0 h 53"/>
              <a:gd name="T4" fmla="*/ 0 60000 65536"/>
              <a:gd name="T5" fmla="*/ 0 60000 65536"/>
              <a:gd name="T6" fmla="*/ 0 w 427"/>
              <a:gd name="T7" fmla="*/ 0 h 53"/>
              <a:gd name="T8" fmla="*/ 427 w 427"/>
              <a:gd name="T9" fmla="*/ 53 h 53"/>
            </a:gdLst>
            <a:ahLst/>
            <a:cxnLst>
              <a:cxn ang="T4">
                <a:pos x="T0" y="T1"/>
              </a:cxn>
              <a:cxn ang="T5">
                <a:pos x="T2" y="T3"/>
              </a:cxn>
            </a:cxnLst>
            <a:rect l="T6" t="T7" r="T8" b="T9"/>
            <a:pathLst>
              <a:path w="427" h="53">
                <a:moveTo>
                  <a:pt x="427" y="53"/>
                </a:moveTo>
                <a:lnTo>
                  <a:pt x="0" y="0"/>
                </a:lnTo>
              </a:path>
            </a:pathLst>
          </a:custGeom>
          <a:noFill/>
          <a:ln w="9525">
            <a:solidFill>
              <a:schemeClr val="tx1"/>
            </a:solidFill>
            <a:round/>
            <a:headEnd type="none" w="med" len="med"/>
            <a:tailEnd type="none" w="med" len="med"/>
          </a:ln>
        </p:spPr>
        <p:txBody>
          <a:bodyPr wrap="none" anchor="ctr"/>
          <a:lstStyle/>
          <a:p>
            <a:endParaRPr lang="en-US"/>
          </a:p>
        </p:txBody>
      </p:sp>
      <p:sp>
        <p:nvSpPr>
          <p:cNvPr id="32795" name="Line 117"/>
          <p:cNvSpPr>
            <a:spLocks noChangeShapeType="1"/>
          </p:cNvSpPr>
          <p:nvPr/>
        </p:nvSpPr>
        <p:spPr bwMode="auto">
          <a:xfrm flipH="1">
            <a:off x="4495800" y="1905000"/>
            <a:ext cx="533400" cy="228600"/>
          </a:xfrm>
          <a:prstGeom prst="line">
            <a:avLst/>
          </a:prstGeom>
          <a:noFill/>
          <a:ln w="9525">
            <a:solidFill>
              <a:schemeClr val="tx1"/>
            </a:solidFill>
            <a:round/>
            <a:headEnd/>
            <a:tailEnd/>
          </a:ln>
        </p:spPr>
        <p:txBody>
          <a:bodyPr wrap="none" anchor="ctr"/>
          <a:lstStyle/>
          <a:p>
            <a:endParaRPr lang="en-US"/>
          </a:p>
        </p:txBody>
      </p:sp>
      <p:sp>
        <p:nvSpPr>
          <p:cNvPr id="32796" name="Line 118"/>
          <p:cNvSpPr>
            <a:spLocks noChangeShapeType="1"/>
          </p:cNvSpPr>
          <p:nvPr/>
        </p:nvSpPr>
        <p:spPr bwMode="auto">
          <a:xfrm>
            <a:off x="5715000" y="1981200"/>
            <a:ext cx="0" cy="609600"/>
          </a:xfrm>
          <a:prstGeom prst="line">
            <a:avLst/>
          </a:prstGeom>
          <a:noFill/>
          <a:ln w="9525">
            <a:solidFill>
              <a:schemeClr val="tx1"/>
            </a:solidFill>
            <a:round/>
            <a:headEnd/>
            <a:tailEnd/>
          </a:ln>
        </p:spPr>
        <p:txBody>
          <a:bodyPr wrap="none" anchor="ctr"/>
          <a:lstStyle/>
          <a:p>
            <a:endParaRPr lang="en-US"/>
          </a:p>
        </p:txBody>
      </p:sp>
      <p:sp>
        <p:nvSpPr>
          <p:cNvPr id="32797" name="Line 119"/>
          <p:cNvSpPr>
            <a:spLocks noChangeShapeType="1"/>
          </p:cNvSpPr>
          <p:nvPr/>
        </p:nvSpPr>
        <p:spPr bwMode="auto">
          <a:xfrm>
            <a:off x="5715000" y="2590800"/>
            <a:ext cx="0" cy="304800"/>
          </a:xfrm>
          <a:prstGeom prst="line">
            <a:avLst/>
          </a:prstGeom>
          <a:noFill/>
          <a:ln w="9525">
            <a:solidFill>
              <a:schemeClr val="tx1"/>
            </a:solidFill>
            <a:round/>
            <a:headEnd/>
            <a:tailEnd/>
          </a:ln>
        </p:spPr>
        <p:txBody>
          <a:bodyPr wrap="none" anchor="ctr"/>
          <a:lstStyle/>
          <a:p>
            <a:endParaRPr lang="en-US"/>
          </a:p>
        </p:txBody>
      </p:sp>
      <p:sp>
        <p:nvSpPr>
          <p:cNvPr id="32798" name="Line 120"/>
          <p:cNvSpPr>
            <a:spLocks noChangeShapeType="1"/>
          </p:cNvSpPr>
          <p:nvPr/>
        </p:nvSpPr>
        <p:spPr bwMode="auto">
          <a:xfrm>
            <a:off x="5715000" y="2895600"/>
            <a:ext cx="304800" cy="304800"/>
          </a:xfrm>
          <a:prstGeom prst="line">
            <a:avLst/>
          </a:prstGeom>
          <a:noFill/>
          <a:ln w="9525">
            <a:solidFill>
              <a:schemeClr val="tx1"/>
            </a:solidFill>
            <a:round/>
            <a:headEnd/>
            <a:tailEnd/>
          </a:ln>
        </p:spPr>
        <p:txBody>
          <a:bodyPr wrap="none" anchor="ctr"/>
          <a:lstStyle/>
          <a:p>
            <a:endParaRPr lang="en-US"/>
          </a:p>
        </p:txBody>
      </p:sp>
      <p:sp>
        <p:nvSpPr>
          <p:cNvPr id="32799" name="Line 121"/>
          <p:cNvSpPr>
            <a:spLocks noChangeShapeType="1"/>
          </p:cNvSpPr>
          <p:nvPr/>
        </p:nvSpPr>
        <p:spPr bwMode="auto">
          <a:xfrm flipV="1">
            <a:off x="6019800" y="3124200"/>
            <a:ext cx="152400" cy="76200"/>
          </a:xfrm>
          <a:prstGeom prst="line">
            <a:avLst/>
          </a:prstGeom>
          <a:noFill/>
          <a:ln w="9525">
            <a:solidFill>
              <a:schemeClr val="tx1"/>
            </a:solidFill>
            <a:round/>
            <a:headEnd/>
            <a:tailEnd/>
          </a:ln>
        </p:spPr>
        <p:txBody>
          <a:bodyPr wrap="none" anchor="ctr"/>
          <a:lstStyle/>
          <a:p>
            <a:endParaRPr lang="en-US"/>
          </a:p>
        </p:txBody>
      </p:sp>
      <p:sp>
        <p:nvSpPr>
          <p:cNvPr id="32800" name="Line 122"/>
          <p:cNvSpPr>
            <a:spLocks noChangeShapeType="1"/>
          </p:cNvSpPr>
          <p:nvPr/>
        </p:nvSpPr>
        <p:spPr bwMode="auto">
          <a:xfrm>
            <a:off x="6172200" y="3124200"/>
            <a:ext cx="381000" cy="228600"/>
          </a:xfrm>
          <a:prstGeom prst="line">
            <a:avLst/>
          </a:prstGeom>
          <a:noFill/>
          <a:ln w="9525">
            <a:solidFill>
              <a:schemeClr val="tx1"/>
            </a:solidFill>
            <a:round/>
            <a:headEnd/>
            <a:tailEnd/>
          </a:ln>
        </p:spPr>
        <p:txBody>
          <a:bodyPr wrap="none" anchor="ctr"/>
          <a:lstStyle/>
          <a:p>
            <a:endParaRPr lang="en-US"/>
          </a:p>
        </p:txBody>
      </p:sp>
      <p:sp>
        <p:nvSpPr>
          <p:cNvPr id="32801" name="Line 123"/>
          <p:cNvSpPr>
            <a:spLocks noChangeShapeType="1"/>
          </p:cNvSpPr>
          <p:nvPr/>
        </p:nvSpPr>
        <p:spPr bwMode="auto">
          <a:xfrm>
            <a:off x="6553200" y="3352800"/>
            <a:ext cx="533400" cy="76200"/>
          </a:xfrm>
          <a:prstGeom prst="line">
            <a:avLst/>
          </a:prstGeom>
          <a:noFill/>
          <a:ln w="9525">
            <a:solidFill>
              <a:schemeClr val="tx1"/>
            </a:solidFill>
            <a:round/>
            <a:headEnd/>
            <a:tailEnd/>
          </a:ln>
        </p:spPr>
        <p:txBody>
          <a:bodyPr wrap="none" anchor="ctr"/>
          <a:lstStyle/>
          <a:p>
            <a:endParaRPr lang="en-US"/>
          </a:p>
        </p:txBody>
      </p:sp>
      <p:sp>
        <p:nvSpPr>
          <p:cNvPr id="32802" name="Line 124"/>
          <p:cNvSpPr>
            <a:spLocks noChangeShapeType="1"/>
          </p:cNvSpPr>
          <p:nvPr/>
        </p:nvSpPr>
        <p:spPr bwMode="auto">
          <a:xfrm flipV="1">
            <a:off x="7086600" y="3352800"/>
            <a:ext cx="152400" cy="76200"/>
          </a:xfrm>
          <a:prstGeom prst="line">
            <a:avLst/>
          </a:prstGeom>
          <a:noFill/>
          <a:ln w="9525">
            <a:solidFill>
              <a:schemeClr val="tx1"/>
            </a:solidFill>
            <a:round/>
            <a:headEnd/>
            <a:tailEnd/>
          </a:ln>
        </p:spPr>
        <p:txBody>
          <a:bodyPr wrap="none" anchor="ctr"/>
          <a:lstStyle/>
          <a:p>
            <a:endParaRPr lang="en-US"/>
          </a:p>
        </p:txBody>
      </p:sp>
      <p:sp>
        <p:nvSpPr>
          <p:cNvPr id="32803" name="Line 125"/>
          <p:cNvSpPr>
            <a:spLocks noChangeShapeType="1"/>
          </p:cNvSpPr>
          <p:nvPr/>
        </p:nvSpPr>
        <p:spPr bwMode="auto">
          <a:xfrm>
            <a:off x="7239000" y="3352800"/>
            <a:ext cx="228600" cy="228600"/>
          </a:xfrm>
          <a:prstGeom prst="line">
            <a:avLst/>
          </a:prstGeom>
          <a:noFill/>
          <a:ln w="9525">
            <a:solidFill>
              <a:schemeClr val="tx1"/>
            </a:solidFill>
            <a:round/>
            <a:headEnd/>
            <a:tailEnd/>
          </a:ln>
        </p:spPr>
        <p:txBody>
          <a:bodyPr wrap="none" anchor="ctr"/>
          <a:lstStyle/>
          <a:p>
            <a:endParaRPr lang="en-US"/>
          </a:p>
        </p:txBody>
      </p:sp>
      <p:sp>
        <p:nvSpPr>
          <p:cNvPr id="32804" name="Line 126"/>
          <p:cNvSpPr>
            <a:spLocks noChangeShapeType="1"/>
          </p:cNvSpPr>
          <p:nvPr/>
        </p:nvSpPr>
        <p:spPr bwMode="auto">
          <a:xfrm>
            <a:off x="7467600" y="3581400"/>
            <a:ext cx="228600" cy="76200"/>
          </a:xfrm>
          <a:prstGeom prst="line">
            <a:avLst/>
          </a:prstGeom>
          <a:noFill/>
          <a:ln w="9525">
            <a:solidFill>
              <a:schemeClr val="tx1"/>
            </a:solidFill>
            <a:round/>
            <a:headEnd/>
            <a:tailEnd/>
          </a:ln>
        </p:spPr>
        <p:txBody>
          <a:bodyPr wrap="none" anchor="ctr"/>
          <a:lstStyle/>
          <a:p>
            <a:endParaRPr lang="en-US"/>
          </a:p>
        </p:txBody>
      </p:sp>
      <p:sp>
        <p:nvSpPr>
          <p:cNvPr id="32805" name="Line 127"/>
          <p:cNvSpPr>
            <a:spLocks noChangeShapeType="1"/>
          </p:cNvSpPr>
          <p:nvPr/>
        </p:nvSpPr>
        <p:spPr bwMode="auto">
          <a:xfrm flipV="1">
            <a:off x="7696200" y="3657600"/>
            <a:ext cx="228600" cy="0"/>
          </a:xfrm>
          <a:prstGeom prst="line">
            <a:avLst/>
          </a:prstGeom>
          <a:noFill/>
          <a:ln w="9525">
            <a:solidFill>
              <a:schemeClr val="tx1"/>
            </a:solidFill>
            <a:round/>
            <a:headEnd/>
            <a:tailEnd/>
          </a:ln>
        </p:spPr>
        <p:txBody>
          <a:bodyPr wrap="none" anchor="ctr"/>
          <a:lstStyle/>
          <a:p>
            <a:endParaRPr lang="en-US"/>
          </a:p>
        </p:txBody>
      </p:sp>
      <p:sp>
        <p:nvSpPr>
          <p:cNvPr id="32806" name="Line 128"/>
          <p:cNvSpPr>
            <a:spLocks noChangeShapeType="1"/>
          </p:cNvSpPr>
          <p:nvPr/>
        </p:nvSpPr>
        <p:spPr bwMode="auto">
          <a:xfrm flipV="1">
            <a:off x="7924800" y="3429000"/>
            <a:ext cx="152400" cy="228600"/>
          </a:xfrm>
          <a:prstGeom prst="line">
            <a:avLst/>
          </a:prstGeom>
          <a:noFill/>
          <a:ln w="9525">
            <a:solidFill>
              <a:schemeClr val="tx1"/>
            </a:solidFill>
            <a:round/>
            <a:headEnd/>
            <a:tailEnd/>
          </a:ln>
        </p:spPr>
        <p:txBody>
          <a:bodyPr wrap="none" anchor="ctr"/>
          <a:lstStyle/>
          <a:p>
            <a:endParaRPr lang="en-US"/>
          </a:p>
        </p:txBody>
      </p:sp>
      <p:sp>
        <p:nvSpPr>
          <p:cNvPr id="32807" name="Line 129"/>
          <p:cNvSpPr>
            <a:spLocks noChangeShapeType="1"/>
          </p:cNvSpPr>
          <p:nvPr/>
        </p:nvSpPr>
        <p:spPr bwMode="auto">
          <a:xfrm flipV="1">
            <a:off x="8077200" y="3276600"/>
            <a:ext cx="76200" cy="152400"/>
          </a:xfrm>
          <a:prstGeom prst="line">
            <a:avLst/>
          </a:prstGeom>
          <a:noFill/>
          <a:ln w="9525">
            <a:solidFill>
              <a:schemeClr val="tx1"/>
            </a:solidFill>
            <a:round/>
            <a:headEnd/>
            <a:tailEnd/>
          </a:ln>
        </p:spPr>
        <p:txBody>
          <a:bodyPr wrap="none" anchor="ctr"/>
          <a:lstStyle/>
          <a:p>
            <a:endParaRPr lang="en-US"/>
          </a:p>
        </p:txBody>
      </p:sp>
      <p:sp>
        <p:nvSpPr>
          <p:cNvPr id="32808" name="Line 130"/>
          <p:cNvSpPr>
            <a:spLocks noChangeShapeType="1"/>
          </p:cNvSpPr>
          <p:nvPr/>
        </p:nvSpPr>
        <p:spPr bwMode="auto">
          <a:xfrm flipV="1">
            <a:off x="8610600" y="4495800"/>
            <a:ext cx="76200" cy="152400"/>
          </a:xfrm>
          <a:prstGeom prst="line">
            <a:avLst/>
          </a:prstGeom>
          <a:noFill/>
          <a:ln w="9525">
            <a:solidFill>
              <a:schemeClr val="tx1"/>
            </a:solidFill>
            <a:round/>
            <a:headEnd/>
            <a:tailEnd/>
          </a:ln>
        </p:spPr>
        <p:txBody>
          <a:bodyPr wrap="none" anchor="ctr"/>
          <a:lstStyle/>
          <a:p>
            <a:endParaRPr lang="en-US"/>
          </a:p>
        </p:txBody>
      </p:sp>
      <p:sp>
        <p:nvSpPr>
          <p:cNvPr id="32809" name="Line 131"/>
          <p:cNvSpPr>
            <a:spLocks noChangeShapeType="1"/>
          </p:cNvSpPr>
          <p:nvPr/>
        </p:nvSpPr>
        <p:spPr bwMode="auto">
          <a:xfrm flipH="1" flipV="1">
            <a:off x="8610600" y="4114800"/>
            <a:ext cx="76200" cy="381000"/>
          </a:xfrm>
          <a:prstGeom prst="line">
            <a:avLst/>
          </a:prstGeom>
          <a:noFill/>
          <a:ln w="9525">
            <a:solidFill>
              <a:schemeClr val="tx1"/>
            </a:solidFill>
            <a:round/>
            <a:headEnd/>
            <a:tailEnd/>
          </a:ln>
        </p:spPr>
        <p:txBody>
          <a:bodyPr wrap="none" anchor="ctr"/>
          <a:lstStyle/>
          <a:p>
            <a:endParaRPr lang="en-US"/>
          </a:p>
        </p:txBody>
      </p:sp>
      <p:sp>
        <p:nvSpPr>
          <p:cNvPr id="32810" name="Line 132"/>
          <p:cNvSpPr>
            <a:spLocks noChangeShapeType="1"/>
          </p:cNvSpPr>
          <p:nvPr/>
        </p:nvSpPr>
        <p:spPr bwMode="auto">
          <a:xfrm flipH="1" flipV="1">
            <a:off x="8534400" y="3810000"/>
            <a:ext cx="76200" cy="152400"/>
          </a:xfrm>
          <a:prstGeom prst="line">
            <a:avLst/>
          </a:prstGeom>
          <a:noFill/>
          <a:ln w="9525">
            <a:solidFill>
              <a:schemeClr val="tx1"/>
            </a:solidFill>
            <a:round/>
            <a:headEnd/>
            <a:tailEnd/>
          </a:ln>
        </p:spPr>
        <p:txBody>
          <a:bodyPr wrap="none" anchor="ctr"/>
          <a:lstStyle/>
          <a:p>
            <a:endParaRPr lang="en-US"/>
          </a:p>
        </p:txBody>
      </p:sp>
      <p:sp>
        <p:nvSpPr>
          <p:cNvPr id="32811" name="Line 133"/>
          <p:cNvSpPr>
            <a:spLocks noChangeShapeType="1"/>
          </p:cNvSpPr>
          <p:nvPr/>
        </p:nvSpPr>
        <p:spPr bwMode="auto">
          <a:xfrm flipH="1" flipV="1">
            <a:off x="8382000" y="3581400"/>
            <a:ext cx="152400" cy="228600"/>
          </a:xfrm>
          <a:prstGeom prst="line">
            <a:avLst/>
          </a:prstGeom>
          <a:noFill/>
          <a:ln w="9525">
            <a:solidFill>
              <a:schemeClr val="tx1"/>
            </a:solidFill>
            <a:round/>
            <a:headEnd/>
            <a:tailEnd/>
          </a:ln>
        </p:spPr>
        <p:txBody>
          <a:bodyPr wrap="none" anchor="ctr"/>
          <a:lstStyle/>
          <a:p>
            <a:endParaRPr lang="en-US"/>
          </a:p>
        </p:txBody>
      </p:sp>
      <p:sp>
        <p:nvSpPr>
          <p:cNvPr id="32812" name="Line 134"/>
          <p:cNvSpPr>
            <a:spLocks noChangeShapeType="1"/>
          </p:cNvSpPr>
          <p:nvPr/>
        </p:nvSpPr>
        <p:spPr bwMode="auto">
          <a:xfrm flipV="1">
            <a:off x="8382000" y="3429000"/>
            <a:ext cx="0" cy="152400"/>
          </a:xfrm>
          <a:prstGeom prst="line">
            <a:avLst/>
          </a:prstGeom>
          <a:noFill/>
          <a:ln w="9525">
            <a:solidFill>
              <a:schemeClr val="tx1"/>
            </a:solidFill>
            <a:round/>
            <a:headEnd/>
            <a:tailEnd/>
          </a:ln>
        </p:spPr>
        <p:txBody>
          <a:bodyPr wrap="none" anchor="ctr"/>
          <a:lstStyle/>
          <a:p>
            <a:endParaRPr lang="en-US"/>
          </a:p>
        </p:txBody>
      </p:sp>
      <p:sp>
        <p:nvSpPr>
          <p:cNvPr id="32813" name="Line 135"/>
          <p:cNvSpPr>
            <a:spLocks noChangeShapeType="1"/>
          </p:cNvSpPr>
          <p:nvPr/>
        </p:nvSpPr>
        <p:spPr bwMode="auto">
          <a:xfrm flipH="1" flipV="1">
            <a:off x="8153400" y="3276600"/>
            <a:ext cx="228600" cy="152400"/>
          </a:xfrm>
          <a:prstGeom prst="line">
            <a:avLst/>
          </a:prstGeom>
          <a:noFill/>
          <a:ln w="9525">
            <a:solidFill>
              <a:schemeClr val="tx1"/>
            </a:solidFill>
            <a:round/>
            <a:headEnd/>
            <a:tailEnd/>
          </a:ln>
        </p:spPr>
        <p:txBody>
          <a:bodyPr wrap="none" anchor="ctr"/>
          <a:lstStyle/>
          <a:p>
            <a:endParaRPr lang="en-US"/>
          </a:p>
        </p:txBody>
      </p:sp>
      <p:sp>
        <p:nvSpPr>
          <p:cNvPr id="32814" name="Line 136"/>
          <p:cNvSpPr>
            <a:spLocks noChangeShapeType="1"/>
          </p:cNvSpPr>
          <p:nvPr/>
        </p:nvSpPr>
        <p:spPr bwMode="auto">
          <a:xfrm flipH="1">
            <a:off x="4038600" y="2133600"/>
            <a:ext cx="457200" cy="152400"/>
          </a:xfrm>
          <a:prstGeom prst="line">
            <a:avLst/>
          </a:prstGeom>
          <a:noFill/>
          <a:ln w="9525">
            <a:solidFill>
              <a:schemeClr val="tx1"/>
            </a:solidFill>
            <a:round/>
            <a:headEnd/>
            <a:tailEnd/>
          </a:ln>
        </p:spPr>
        <p:txBody>
          <a:bodyPr wrap="none" anchor="ctr"/>
          <a:lstStyle/>
          <a:p>
            <a:endParaRPr lang="en-US"/>
          </a:p>
        </p:txBody>
      </p:sp>
      <p:sp>
        <p:nvSpPr>
          <p:cNvPr id="32815" name="Line 137"/>
          <p:cNvSpPr>
            <a:spLocks noChangeShapeType="1"/>
          </p:cNvSpPr>
          <p:nvPr/>
        </p:nvSpPr>
        <p:spPr bwMode="auto">
          <a:xfrm flipH="1" flipV="1">
            <a:off x="3657600" y="2209800"/>
            <a:ext cx="381000" cy="76200"/>
          </a:xfrm>
          <a:prstGeom prst="line">
            <a:avLst/>
          </a:prstGeom>
          <a:noFill/>
          <a:ln w="9525">
            <a:solidFill>
              <a:schemeClr val="tx1"/>
            </a:solidFill>
            <a:round/>
            <a:headEnd/>
            <a:tailEnd/>
          </a:ln>
        </p:spPr>
        <p:txBody>
          <a:bodyPr wrap="none" anchor="ctr"/>
          <a:lstStyle/>
          <a:p>
            <a:endParaRPr lang="en-US"/>
          </a:p>
        </p:txBody>
      </p:sp>
      <p:sp>
        <p:nvSpPr>
          <p:cNvPr id="32816" name="Line 138"/>
          <p:cNvSpPr>
            <a:spLocks noChangeShapeType="1"/>
          </p:cNvSpPr>
          <p:nvPr/>
        </p:nvSpPr>
        <p:spPr bwMode="auto">
          <a:xfrm flipV="1">
            <a:off x="3657600" y="2133600"/>
            <a:ext cx="0" cy="76200"/>
          </a:xfrm>
          <a:prstGeom prst="line">
            <a:avLst/>
          </a:prstGeom>
          <a:noFill/>
          <a:ln w="9525">
            <a:solidFill>
              <a:schemeClr val="tx1"/>
            </a:solidFill>
            <a:round/>
            <a:headEnd/>
            <a:tailEnd/>
          </a:ln>
        </p:spPr>
        <p:txBody>
          <a:bodyPr wrap="none" anchor="ctr"/>
          <a:lstStyle/>
          <a:p>
            <a:endParaRPr lang="en-US"/>
          </a:p>
        </p:txBody>
      </p:sp>
      <p:sp>
        <p:nvSpPr>
          <p:cNvPr id="32817" name="Line 139"/>
          <p:cNvSpPr>
            <a:spLocks noChangeShapeType="1"/>
          </p:cNvSpPr>
          <p:nvPr/>
        </p:nvSpPr>
        <p:spPr bwMode="auto">
          <a:xfrm flipH="1">
            <a:off x="3505200" y="2133600"/>
            <a:ext cx="152400" cy="0"/>
          </a:xfrm>
          <a:prstGeom prst="line">
            <a:avLst/>
          </a:prstGeom>
          <a:noFill/>
          <a:ln w="9525">
            <a:solidFill>
              <a:schemeClr val="tx1"/>
            </a:solidFill>
            <a:round/>
            <a:headEnd/>
            <a:tailEnd/>
          </a:ln>
        </p:spPr>
        <p:txBody>
          <a:bodyPr wrap="none" anchor="ctr"/>
          <a:lstStyle/>
          <a:p>
            <a:endParaRPr lang="en-US"/>
          </a:p>
        </p:txBody>
      </p:sp>
      <p:sp>
        <p:nvSpPr>
          <p:cNvPr id="32818" name="Line 140"/>
          <p:cNvSpPr>
            <a:spLocks noChangeShapeType="1"/>
          </p:cNvSpPr>
          <p:nvPr/>
        </p:nvSpPr>
        <p:spPr bwMode="auto">
          <a:xfrm>
            <a:off x="5715000" y="1981200"/>
            <a:ext cx="381000" cy="76200"/>
          </a:xfrm>
          <a:prstGeom prst="line">
            <a:avLst/>
          </a:prstGeom>
          <a:noFill/>
          <a:ln w="9525">
            <a:solidFill>
              <a:schemeClr val="tx1"/>
            </a:solidFill>
            <a:round/>
            <a:headEnd/>
            <a:tailEnd/>
          </a:ln>
        </p:spPr>
        <p:txBody>
          <a:bodyPr wrap="none" anchor="ctr"/>
          <a:lstStyle/>
          <a:p>
            <a:endParaRPr lang="en-US"/>
          </a:p>
        </p:txBody>
      </p:sp>
      <p:sp>
        <p:nvSpPr>
          <p:cNvPr id="32819" name="Line 141"/>
          <p:cNvSpPr>
            <a:spLocks noChangeShapeType="1"/>
          </p:cNvSpPr>
          <p:nvPr/>
        </p:nvSpPr>
        <p:spPr bwMode="auto">
          <a:xfrm flipV="1">
            <a:off x="6096000" y="1905000"/>
            <a:ext cx="0" cy="152400"/>
          </a:xfrm>
          <a:prstGeom prst="line">
            <a:avLst/>
          </a:prstGeom>
          <a:noFill/>
          <a:ln w="9525">
            <a:solidFill>
              <a:schemeClr val="tx1"/>
            </a:solidFill>
            <a:round/>
            <a:headEnd/>
            <a:tailEnd/>
          </a:ln>
        </p:spPr>
        <p:txBody>
          <a:bodyPr wrap="none" anchor="ctr"/>
          <a:lstStyle/>
          <a:p>
            <a:endParaRPr lang="en-US"/>
          </a:p>
        </p:txBody>
      </p:sp>
      <p:sp>
        <p:nvSpPr>
          <p:cNvPr id="32820" name="Line 142"/>
          <p:cNvSpPr>
            <a:spLocks noChangeShapeType="1"/>
          </p:cNvSpPr>
          <p:nvPr/>
        </p:nvSpPr>
        <p:spPr bwMode="auto">
          <a:xfrm flipH="1" flipV="1">
            <a:off x="6019800" y="1752600"/>
            <a:ext cx="76200" cy="152400"/>
          </a:xfrm>
          <a:prstGeom prst="line">
            <a:avLst/>
          </a:prstGeom>
          <a:noFill/>
          <a:ln w="9525">
            <a:solidFill>
              <a:schemeClr val="tx1"/>
            </a:solidFill>
            <a:round/>
            <a:headEnd/>
            <a:tailEnd/>
          </a:ln>
        </p:spPr>
        <p:txBody>
          <a:bodyPr wrap="none" anchor="ctr"/>
          <a:lstStyle/>
          <a:p>
            <a:endParaRPr lang="en-US"/>
          </a:p>
        </p:txBody>
      </p:sp>
      <p:sp>
        <p:nvSpPr>
          <p:cNvPr id="32821" name="Line 143"/>
          <p:cNvSpPr>
            <a:spLocks noChangeShapeType="1"/>
          </p:cNvSpPr>
          <p:nvPr/>
        </p:nvSpPr>
        <p:spPr bwMode="auto">
          <a:xfrm flipV="1">
            <a:off x="6019800" y="1676400"/>
            <a:ext cx="152400" cy="76200"/>
          </a:xfrm>
          <a:prstGeom prst="line">
            <a:avLst/>
          </a:prstGeom>
          <a:noFill/>
          <a:ln w="9525">
            <a:solidFill>
              <a:schemeClr val="tx1"/>
            </a:solidFill>
            <a:round/>
            <a:headEnd/>
            <a:tailEnd/>
          </a:ln>
        </p:spPr>
        <p:txBody>
          <a:bodyPr wrap="none" anchor="ctr"/>
          <a:lstStyle/>
          <a:p>
            <a:endParaRPr lang="en-US"/>
          </a:p>
        </p:txBody>
      </p:sp>
      <p:sp>
        <p:nvSpPr>
          <p:cNvPr id="32822" name="Line 144"/>
          <p:cNvSpPr>
            <a:spLocks noChangeShapeType="1"/>
          </p:cNvSpPr>
          <p:nvPr/>
        </p:nvSpPr>
        <p:spPr bwMode="auto">
          <a:xfrm flipH="1" flipV="1">
            <a:off x="5943600" y="1371600"/>
            <a:ext cx="228600" cy="304800"/>
          </a:xfrm>
          <a:prstGeom prst="line">
            <a:avLst/>
          </a:prstGeom>
          <a:noFill/>
          <a:ln w="9525">
            <a:solidFill>
              <a:schemeClr val="tx1"/>
            </a:solidFill>
            <a:round/>
            <a:headEnd/>
            <a:tailEnd/>
          </a:ln>
        </p:spPr>
        <p:txBody>
          <a:bodyPr wrap="none" anchor="ctr"/>
          <a:lstStyle/>
          <a:p>
            <a:endParaRPr lang="en-US"/>
          </a:p>
        </p:txBody>
      </p:sp>
      <p:sp>
        <p:nvSpPr>
          <p:cNvPr id="32823" name="Line 145"/>
          <p:cNvSpPr>
            <a:spLocks noChangeShapeType="1"/>
          </p:cNvSpPr>
          <p:nvPr/>
        </p:nvSpPr>
        <p:spPr bwMode="auto">
          <a:xfrm flipH="1" flipV="1">
            <a:off x="5867400" y="1219200"/>
            <a:ext cx="76200" cy="152400"/>
          </a:xfrm>
          <a:prstGeom prst="line">
            <a:avLst/>
          </a:prstGeom>
          <a:noFill/>
          <a:ln w="9525">
            <a:solidFill>
              <a:schemeClr val="tx1"/>
            </a:solidFill>
            <a:round/>
            <a:headEnd/>
            <a:tailEnd/>
          </a:ln>
        </p:spPr>
        <p:txBody>
          <a:bodyPr wrap="none" anchor="ctr"/>
          <a:lstStyle/>
          <a:p>
            <a:endParaRPr lang="en-US"/>
          </a:p>
        </p:txBody>
      </p:sp>
      <p:sp>
        <p:nvSpPr>
          <p:cNvPr id="32824" name="Line 146"/>
          <p:cNvSpPr>
            <a:spLocks noChangeShapeType="1"/>
          </p:cNvSpPr>
          <p:nvPr/>
        </p:nvSpPr>
        <p:spPr bwMode="auto">
          <a:xfrm flipV="1">
            <a:off x="5867400" y="914400"/>
            <a:ext cx="609600" cy="304800"/>
          </a:xfrm>
          <a:prstGeom prst="line">
            <a:avLst/>
          </a:prstGeom>
          <a:noFill/>
          <a:ln w="9525">
            <a:solidFill>
              <a:schemeClr val="tx1"/>
            </a:solidFill>
            <a:round/>
            <a:headEnd/>
            <a:tailEnd/>
          </a:ln>
        </p:spPr>
        <p:txBody>
          <a:bodyPr wrap="none" anchor="ctr"/>
          <a:lstStyle/>
          <a:p>
            <a:endParaRPr lang="en-US"/>
          </a:p>
        </p:txBody>
      </p:sp>
      <p:sp>
        <p:nvSpPr>
          <p:cNvPr id="32825" name="Line 147"/>
          <p:cNvSpPr>
            <a:spLocks noChangeShapeType="1"/>
          </p:cNvSpPr>
          <p:nvPr/>
        </p:nvSpPr>
        <p:spPr bwMode="auto">
          <a:xfrm flipV="1">
            <a:off x="6477000" y="838200"/>
            <a:ext cx="533400" cy="76200"/>
          </a:xfrm>
          <a:prstGeom prst="line">
            <a:avLst/>
          </a:prstGeom>
          <a:noFill/>
          <a:ln w="9525">
            <a:solidFill>
              <a:schemeClr val="tx1"/>
            </a:solidFill>
            <a:round/>
            <a:headEnd/>
            <a:tailEnd/>
          </a:ln>
        </p:spPr>
        <p:txBody>
          <a:bodyPr wrap="none" anchor="ctr"/>
          <a:lstStyle/>
          <a:p>
            <a:endParaRPr lang="en-US"/>
          </a:p>
        </p:txBody>
      </p:sp>
      <p:sp>
        <p:nvSpPr>
          <p:cNvPr id="32826" name="Line 148"/>
          <p:cNvSpPr>
            <a:spLocks noChangeShapeType="1"/>
          </p:cNvSpPr>
          <p:nvPr/>
        </p:nvSpPr>
        <p:spPr bwMode="auto">
          <a:xfrm>
            <a:off x="7010400" y="838200"/>
            <a:ext cx="228600" cy="0"/>
          </a:xfrm>
          <a:prstGeom prst="line">
            <a:avLst/>
          </a:prstGeom>
          <a:noFill/>
          <a:ln w="9525">
            <a:solidFill>
              <a:schemeClr val="tx1"/>
            </a:solidFill>
            <a:round/>
            <a:headEnd/>
            <a:tailEnd/>
          </a:ln>
        </p:spPr>
        <p:txBody>
          <a:bodyPr wrap="none" anchor="ctr"/>
          <a:lstStyle/>
          <a:p>
            <a:endParaRPr lang="en-US"/>
          </a:p>
        </p:txBody>
      </p:sp>
      <p:sp>
        <p:nvSpPr>
          <p:cNvPr id="32827" name="Line 149"/>
          <p:cNvSpPr>
            <a:spLocks noChangeShapeType="1"/>
          </p:cNvSpPr>
          <p:nvPr/>
        </p:nvSpPr>
        <p:spPr bwMode="auto">
          <a:xfrm>
            <a:off x="7239000" y="838200"/>
            <a:ext cx="533400" cy="304800"/>
          </a:xfrm>
          <a:prstGeom prst="line">
            <a:avLst/>
          </a:prstGeom>
          <a:noFill/>
          <a:ln w="9525">
            <a:solidFill>
              <a:schemeClr val="tx1"/>
            </a:solidFill>
            <a:round/>
            <a:headEnd/>
            <a:tailEnd/>
          </a:ln>
        </p:spPr>
        <p:txBody>
          <a:bodyPr wrap="none" anchor="ctr"/>
          <a:lstStyle/>
          <a:p>
            <a:endParaRPr lang="en-US"/>
          </a:p>
        </p:txBody>
      </p:sp>
      <p:sp>
        <p:nvSpPr>
          <p:cNvPr id="32828" name="Line 150"/>
          <p:cNvSpPr>
            <a:spLocks noChangeShapeType="1"/>
          </p:cNvSpPr>
          <p:nvPr/>
        </p:nvSpPr>
        <p:spPr bwMode="auto">
          <a:xfrm flipV="1">
            <a:off x="7772400" y="838200"/>
            <a:ext cx="0" cy="304800"/>
          </a:xfrm>
          <a:prstGeom prst="line">
            <a:avLst/>
          </a:prstGeom>
          <a:noFill/>
          <a:ln w="9525">
            <a:solidFill>
              <a:schemeClr val="tx1"/>
            </a:solidFill>
            <a:round/>
            <a:headEnd/>
            <a:tailEnd/>
          </a:ln>
        </p:spPr>
        <p:txBody>
          <a:bodyPr wrap="none" anchor="ctr"/>
          <a:lstStyle/>
          <a:p>
            <a:endParaRPr lang="en-US"/>
          </a:p>
        </p:txBody>
      </p:sp>
      <p:sp>
        <p:nvSpPr>
          <p:cNvPr id="32829" name="Line 151"/>
          <p:cNvSpPr>
            <a:spLocks noChangeShapeType="1"/>
          </p:cNvSpPr>
          <p:nvPr/>
        </p:nvSpPr>
        <p:spPr bwMode="auto">
          <a:xfrm>
            <a:off x="7772400" y="838200"/>
            <a:ext cx="304800" cy="76200"/>
          </a:xfrm>
          <a:prstGeom prst="line">
            <a:avLst/>
          </a:prstGeom>
          <a:noFill/>
          <a:ln w="9525">
            <a:solidFill>
              <a:schemeClr val="tx1"/>
            </a:solidFill>
            <a:round/>
            <a:headEnd/>
            <a:tailEnd/>
          </a:ln>
        </p:spPr>
        <p:txBody>
          <a:bodyPr wrap="none" anchor="ctr"/>
          <a:lstStyle/>
          <a:p>
            <a:endParaRPr lang="en-US"/>
          </a:p>
        </p:txBody>
      </p:sp>
      <p:sp>
        <p:nvSpPr>
          <p:cNvPr id="32830" name="Line 152"/>
          <p:cNvSpPr>
            <a:spLocks noChangeShapeType="1"/>
          </p:cNvSpPr>
          <p:nvPr/>
        </p:nvSpPr>
        <p:spPr bwMode="auto">
          <a:xfrm flipV="1">
            <a:off x="8153400" y="838200"/>
            <a:ext cx="152400" cy="76200"/>
          </a:xfrm>
          <a:prstGeom prst="line">
            <a:avLst/>
          </a:prstGeom>
          <a:noFill/>
          <a:ln w="9525">
            <a:solidFill>
              <a:schemeClr val="tx1"/>
            </a:solidFill>
            <a:round/>
            <a:headEnd/>
            <a:tailEnd/>
          </a:ln>
        </p:spPr>
        <p:txBody>
          <a:bodyPr wrap="none" anchor="ctr"/>
          <a:lstStyle/>
          <a:p>
            <a:endParaRPr lang="en-US"/>
          </a:p>
        </p:txBody>
      </p:sp>
      <p:sp>
        <p:nvSpPr>
          <p:cNvPr id="32831" name="Line 153"/>
          <p:cNvSpPr>
            <a:spLocks noChangeShapeType="1"/>
          </p:cNvSpPr>
          <p:nvPr/>
        </p:nvSpPr>
        <p:spPr bwMode="auto">
          <a:xfrm>
            <a:off x="8305800" y="838200"/>
            <a:ext cx="457200" cy="228600"/>
          </a:xfrm>
          <a:prstGeom prst="line">
            <a:avLst/>
          </a:prstGeom>
          <a:noFill/>
          <a:ln w="9525">
            <a:solidFill>
              <a:schemeClr val="tx1"/>
            </a:solidFill>
            <a:round/>
            <a:headEnd/>
            <a:tailEnd/>
          </a:ln>
        </p:spPr>
        <p:txBody>
          <a:bodyPr wrap="none" anchor="ctr"/>
          <a:lstStyle/>
          <a:p>
            <a:endParaRPr lang="en-US"/>
          </a:p>
        </p:txBody>
      </p:sp>
      <p:sp>
        <p:nvSpPr>
          <p:cNvPr id="32832" name="Line 154"/>
          <p:cNvSpPr>
            <a:spLocks noChangeShapeType="1"/>
          </p:cNvSpPr>
          <p:nvPr/>
        </p:nvSpPr>
        <p:spPr bwMode="auto">
          <a:xfrm>
            <a:off x="8763000" y="1066800"/>
            <a:ext cx="228600" cy="152400"/>
          </a:xfrm>
          <a:prstGeom prst="line">
            <a:avLst/>
          </a:prstGeom>
          <a:noFill/>
          <a:ln w="9525">
            <a:solidFill>
              <a:schemeClr val="tx1"/>
            </a:solidFill>
            <a:round/>
            <a:headEnd/>
            <a:tailEnd/>
          </a:ln>
        </p:spPr>
        <p:txBody>
          <a:bodyPr wrap="none" anchor="ctr"/>
          <a:lstStyle/>
          <a:p>
            <a:endParaRPr lang="en-US"/>
          </a:p>
        </p:txBody>
      </p:sp>
      <p:sp>
        <p:nvSpPr>
          <p:cNvPr id="32833" name="Line 155"/>
          <p:cNvSpPr>
            <a:spLocks noChangeShapeType="1"/>
          </p:cNvSpPr>
          <p:nvPr/>
        </p:nvSpPr>
        <p:spPr bwMode="auto">
          <a:xfrm flipH="1" flipV="1">
            <a:off x="8305800" y="2743200"/>
            <a:ext cx="76200" cy="76200"/>
          </a:xfrm>
          <a:prstGeom prst="line">
            <a:avLst/>
          </a:prstGeom>
          <a:noFill/>
          <a:ln w="9525">
            <a:solidFill>
              <a:schemeClr val="tx1"/>
            </a:solidFill>
            <a:round/>
            <a:headEnd/>
            <a:tailEnd/>
          </a:ln>
        </p:spPr>
        <p:txBody>
          <a:bodyPr wrap="none" anchor="ctr"/>
          <a:lstStyle/>
          <a:p>
            <a:endParaRPr lang="en-US"/>
          </a:p>
        </p:txBody>
      </p:sp>
      <p:sp>
        <p:nvSpPr>
          <p:cNvPr id="32834" name="Line 156"/>
          <p:cNvSpPr>
            <a:spLocks noChangeShapeType="1"/>
          </p:cNvSpPr>
          <p:nvPr/>
        </p:nvSpPr>
        <p:spPr bwMode="auto">
          <a:xfrm flipH="1" flipV="1">
            <a:off x="9067800" y="4876800"/>
            <a:ext cx="152400" cy="152400"/>
          </a:xfrm>
          <a:prstGeom prst="line">
            <a:avLst/>
          </a:prstGeom>
          <a:noFill/>
          <a:ln w="9525">
            <a:solidFill>
              <a:schemeClr val="tx1"/>
            </a:solidFill>
            <a:round/>
            <a:headEnd/>
            <a:tailEnd/>
          </a:ln>
        </p:spPr>
        <p:txBody>
          <a:bodyPr wrap="none" anchor="ctr"/>
          <a:lstStyle/>
          <a:p>
            <a:endParaRPr lang="en-US"/>
          </a:p>
        </p:txBody>
      </p:sp>
      <p:sp>
        <p:nvSpPr>
          <p:cNvPr id="32835" name="Line 157"/>
          <p:cNvSpPr>
            <a:spLocks noChangeShapeType="1"/>
          </p:cNvSpPr>
          <p:nvPr/>
        </p:nvSpPr>
        <p:spPr bwMode="auto">
          <a:xfrm flipV="1">
            <a:off x="9067800" y="4800600"/>
            <a:ext cx="76200" cy="76200"/>
          </a:xfrm>
          <a:prstGeom prst="line">
            <a:avLst/>
          </a:prstGeom>
          <a:noFill/>
          <a:ln w="9525">
            <a:solidFill>
              <a:schemeClr val="tx1"/>
            </a:solidFill>
            <a:round/>
            <a:headEnd/>
            <a:tailEnd/>
          </a:ln>
        </p:spPr>
        <p:txBody>
          <a:bodyPr wrap="none" anchor="ctr"/>
          <a:lstStyle/>
          <a:p>
            <a:endParaRPr lang="en-US"/>
          </a:p>
        </p:txBody>
      </p:sp>
      <p:sp>
        <p:nvSpPr>
          <p:cNvPr id="32836" name="Line 158"/>
          <p:cNvSpPr>
            <a:spLocks noChangeShapeType="1"/>
          </p:cNvSpPr>
          <p:nvPr/>
        </p:nvSpPr>
        <p:spPr bwMode="auto">
          <a:xfrm flipH="1" flipV="1">
            <a:off x="8915400" y="4648200"/>
            <a:ext cx="228600" cy="152400"/>
          </a:xfrm>
          <a:prstGeom prst="line">
            <a:avLst/>
          </a:prstGeom>
          <a:noFill/>
          <a:ln w="9525">
            <a:solidFill>
              <a:schemeClr val="tx1"/>
            </a:solidFill>
            <a:round/>
            <a:headEnd/>
            <a:tailEnd/>
          </a:ln>
        </p:spPr>
        <p:txBody>
          <a:bodyPr wrap="none" anchor="ctr"/>
          <a:lstStyle/>
          <a:p>
            <a:endParaRPr lang="en-US"/>
          </a:p>
        </p:txBody>
      </p:sp>
      <p:sp>
        <p:nvSpPr>
          <p:cNvPr id="32837" name="Line 159"/>
          <p:cNvSpPr>
            <a:spLocks noChangeShapeType="1"/>
          </p:cNvSpPr>
          <p:nvPr/>
        </p:nvSpPr>
        <p:spPr bwMode="auto">
          <a:xfrm flipH="1">
            <a:off x="8839200" y="4648200"/>
            <a:ext cx="76200" cy="152400"/>
          </a:xfrm>
          <a:prstGeom prst="line">
            <a:avLst/>
          </a:prstGeom>
          <a:noFill/>
          <a:ln w="9525">
            <a:solidFill>
              <a:schemeClr val="tx1"/>
            </a:solidFill>
            <a:round/>
            <a:headEnd/>
            <a:tailEnd/>
          </a:ln>
        </p:spPr>
        <p:txBody>
          <a:bodyPr wrap="none" anchor="ctr"/>
          <a:lstStyle/>
          <a:p>
            <a:endParaRPr lang="en-US"/>
          </a:p>
        </p:txBody>
      </p:sp>
      <p:sp>
        <p:nvSpPr>
          <p:cNvPr id="32838" name="Line 160"/>
          <p:cNvSpPr>
            <a:spLocks noChangeShapeType="1"/>
          </p:cNvSpPr>
          <p:nvPr/>
        </p:nvSpPr>
        <p:spPr bwMode="auto">
          <a:xfrm>
            <a:off x="8839200" y="4800600"/>
            <a:ext cx="0" cy="76200"/>
          </a:xfrm>
          <a:prstGeom prst="line">
            <a:avLst/>
          </a:prstGeom>
          <a:noFill/>
          <a:ln w="9525">
            <a:solidFill>
              <a:schemeClr val="tx1"/>
            </a:solidFill>
            <a:round/>
            <a:headEnd/>
            <a:tailEnd/>
          </a:ln>
        </p:spPr>
        <p:txBody>
          <a:bodyPr wrap="none" anchor="ctr"/>
          <a:lstStyle/>
          <a:p>
            <a:endParaRPr lang="en-US"/>
          </a:p>
        </p:txBody>
      </p:sp>
      <p:sp>
        <p:nvSpPr>
          <p:cNvPr id="32839" name="Line 161"/>
          <p:cNvSpPr>
            <a:spLocks noChangeShapeType="1"/>
          </p:cNvSpPr>
          <p:nvPr/>
        </p:nvSpPr>
        <p:spPr bwMode="auto">
          <a:xfrm flipH="1" flipV="1">
            <a:off x="8610600" y="4800600"/>
            <a:ext cx="152400" cy="76200"/>
          </a:xfrm>
          <a:prstGeom prst="line">
            <a:avLst/>
          </a:prstGeom>
          <a:noFill/>
          <a:ln w="9525">
            <a:solidFill>
              <a:schemeClr val="tx1"/>
            </a:solidFill>
            <a:round/>
            <a:headEnd/>
            <a:tailEnd/>
          </a:ln>
        </p:spPr>
        <p:txBody>
          <a:bodyPr wrap="none" anchor="ctr"/>
          <a:lstStyle/>
          <a:p>
            <a:endParaRPr lang="en-US"/>
          </a:p>
        </p:txBody>
      </p:sp>
      <p:sp>
        <p:nvSpPr>
          <p:cNvPr id="32840" name="Line 162"/>
          <p:cNvSpPr>
            <a:spLocks noChangeShapeType="1"/>
          </p:cNvSpPr>
          <p:nvPr/>
        </p:nvSpPr>
        <p:spPr bwMode="auto">
          <a:xfrm flipH="1">
            <a:off x="8077200" y="914400"/>
            <a:ext cx="76200" cy="0"/>
          </a:xfrm>
          <a:prstGeom prst="line">
            <a:avLst/>
          </a:prstGeom>
          <a:noFill/>
          <a:ln w="9525">
            <a:solidFill>
              <a:schemeClr val="tx1"/>
            </a:solidFill>
            <a:round/>
            <a:headEnd/>
            <a:tailEnd/>
          </a:ln>
        </p:spPr>
        <p:txBody>
          <a:bodyPr wrap="none" anchor="ctr"/>
          <a:lstStyle/>
          <a:p>
            <a:endParaRPr lang="en-US"/>
          </a:p>
        </p:txBody>
      </p:sp>
      <p:sp>
        <p:nvSpPr>
          <p:cNvPr id="32841" name="Line 163"/>
          <p:cNvSpPr>
            <a:spLocks noChangeShapeType="1"/>
          </p:cNvSpPr>
          <p:nvPr/>
        </p:nvSpPr>
        <p:spPr bwMode="auto">
          <a:xfrm>
            <a:off x="8991600" y="1219200"/>
            <a:ext cx="228600" cy="76200"/>
          </a:xfrm>
          <a:prstGeom prst="line">
            <a:avLst/>
          </a:prstGeom>
          <a:noFill/>
          <a:ln w="9525">
            <a:solidFill>
              <a:schemeClr val="tx1"/>
            </a:solidFill>
            <a:round/>
            <a:headEnd/>
            <a:tailEnd/>
          </a:ln>
        </p:spPr>
        <p:txBody>
          <a:bodyPr wrap="none" anchor="ctr"/>
          <a:lstStyle/>
          <a:p>
            <a:endParaRPr lang="en-US"/>
          </a:p>
        </p:txBody>
      </p:sp>
      <p:sp>
        <p:nvSpPr>
          <p:cNvPr id="32842" name="Line 164"/>
          <p:cNvSpPr>
            <a:spLocks noChangeShapeType="1"/>
          </p:cNvSpPr>
          <p:nvPr/>
        </p:nvSpPr>
        <p:spPr bwMode="auto">
          <a:xfrm flipH="1">
            <a:off x="3352800" y="2133600"/>
            <a:ext cx="152400" cy="76200"/>
          </a:xfrm>
          <a:prstGeom prst="line">
            <a:avLst/>
          </a:prstGeom>
          <a:noFill/>
          <a:ln w="9525">
            <a:solidFill>
              <a:schemeClr val="tx1"/>
            </a:solidFill>
            <a:round/>
            <a:headEnd/>
            <a:tailEnd/>
          </a:ln>
        </p:spPr>
        <p:txBody>
          <a:bodyPr wrap="none" anchor="ctr"/>
          <a:lstStyle/>
          <a:p>
            <a:endParaRPr lang="en-US"/>
          </a:p>
        </p:txBody>
      </p:sp>
      <p:sp>
        <p:nvSpPr>
          <p:cNvPr id="32843" name="Line 165"/>
          <p:cNvSpPr>
            <a:spLocks noChangeShapeType="1"/>
          </p:cNvSpPr>
          <p:nvPr/>
        </p:nvSpPr>
        <p:spPr bwMode="auto">
          <a:xfrm flipH="1" flipV="1">
            <a:off x="2895600" y="2209800"/>
            <a:ext cx="457200" cy="0"/>
          </a:xfrm>
          <a:prstGeom prst="line">
            <a:avLst/>
          </a:prstGeom>
          <a:noFill/>
          <a:ln w="9525">
            <a:solidFill>
              <a:schemeClr val="tx1"/>
            </a:solidFill>
            <a:round/>
            <a:headEnd/>
            <a:tailEnd/>
          </a:ln>
        </p:spPr>
        <p:txBody>
          <a:bodyPr wrap="none" anchor="ctr"/>
          <a:lstStyle/>
          <a:p>
            <a:endParaRPr lang="en-US"/>
          </a:p>
        </p:txBody>
      </p:sp>
      <p:sp>
        <p:nvSpPr>
          <p:cNvPr id="32844" name="Line 166"/>
          <p:cNvSpPr>
            <a:spLocks noChangeShapeType="1"/>
          </p:cNvSpPr>
          <p:nvPr/>
        </p:nvSpPr>
        <p:spPr bwMode="auto">
          <a:xfrm flipH="1">
            <a:off x="2667000" y="2209800"/>
            <a:ext cx="228600" cy="304800"/>
          </a:xfrm>
          <a:prstGeom prst="line">
            <a:avLst/>
          </a:prstGeom>
          <a:noFill/>
          <a:ln w="9525">
            <a:solidFill>
              <a:schemeClr val="tx1"/>
            </a:solidFill>
            <a:round/>
            <a:headEnd/>
            <a:tailEnd/>
          </a:ln>
        </p:spPr>
        <p:txBody>
          <a:bodyPr wrap="none" anchor="ctr"/>
          <a:lstStyle/>
          <a:p>
            <a:endParaRPr lang="en-US"/>
          </a:p>
        </p:txBody>
      </p:sp>
      <p:sp>
        <p:nvSpPr>
          <p:cNvPr id="32845" name="Line 167"/>
          <p:cNvSpPr>
            <a:spLocks noChangeShapeType="1"/>
          </p:cNvSpPr>
          <p:nvPr/>
        </p:nvSpPr>
        <p:spPr bwMode="auto">
          <a:xfrm flipH="1">
            <a:off x="2438400" y="2514600"/>
            <a:ext cx="228600" cy="152400"/>
          </a:xfrm>
          <a:prstGeom prst="line">
            <a:avLst/>
          </a:prstGeom>
          <a:noFill/>
          <a:ln w="9525">
            <a:solidFill>
              <a:schemeClr val="tx1"/>
            </a:solidFill>
            <a:round/>
            <a:headEnd/>
            <a:tailEnd/>
          </a:ln>
        </p:spPr>
        <p:txBody>
          <a:bodyPr wrap="none" anchor="ctr"/>
          <a:lstStyle/>
          <a:p>
            <a:endParaRPr lang="en-US"/>
          </a:p>
        </p:txBody>
      </p:sp>
      <p:sp>
        <p:nvSpPr>
          <p:cNvPr id="32846" name="Line 168"/>
          <p:cNvSpPr>
            <a:spLocks noChangeShapeType="1"/>
          </p:cNvSpPr>
          <p:nvPr/>
        </p:nvSpPr>
        <p:spPr bwMode="auto">
          <a:xfrm flipH="1">
            <a:off x="2362200" y="2667000"/>
            <a:ext cx="76200" cy="228600"/>
          </a:xfrm>
          <a:prstGeom prst="line">
            <a:avLst/>
          </a:prstGeom>
          <a:noFill/>
          <a:ln w="9525">
            <a:solidFill>
              <a:schemeClr val="tx1"/>
            </a:solidFill>
            <a:round/>
            <a:headEnd/>
            <a:tailEnd/>
          </a:ln>
        </p:spPr>
        <p:txBody>
          <a:bodyPr wrap="none" anchor="ctr"/>
          <a:lstStyle/>
          <a:p>
            <a:endParaRPr lang="en-US"/>
          </a:p>
        </p:txBody>
      </p:sp>
      <p:sp>
        <p:nvSpPr>
          <p:cNvPr id="32847" name="Line 169"/>
          <p:cNvSpPr>
            <a:spLocks noChangeShapeType="1"/>
          </p:cNvSpPr>
          <p:nvPr/>
        </p:nvSpPr>
        <p:spPr bwMode="auto">
          <a:xfrm>
            <a:off x="2362200" y="2895600"/>
            <a:ext cx="152400" cy="76200"/>
          </a:xfrm>
          <a:prstGeom prst="line">
            <a:avLst/>
          </a:prstGeom>
          <a:noFill/>
          <a:ln w="9525">
            <a:solidFill>
              <a:schemeClr val="tx1"/>
            </a:solidFill>
            <a:round/>
            <a:headEnd/>
            <a:tailEnd/>
          </a:ln>
        </p:spPr>
        <p:txBody>
          <a:bodyPr wrap="none" anchor="ctr"/>
          <a:lstStyle/>
          <a:p>
            <a:endParaRPr lang="en-US"/>
          </a:p>
        </p:txBody>
      </p:sp>
      <p:sp>
        <p:nvSpPr>
          <p:cNvPr id="32848" name="Line 170"/>
          <p:cNvSpPr>
            <a:spLocks noChangeShapeType="1"/>
          </p:cNvSpPr>
          <p:nvPr/>
        </p:nvSpPr>
        <p:spPr bwMode="auto">
          <a:xfrm>
            <a:off x="2514600" y="2971800"/>
            <a:ext cx="0" cy="228600"/>
          </a:xfrm>
          <a:prstGeom prst="line">
            <a:avLst/>
          </a:prstGeom>
          <a:noFill/>
          <a:ln w="9525">
            <a:solidFill>
              <a:schemeClr val="tx1"/>
            </a:solidFill>
            <a:round/>
            <a:headEnd/>
            <a:tailEnd/>
          </a:ln>
        </p:spPr>
        <p:txBody>
          <a:bodyPr wrap="none" anchor="ctr"/>
          <a:lstStyle/>
          <a:p>
            <a:endParaRPr lang="en-US"/>
          </a:p>
        </p:txBody>
      </p:sp>
      <p:sp>
        <p:nvSpPr>
          <p:cNvPr id="32849" name="Line 171"/>
          <p:cNvSpPr>
            <a:spLocks noChangeShapeType="1"/>
          </p:cNvSpPr>
          <p:nvPr/>
        </p:nvSpPr>
        <p:spPr bwMode="auto">
          <a:xfrm flipH="1">
            <a:off x="2362200" y="3200400"/>
            <a:ext cx="152400" cy="76200"/>
          </a:xfrm>
          <a:prstGeom prst="line">
            <a:avLst/>
          </a:prstGeom>
          <a:noFill/>
          <a:ln w="9525">
            <a:solidFill>
              <a:schemeClr val="tx1"/>
            </a:solidFill>
            <a:round/>
            <a:headEnd/>
            <a:tailEnd/>
          </a:ln>
        </p:spPr>
        <p:txBody>
          <a:bodyPr wrap="none" anchor="ctr"/>
          <a:lstStyle/>
          <a:p>
            <a:endParaRPr lang="en-US"/>
          </a:p>
        </p:txBody>
      </p:sp>
      <p:sp>
        <p:nvSpPr>
          <p:cNvPr id="32850" name="Line 172"/>
          <p:cNvSpPr>
            <a:spLocks noChangeShapeType="1"/>
          </p:cNvSpPr>
          <p:nvPr/>
        </p:nvSpPr>
        <p:spPr bwMode="auto">
          <a:xfrm flipH="1" flipV="1">
            <a:off x="2286000" y="3124200"/>
            <a:ext cx="76200" cy="152400"/>
          </a:xfrm>
          <a:prstGeom prst="line">
            <a:avLst/>
          </a:prstGeom>
          <a:noFill/>
          <a:ln w="9525">
            <a:solidFill>
              <a:schemeClr val="tx1"/>
            </a:solidFill>
            <a:round/>
            <a:headEnd/>
            <a:tailEnd/>
          </a:ln>
        </p:spPr>
        <p:txBody>
          <a:bodyPr wrap="none" anchor="ctr"/>
          <a:lstStyle/>
          <a:p>
            <a:endParaRPr lang="en-US"/>
          </a:p>
        </p:txBody>
      </p:sp>
      <p:sp>
        <p:nvSpPr>
          <p:cNvPr id="32851" name="Line 173"/>
          <p:cNvSpPr>
            <a:spLocks noChangeShapeType="1"/>
          </p:cNvSpPr>
          <p:nvPr/>
        </p:nvSpPr>
        <p:spPr bwMode="auto">
          <a:xfrm flipH="1">
            <a:off x="2133600" y="3124200"/>
            <a:ext cx="152400" cy="76200"/>
          </a:xfrm>
          <a:prstGeom prst="line">
            <a:avLst/>
          </a:prstGeom>
          <a:noFill/>
          <a:ln w="9525">
            <a:solidFill>
              <a:schemeClr val="tx1"/>
            </a:solidFill>
            <a:round/>
            <a:headEnd/>
            <a:tailEnd/>
          </a:ln>
        </p:spPr>
        <p:txBody>
          <a:bodyPr wrap="none" anchor="ctr"/>
          <a:lstStyle/>
          <a:p>
            <a:endParaRPr lang="en-US"/>
          </a:p>
        </p:txBody>
      </p:sp>
      <p:sp>
        <p:nvSpPr>
          <p:cNvPr id="32852" name="Line 174"/>
          <p:cNvSpPr>
            <a:spLocks noChangeShapeType="1"/>
          </p:cNvSpPr>
          <p:nvPr/>
        </p:nvSpPr>
        <p:spPr bwMode="auto">
          <a:xfrm>
            <a:off x="2133600" y="3200400"/>
            <a:ext cx="152400" cy="457200"/>
          </a:xfrm>
          <a:prstGeom prst="line">
            <a:avLst/>
          </a:prstGeom>
          <a:noFill/>
          <a:ln w="9525">
            <a:solidFill>
              <a:schemeClr val="tx1"/>
            </a:solidFill>
            <a:round/>
            <a:headEnd/>
            <a:tailEnd/>
          </a:ln>
        </p:spPr>
        <p:txBody>
          <a:bodyPr wrap="none" anchor="ctr"/>
          <a:lstStyle/>
          <a:p>
            <a:endParaRPr lang="en-US"/>
          </a:p>
        </p:txBody>
      </p:sp>
      <p:sp>
        <p:nvSpPr>
          <p:cNvPr id="32853" name="Line 175"/>
          <p:cNvSpPr>
            <a:spLocks noChangeShapeType="1"/>
          </p:cNvSpPr>
          <p:nvPr/>
        </p:nvSpPr>
        <p:spPr bwMode="auto">
          <a:xfrm>
            <a:off x="2286000" y="3657600"/>
            <a:ext cx="609600" cy="533400"/>
          </a:xfrm>
          <a:prstGeom prst="line">
            <a:avLst/>
          </a:prstGeom>
          <a:noFill/>
          <a:ln w="9525">
            <a:solidFill>
              <a:schemeClr val="tx1"/>
            </a:solidFill>
            <a:round/>
            <a:headEnd/>
            <a:tailEnd/>
          </a:ln>
        </p:spPr>
        <p:txBody>
          <a:bodyPr wrap="none" anchor="ctr"/>
          <a:lstStyle/>
          <a:p>
            <a:endParaRPr lang="en-US"/>
          </a:p>
        </p:txBody>
      </p:sp>
      <p:sp>
        <p:nvSpPr>
          <p:cNvPr id="32854" name="Line 176"/>
          <p:cNvSpPr>
            <a:spLocks noChangeShapeType="1"/>
          </p:cNvSpPr>
          <p:nvPr/>
        </p:nvSpPr>
        <p:spPr bwMode="auto">
          <a:xfrm flipV="1">
            <a:off x="2971800" y="4038600"/>
            <a:ext cx="76200" cy="76200"/>
          </a:xfrm>
          <a:prstGeom prst="line">
            <a:avLst/>
          </a:prstGeom>
          <a:noFill/>
          <a:ln w="9525">
            <a:solidFill>
              <a:schemeClr val="tx1"/>
            </a:solidFill>
            <a:round/>
            <a:headEnd/>
            <a:tailEnd/>
          </a:ln>
        </p:spPr>
        <p:txBody>
          <a:bodyPr wrap="none" anchor="ctr"/>
          <a:lstStyle/>
          <a:p>
            <a:endParaRPr lang="en-US"/>
          </a:p>
        </p:txBody>
      </p:sp>
      <p:sp>
        <p:nvSpPr>
          <p:cNvPr id="32855" name="Line 177"/>
          <p:cNvSpPr>
            <a:spLocks noChangeShapeType="1"/>
          </p:cNvSpPr>
          <p:nvPr/>
        </p:nvSpPr>
        <p:spPr bwMode="auto">
          <a:xfrm>
            <a:off x="3048000" y="4038600"/>
            <a:ext cx="76200" cy="0"/>
          </a:xfrm>
          <a:prstGeom prst="line">
            <a:avLst/>
          </a:prstGeom>
          <a:noFill/>
          <a:ln w="9525">
            <a:solidFill>
              <a:schemeClr val="tx1"/>
            </a:solidFill>
            <a:round/>
            <a:headEnd/>
            <a:tailEnd/>
          </a:ln>
        </p:spPr>
        <p:txBody>
          <a:bodyPr wrap="none" anchor="ctr"/>
          <a:lstStyle/>
          <a:p>
            <a:endParaRPr lang="en-US"/>
          </a:p>
        </p:txBody>
      </p:sp>
      <p:sp>
        <p:nvSpPr>
          <p:cNvPr id="32856" name="Line 178"/>
          <p:cNvSpPr>
            <a:spLocks noChangeShapeType="1"/>
          </p:cNvSpPr>
          <p:nvPr/>
        </p:nvSpPr>
        <p:spPr bwMode="auto">
          <a:xfrm>
            <a:off x="3276600" y="4267200"/>
            <a:ext cx="304800" cy="152400"/>
          </a:xfrm>
          <a:prstGeom prst="line">
            <a:avLst/>
          </a:prstGeom>
          <a:noFill/>
          <a:ln w="9525">
            <a:solidFill>
              <a:schemeClr val="tx1"/>
            </a:solidFill>
            <a:round/>
            <a:headEnd/>
            <a:tailEnd/>
          </a:ln>
        </p:spPr>
        <p:txBody>
          <a:bodyPr wrap="none" anchor="ctr"/>
          <a:lstStyle/>
          <a:p>
            <a:endParaRPr lang="en-US"/>
          </a:p>
        </p:txBody>
      </p:sp>
      <p:sp>
        <p:nvSpPr>
          <p:cNvPr id="32857" name="Line 179"/>
          <p:cNvSpPr>
            <a:spLocks noChangeShapeType="1"/>
          </p:cNvSpPr>
          <p:nvPr/>
        </p:nvSpPr>
        <p:spPr bwMode="auto">
          <a:xfrm flipH="1" flipV="1">
            <a:off x="3200400" y="4191000"/>
            <a:ext cx="76200" cy="76200"/>
          </a:xfrm>
          <a:prstGeom prst="line">
            <a:avLst/>
          </a:prstGeom>
          <a:noFill/>
          <a:ln w="9525">
            <a:solidFill>
              <a:schemeClr val="tx1"/>
            </a:solidFill>
            <a:round/>
            <a:headEnd/>
            <a:tailEnd/>
          </a:ln>
        </p:spPr>
        <p:txBody>
          <a:bodyPr wrap="none" anchor="ctr"/>
          <a:lstStyle/>
          <a:p>
            <a:endParaRPr lang="en-US"/>
          </a:p>
        </p:txBody>
      </p:sp>
      <p:sp>
        <p:nvSpPr>
          <p:cNvPr id="32858" name="Line 180"/>
          <p:cNvSpPr>
            <a:spLocks noChangeShapeType="1"/>
          </p:cNvSpPr>
          <p:nvPr/>
        </p:nvSpPr>
        <p:spPr bwMode="auto">
          <a:xfrm flipV="1">
            <a:off x="3581400" y="4419600"/>
            <a:ext cx="76200" cy="0"/>
          </a:xfrm>
          <a:prstGeom prst="line">
            <a:avLst/>
          </a:prstGeom>
          <a:noFill/>
          <a:ln w="9525">
            <a:solidFill>
              <a:schemeClr val="tx1"/>
            </a:solidFill>
            <a:round/>
            <a:headEnd/>
            <a:tailEnd/>
          </a:ln>
        </p:spPr>
        <p:txBody>
          <a:bodyPr wrap="none" anchor="ctr"/>
          <a:lstStyle/>
          <a:p>
            <a:endParaRPr lang="en-US"/>
          </a:p>
        </p:txBody>
      </p:sp>
      <p:sp>
        <p:nvSpPr>
          <p:cNvPr id="32859" name="Line 181"/>
          <p:cNvSpPr>
            <a:spLocks noChangeShapeType="1"/>
          </p:cNvSpPr>
          <p:nvPr/>
        </p:nvSpPr>
        <p:spPr bwMode="auto">
          <a:xfrm>
            <a:off x="3657600" y="4495800"/>
            <a:ext cx="152400" cy="76200"/>
          </a:xfrm>
          <a:prstGeom prst="line">
            <a:avLst/>
          </a:prstGeom>
          <a:noFill/>
          <a:ln w="9525">
            <a:solidFill>
              <a:schemeClr val="tx1"/>
            </a:solidFill>
            <a:round/>
            <a:headEnd/>
            <a:tailEnd/>
          </a:ln>
        </p:spPr>
        <p:txBody>
          <a:bodyPr wrap="none" anchor="ctr"/>
          <a:lstStyle/>
          <a:p>
            <a:endParaRPr lang="en-US"/>
          </a:p>
        </p:txBody>
      </p:sp>
      <p:sp>
        <p:nvSpPr>
          <p:cNvPr id="32860" name="Line 182"/>
          <p:cNvSpPr>
            <a:spLocks noChangeShapeType="1"/>
          </p:cNvSpPr>
          <p:nvPr/>
        </p:nvSpPr>
        <p:spPr bwMode="auto">
          <a:xfrm>
            <a:off x="3886200" y="4572000"/>
            <a:ext cx="0" cy="76200"/>
          </a:xfrm>
          <a:prstGeom prst="line">
            <a:avLst/>
          </a:prstGeom>
          <a:noFill/>
          <a:ln w="9525">
            <a:solidFill>
              <a:schemeClr val="tx1"/>
            </a:solidFill>
            <a:round/>
            <a:headEnd/>
            <a:tailEnd/>
          </a:ln>
        </p:spPr>
        <p:txBody>
          <a:bodyPr wrap="none" anchor="ctr"/>
          <a:lstStyle/>
          <a:p>
            <a:endParaRPr lang="en-US"/>
          </a:p>
        </p:txBody>
      </p:sp>
      <p:sp>
        <p:nvSpPr>
          <p:cNvPr id="32861" name="Line 183"/>
          <p:cNvSpPr>
            <a:spLocks noChangeShapeType="1"/>
          </p:cNvSpPr>
          <p:nvPr/>
        </p:nvSpPr>
        <p:spPr bwMode="auto">
          <a:xfrm flipV="1">
            <a:off x="8610600" y="4648200"/>
            <a:ext cx="0" cy="152400"/>
          </a:xfrm>
          <a:prstGeom prst="line">
            <a:avLst/>
          </a:prstGeom>
          <a:noFill/>
          <a:ln w="9525">
            <a:solidFill>
              <a:schemeClr val="tx1"/>
            </a:solidFill>
            <a:round/>
            <a:headEnd/>
            <a:tailEnd/>
          </a:ln>
        </p:spPr>
        <p:txBody>
          <a:bodyPr wrap="none" anchor="ctr"/>
          <a:lstStyle/>
          <a:p>
            <a:endParaRPr lang="en-US"/>
          </a:p>
        </p:txBody>
      </p:sp>
      <p:sp>
        <p:nvSpPr>
          <p:cNvPr id="32862" name="Line 184"/>
          <p:cNvSpPr>
            <a:spLocks noChangeShapeType="1"/>
          </p:cNvSpPr>
          <p:nvPr/>
        </p:nvSpPr>
        <p:spPr bwMode="auto">
          <a:xfrm flipH="1">
            <a:off x="8763000" y="4876800"/>
            <a:ext cx="76200" cy="0"/>
          </a:xfrm>
          <a:prstGeom prst="line">
            <a:avLst/>
          </a:prstGeom>
          <a:noFill/>
          <a:ln w="9525">
            <a:solidFill>
              <a:schemeClr val="tx1"/>
            </a:solidFill>
            <a:round/>
            <a:headEnd/>
            <a:tailEnd/>
          </a:ln>
        </p:spPr>
        <p:txBody>
          <a:bodyPr wrap="none" anchor="ctr"/>
          <a:lstStyle/>
          <a:p>
            <a:endParaRPr lang="en-US"/>
          </a:p>
        </p:txBody>
      </p:sp>
      <p:sp>
        <p:nvSpPr>
          <p:cNvPr id="32863" name="Line 185"/>
          <p:cNvSpPr>
            <a:spLocks noChangeShapeType="1"/>
          </p:cNvSpPr>
          <p:nvPr/>
        </p:nvSpPr>
        <p:spPr bwMode="auto">
          <a:xfrm flipH="1">
            <a:off x="8534400" y="4800600"/>
            <a:ext cx="76200" cy="152400"/>
          </a:xfrm>
          <a:prstGeom prst="line">
            <a:avLst/>
          </a:prstGeom>
          <a:noFill/>
          <a:ln w="9525">
            <a:solidFill>
              <a:schemeClr val="tx1"/>
            </a:solidFill>
            <a:round/>
            <a:headEnd/>
            <a:tailEnd/>
          </a:ln>
        </p:spPr>
        <p:txBody>
          <a:bodyPr wrap="none" anchor="ctr"/>
          <a:lstStyle/>
          <a:p>
            <a:endParaRPr lang="en-US"/>
          </a:p>
        </p:txBody>
      </p:sp>
      <p:sp>
        <p:nvSpPr>
          <p:cNvPr id="32864" name="Line 186"/>
          <p:cNvSpPr>
            <a:spLocks noChangeShapeType="1"/>
          </p:cNvSpPr>
          <p:nvPr/>
        </p:nvSpPr>
        <p:spPr bwMode="auto">
          <a:xfrm flipH="1">
            <a:off x="8458200" y="4953000"/>
            <a:ext cx="76200" cy="0"/>
          </a:xfrm>
          <a:prstGeom prst="line">
            <a:avLst/>
          </a:prstGeom>
          <a:noFill/>
          <a:ln w="9525">
            <a:solidFill>
              <a:schemeClr val="tx1"/>
            </a:solidFill>
            <a:round/>
            <a:headEnd/>
            <a:tailEnd/>
          </a:ln>
        </p:spPr>
        <p:txBody>
          <a:bodyPr wrap="none" anchor="ctr"/>
          <a:lstStyle/>
          <a:p>
            <a:endParaRPr lang="en-US"/>
          </a:p>
        </p:txBody>
      </p:sp>
      <p:sp>
        <p:nvSpPr>
          <p:cNvPr id="32865" name="Line 187"/>
          <p:cNvSpPr>
            <a:spLocks noChangeShapeType="1"/>
          </p:cNvSpPr>
          <p:nvPr/>
        </p:nvSpPr>
        <p:spPr bwMode="auto">
          <a:xfrm flipH="1" flipV="1">
            <a:off x="8229600" y="4800600"/>
            <a:ext cx="228600" cy="152400"/>
          </a:xfrm>
          <a:prstGeom prst="line">
            <a:avLst/>
          </a:prstGeom>
          <a:noFill/>
          <a:ln w="9525">
            <a:solidFill>
              <a:schemeClr val="tx1"/>
            </a:solidFill>
            <a:round/>
            <a:headEnd/>
            <a:tailEnd/>
          </a:ln>
        </p:spPr>
        <p:txBody>
          <a:bodyPr wrap="none" anchor="ctr"/>
          <a:lstStyle/>
          <a:p>
            <a:endParaRPr lang="en-US"/>
          </a:p>
        </p:txBody>
      </p:sp>
      <p:sp>
        <p:nvSpPr>
          <p:cNvPr id="32866" name="Line 188"/>
          <p:cNvSpPr>
            <a:spLocks noChangeShapeType="1"/>
          </p:cNvSpPr>
          <p:nvPr/>
        </p:nvSpPr>
        <p:spPr bwMode="auto">
          <a:xfrm flipH="1">
            <a:off x="8153400" y="4800600"/>
            <a:ext cx="76200" cy="152400"/>
          </a:xfrm>
          <a:prstGeom prst="line">
            <a:avLst/>
          </a:prstGeom>
          <a:noFill/>
          <a:ln w="9525">
            <a:solidFill>
              <a:schemeClr val="tx1"/>
            </a:solidFill>
            <a:round/>
            <a:headEnd/>
            <a:tailEnd/>
          </a:ln>
        </p:spPr>
        <p:txBody>
          <a:bodyPr wrap="none" anchor="ctr"/>
          <a:lstStyle/>
          <a:p>
            <a:endParaRPr lang="en-US"/>
          </a:p>
        </p:txBody>
      </p:sp>
      <p:sp>
        <p:nvSpPr>
          <p:cNvPr id="32867" name="Line 189"/>
          <p:cNvSpPr>
            <a:spLocks noChangeShapeType="1"/>
          </p:cNvSpPr>
          <p:nvPr/>
        </p:nvSpPr>
        <p:spPr bwMode="auto">
          <a:xfrm flipH="1" flipV="1">
            <a:off x="7848600" y="4876800"/>
            <a:ext cx="304800" cy="76200"/>
          </a:xfrm>
          <a:prstGeom prst="line">
            <a:avLst/>
          </a:prstGeom>
          <a:noFill/>
          <a:ln w="9525">
            <a:solidFill>
              <a:schemeClr val="tx1"/>
            </a:solidFill>
            <a:round/>
            <a:headEnd/>
            <a:tailEnd/>
          </a:ln>
        </p:spPr>
        <p:txBody>
          <a:bodyPr wrap="none" anchor="ctr"/>
          <a:lstStyle/>
          <a:p>
            <a:endParaRPr lang="en-US"/>
          </a:p>
        </p:txBody>
      </p:sp>
      <p:sp>
        <p:nvSpPr>
          <p:cNvPr id="32868" name="Line 190"/>
          <p:cNvSpPr>
            <a:spLocks noChangeShapeType="1"/>
          </p:cNvSpPr>
          <p:nvPr/>
        </p:nvSpPr>
        <p:spPr bwMode="auto">
          <a:xfrm flipV="1">
            <a:off x="7848600" y="4800600"/>
            <a:ext cx="76200" cy="76200"/>
          </a:xfrm>
          <a:prstGeom prst="line">
            <a:avLst/>
          </a:prstGeom>
          <a:noFill/>
          <a:ln w="9525">
            <a:solidFill>
              <a:schemeClr val="tx1"/>
            </a:solidFill>
            <a:round/>
            <a:headEnd/>
            <a:tailEnd/>
          </a:ln>
        </p:spPr>
        <p:txBody>
          <a:bodyPr wrap="none" anchor="ctr"/>
          <a:lstStyle/>
          <a:p>
            <a:endParaRPr lang="en-US"/>
          </a:p>
        </p:txBody>
      </p:sp>
      <p:sp>
        <p:nvSpPr>
          <p:cNvPr id="32869" name="Line 191"/>
          <p:cNvSpPr>
            <a:spLocks noChangeShapeType="1"/>
          </p:cNvSpPr>
          <p:nvPr/>
        </p:nvSpPr>
        <p:spPr bwMode="auto">
          <a:xfrm flipV="1">
            <a:off x="7924800" y="4648200"/>
            <a:ext cx="0" cy="152400"/>
          </a:xfrm>
          <a:prstGeom prst="line">
            <a:avLst/>
          </a:prstGeom>
          <a:noFill/>
          <a:ln w="9525">
            <a:solidFill>
              <a:schemeClr val="tx1"/>
            </a:solidFill>
            <a:round/>
            <a:headEnd/>
            <a:tailEnd/>
          </a:ln>
        </p:spPr>
        <p:txBody>
          <a:bodyPr wrap="none" anchor="ctr"/>
          <a:lstStyle/>
          <a:p>
            <a:endParaRPr lang="en-US"/>
          </a:p>
        </p:txBody>
      </p:sp>
      <p:sp>
        <p:nvSpPr>
          <p:cNvPr id="32870" name="Line 192"/>
          <p:cNvSpPr>
            <a:spLocks noChangeShapeType="1"/>
          </p:cNvSpPr>
          <p:nvPr/>
        </p:nvSpPr>
        <p:spPr bwMode="auto">
          <a:xfrm flipH="1">
            <a:off x="7772400" y="4648200"/>
            <a:ext cx="152400" cy="76200"/>
          </a:xfrm>
          <a:prstGeom prst="line">
            <a:avLst/>
          </a:prstGeom>
          <a:noFill/>
          <a:ln w="9525">
            <a:solidFill>
              <a:schemeClr val="tx1"/>
            </a:solidFill>
            <a:round/>
            <a:headEnd/>
            <a:tailEnd/>
          </a:ln>
        </p:spPr>
        <p:txBody>
          <a:bodyPr wrap="none" anchor="ctr"/>
          <a:lstStyle/>
          <a:p>
            <a:endParaRPr lang="en-US"/>
          </a:p>
        </p:txBody>
      </p:sp>
      <p:sp>
        <p:nvSpPr>
          <p:cNvPr id="32871" name="Line 193"/>
          <p:cNvSpPr>
            <a:spLocks noChangeShapeType="1"/>
          </p:cNvSpPr>
          <p:nvPr/>
        </p:nvSpPr>
        <p:spPr bwMode="auto">
          <a:xfrm flipH="1" flipV="1">
            <a:off x="7315200" y="4572000"/>
            <a:ext cx="228600" cy="76200"/>
          </a:xfrm>
          <a:prstGeom prst="line">
            <a:avLst/>
          </a:prstGeom>
          <a:noFill/>
          <a:ln w="9525">
            <a:solidFill>
              <a:schemeClr val="tx1"/>
            </a:solidFill>
            <a:round/>
            <a:headEnd/>
            <a:tailEnd/>
          </a:ln>
        </p:spPr>
        <p:txBody>
          <a:bodyPr wrap="none" anchor="ctr"/>
          <a:lstStyle/>
          <a:p>
            <a:endParaRPr lang="en-US"/>
          </a:p>
        </p:txBody>
      </p:sp>
      <p:sp>
        <p:nvSpPr>
          <p:cNvPr id="32872" name="Line 194"/>
          <p:cNvSpPr>
            <a:spLocks noChangeShapeType="1"/>
          </p:cNvSpPr>
          <p:nvPr/>
        </p:nvSpPr>
        <p:spPr bwMode="auto">
          <a:xfrm flipH="1">
            <a:off x="7086600" y="4572000"/>
            <a:ext cx="228600" cy="228600"/>
          </a:xfrm>
          <a:prstGeom prst="line">
            <a:avLst/>
          </a:prstGeom>
          <a:noFill/>
          <a:ln w="9525">
            <a:solidFill>
              <a:schemeClr val="tx1"/>
            </a:solidFill>
            <a:round/>
            <a:headEnd/>
            <a:tailEnd/>
          </a:ln>
        </p:spPr>
        <p:txBody>
          <a:bodyPr wrap="none" anchor="ctr"/>
          <a:lstStyle/>
          <a:p>
            <a:endParaRPr lang="en-US"/>
          </a:p>
        </p:txBody>
      </p:sp>
      <p:sp>
        <p:nvSpPr>
          <p:cNvPr id="32873" name="Line 195"/>
          <p:cNvSpPr>
            <a:spLocks noChangeShapeType="1"/>
          </p:cNvSpPr>
          <p:nvPr/>
        </p:nvSpPr>
        <p:spPr bwMode="auto">
          <a:xfrm flipH="1">
            <a:off x="6858000" y="4800600"/>
            <a:ext cx="228600" cy="76200"/>
          </a:xfrm>
          <a:prstGeom prst="line">
            <a:avLst/>
          </a:prstGeom>
          <a:noFill/>
          <a:ln w="9525">
            <a:solidFill>
              <a:schemeClr val="tx1"/>
            </a:solidFill>
            <a:round/>
            <a:headEnd/>
            <a:tailEnd/>
          </a:ln>
        </p:spPr>
        <p:txBody>
          <a:bodyPr wrap="none" anchor="ctr"/>
          <a:lstStyle/>
          <a:p>
            <a:endParaRPr lang="en-US"/>
          </a:p>
        </p:txBody>
      </p:sp>
      <p:sp>
        <p:nvSpPr>
          <p:cNvPr id="32874" name="Line 196"/>
          <p:cNvSpPr>
            <a:spLocks noChangeShapeType="1"/>
          </p:cNvSpPr>
          <p:nvPr/>
        </p:nvSpPr>
        <p:spPr bwMode="auto">
          <a:xfrm flipH="1">
            <a:off x="6629400" y="4876800"/>
            <a:ext cx="228600" cy="228600"/>
          </a:xfrm>
          <a:prstGeom prst="line">
            <a:avLst/>
          </a:prstGeom>
          <a:noFill/>
          <a:ln w="9525">
            <a:solidFill>
              <a:schemeClr val="tx1"/>
            </a:solidFill>
            <a:round/>
            <a:headEnd/>
            <a:tailEnd/>
          </a:ln>
        </p:spPr>
        <p:txBody>
          <a:bodyPr wrap="none" anchor="ctr"/>
          <a:lstStyle/>
          <a:p>
            <a:endParaRPr lang="en-US"/>
          </a:p>
        </p:txBody>
      </p:sp>
      <p:sp>
        <p:nvSpPr>
          <p:cNvPr id="32875" name="Line 197"/>
          <p:cNvSpPr>
            <a:spLocks noChangeShapeType="1"/>
          </p:cNvSpPr>
          <p:nvPr/>
        </p:nvSpPr>
        <p:spPr bwMode="auto">
          <a:xfrm flipH="1">
            <a:off x="6477000" y="5105400"/>
            <a:ext cx="152400" cy="76200"/>
          </a:xfrm>
          <a:prstGeom prst="line">
            <a:avLst/>
          </a:prstGeom>
          <a:noFill/>
          <a:ln w="9525">
            <a:solidFill>
              <a:schemeClr val="tx1"/>
            </a:solidFill>
            <a:round/>
            <a:headEnd/>
            <a:tailEnd/>
          </a:ln>
        </p:spPr>
        <p:txBody>
          <a:bodyPr wrap="none" anchor="ctr"/>
          <a:lstStyle/>
          <a:p>
            <a:endParaRPr lang="en-US"/>
          </a:p>
        </p:txBody>
      </p:sp>
      <p:sp>
        <p:nvSpPr>
          <p:cNvPr id="32876" name="Line 198"/>
          <p:cNvSpPr>
            <a:spLocks noChangeShapeType="1"/>
          </p:cNvSpPr>
          <p:nvPr/>
        </p:nvSpPr>
        <p:spPr bwMode="auto">
          <a:xfrm flipH="1">
            <a:off x="6324600" y="5181600"/>
            <a:ext cx="152400" cy="0"/>
          </a:xfrm>
          <a:prstGeom prst="line">
            <a:avLst/>
          </a:prstGeom>
          <a:noFill/>
          <a:ln w="9525">
            <a:solidFill>
              <a:schemeClr val="tx1"/>
            </a:solidFill>
            <a:round/>
            <a:headEnd/>
            <a:tailEnd/>
          </a:ln>
        </p:spPr>
        <p:txBody>
          <a:bodyPr wrap="none" anchor="ctr"/>
          <a:lstStyle/>
          <a:p>
            <a:endParaRPr lang="en-US"/>
          </a:p>
        </p:txBody>
      </p:sp>
      <p:sp>
        <p:nvSpPr>
          <p:cNvPr id="32877" name="Line 199"/>
          <p:cNvSpPr>
            <a:spLocks noChangeShapeType="1"/>
          </p:cNvSpPr>
          <p:nvPr/>
        </p:nvSpPr>
        <p:spPr bwMode="auto">
          <a:xfrm flipH="1" flipV="1">
            <a:off x="6248400" y="5105400"/>
            <a:ext cx="76200" cy="76200"/>
          </a:xfrm>
          <a:prstGeom prst="line">
            <a:avLst/>
          </a:prstGeom>
          <a:noFill/>
          <a:ln w="9525">
            <a:solidFill>
              <a:schemeClr val="tx1"/>
            </a:solidFill>
            <a:round/>
            <a:headEnd/>
            <a:tailEnd/>
          </a:ln>
        </p:spPr>
        <p:txBody>
          <a:bodyPr wrap="none" anchor="ctr"/>
          <a:lstStyle/>
          <a:p>
            <a:endParaRPr lang="en-US"/>
          </a:p>
        </p:txBody>
      </p:sp>
      <p:sp>
        <p:nvSpPr>
          <p:cNvPr id="32878" name="Line 200"/>
          <p:cNvSpPr>
            <a:spLocks noChangeShapeType="1"/>
          </p:cNvSpPr>
          <p:nvPr/>
        </p:nvSpPr>
        <p:spPr bwMode="auto">
          <a:xfrm flipH="1">
            <a:off x="5943600" y="5105400"/>
            <a:ext cx="304800" cy="0"/>
          </a:xfrm>
          <a:prstGeom prst="line">
            <a:avLst/>
          </a:prstGeom>
          <a:noFill/>
          <a:ln w="9525">
            <a:solidFill>
              <a:schemeClr val="tx1"/>
            </a:solidFill>
            <a:round/>
            <a:headEnd/>
            <a:tailEnd/>
          </a:ln>
        </p:spPr>
        <p:txBody>
          <a:bodyPr wrap="none" anchor="ctr"/>
          <a:lstStyle/>
          <a:p>
            <a:endParaRPr lang="en-US"/>
          </a:p>
        </p:txBody>
      </p:sp>
      <p:sp>
        <p:nvSpPr>
          <p:cNvPr id="32879" name="Line 201"/>
          <p:cNvSpPr>
            <a:spLocks noChangeShapeType="1"/>
          </p:cNvSpPr>
          <p:nvPr/>
        </p:nvSpPr>
        <p:spPr bwMode="auto">
          <a:xfrm flipV="1">
            <a:off x="5943600" y="5029200"/>
            <a:ext cx="76200" cy="76200"/>
          </a:xfrm>
          <a:prstGeom prst="line">
            <a:avLst/>
          </a:prstGeom>
          <a:noFill/>
          <a:ln w="9525">
            <a:solidFill>
              <a:schemeClr val="tx1"/>
            </a:solidFill>
            <a:round/>
            <a:headEnd/>
            <a:tailEnd/>
          </a:ln>
        </p:spPr>
        <p:txBody>
          <a:bodyPr wrap="none" anchor="ctr"/>
          <a:lstStyle/>
          <a:p>
            <a:endParaRPr lang="en-US"/>
          </a:p>
        </p:txBody>
      </p:sp>
      <p:sp>
        <p:nvSpPr>
          <p:cNvPr id="32880" name="Line 202"/>
          <p:cNvSpPr>
            <a:spLocks noChangeShapeType="1"/>
          </p:cNvSpPr>
          <p:nvPr/>
        </p:nvSpPr>
        <p:spPr bwMode="auto">
          <a:xfrm flipH="1" flipV="1">
            <a:off x="5791200" y="4953000"/>
            <a:ext cx="228600" cy="76200"/>
          </a:xfrm>
          <a:prstGeom prst="line">
            <a:avLst/>
          </a:prstGeom>
          <a:noFill/>
          <a:ln w="9525">
            <a:solidFill>
              <a:schemeClr val="tx1"/>
            </a:solidFill>
            <a:round/>
            <a:headEnd/>
            <a:tailEnd/>
          </a:ln>
        </p:spPr>
        <p:txBody>
          <a:bodyPr wrap="none" anchor="ctr"/>
          <a:lstStyle/>
          <a:p>
            <a:endParaRPr lang="en-US"/>
          </a:p>
        </p:txBody>
      </p:sp>
      <p:sp>
        <p:nvSpPr>
          <p:cNvPr id="32881" name="Line 203"/>
          <p:cNvSpPr>
            <a:spLocks noChangeShapeType="1"/>
          </p:cNvSpPr>
          <p:nvPr/>
        </p:nvSpPr>
        <p:spPr bwMode="auto">
          <a:xfrm flipH="1">
            <a:off x="5562600" y="5029200"/>
            <a:ext cx="76200" cy="152400"/>
          </a:xfrm>
          <a:prstGeom prst="line">
            <a:avLst/>
          </a:prstGeom>
          <a:noFill/>
          <a:ln w="9525">
            <a:solidFill>
              <a:schemeClr val="tx1"/>
            </a:solidFill>
            <a:round/>
            <a:headEnd/>
            <a:tailEnd/>
          </a:ln>
        </p:spPr>
        <p:txBody>
          <a:bodyPr wrap="none" anchor="ctr"/>
          <a:lstStyle/>
          <a:p>
            <a:endParaRPr lang="en-US"/>
          </a:p>
        </p:txBody>
      </p:sp>
      <p:sp>
        <p:nvSpPr>
          <p:cNvPr id="32882" name="Line 204"/>
          <p:cNvSpPr>
            <a:spLocks noChangeShapeType="1"/>
          </p:cNvSpPr>
          <p:nvPr/>
        </p:nvSpPr>
        <p:spPr bwMode="auto">
          <a:xfrm flipH="1">
            <a:off x="5410200" y="5105400"/>
            <a:ext cx="152400" cy="152400"/>
          </a:xfrm>
          <a:prstGeom prst="line">
            <a:avLst/>
          </a:prstGeom>
          <a:noFill/>
          <a:ln w="9525">
            <a:solidFill>
              <a:schemeClr val="tx1"/>
            </a:solidFill>
            <a:round/>
            <a:headEnd/>
            <a:tailEnd/>
          </a:ln>
        </p:spPr>
        <p:txBody>
          <a:bodyPr wrap="none" anchor="ctr"/>
          <a:lstStyle/>
          <a:p>
            <a:endParaRPr lang="en-US"/>
          </a:p>
        </p:txBody>
      </p:sp>
      <p:sp>
        <p:nvSpPr>
          <p:cNvPr id="32883" name="Line 205"/>
          <p:cNvSpPr>
            <a:spLocks noChangeShapeType="1"/>
          </p:cNvSpPr>
          <p:nvPr/>
        </p:nvSpPr>
        <p:spPr bwMode="auto">
          <a:xfrm flipV="1">
            <a:off x="5410200" y="5105400"/>
            <a:ext cx="0" cy="228600"/>
          </a:xfrm>
          <a:prstGeom prst="line">
            <a:avLst/>
          </a:prstGeom>
          <a:noFill/>
          <a:ln w="9525">
            <a:solidFill>
              <a:schemeClr val="tx1"/>
            </a:solidFill>
            <a:round/>
            <a:headEnd/>
            <a:tailEnd/>
          </a:ln>
        </p:spPr>
        <p:txBody>
          <a:bodyPr wrap="none" anchor="ctr"/>
          <a:lstStyle/>
          <a:p>
            <a:endParaRPr lang="en-US"/>
          </a:p>
        </p:txBody>
      </p:sp>
      <p:sp>
        <p:nvSpPr>
          <p:cNvPr id="32884" name="Line 206"/>
          <p:cNvSpPr>
            <a:spLocks noChangeShapeType="1"/>
          </p:cNvSpPr>
          <p:nvPr/>
        </p:nvSpPr>
        <p:spPr bwMode="auto">
          <a:xfrm flipH="1" flipV="1">
            <a:off x="5334000" y="5029200"/>
            <a:ext cx="76200" cy="76200"/>
          </a:xfrm>
          <a:prstGeom prst="line">
            <a:avLst/>
          </a:prstGeom>
          <a:noFill/>
          <a:ln w="9525">
            <a:solidFill>
              <a:schemeClr val="tx1"/>
            </a:solidFill>
            <a:round/>
            <a:headEnd/>
            <a:tailEnd/>
          </a:ln>
        </p:spPr>
        <p:txBody>
          <a:bodyPr wrap="none" anchor="ctr"/>
          <a:lstStyle/>
          <a:p>
            <a:endParaRPr lang="en-US"/>
          </a:p>
        </p:txBody>
      </p:sp>
      <p:sp>
        <p:nvSpPr>
          <p:cNvPr id="32885" name="Line 207"/>
          <p:cNvSpPr>
            <a:spLocks noChangeShapeType="1"/>
          </p:cNvSpPr>
          <p:nvPr/>
        </p:nvSpPr>
        <p:spPr bwMode="auto">
          <a:xfrm flipH="1">
            <a:off x="5181600" y="5029200"/>
            <a:ext cx="152400" cy="76200"/>
          </a:xfrm>
          <a:prstGeom prst="line">
            <a:avLst/>
          </a:prstGeom>
          <a:noFill/>
          <a:ln w="9525">
            <a:solidFill>
              <a:schemeClr val="tx1"/>
            </a:solidFill>
            <a:round/>
            <a:headEnd/>
            <a:tailEnd/>
          </a:ln>
        </p:spPr>
        <p:txBody>
          <a:bodyPr wrap="none" anchor="ctr"/>
          <a:lstStyle/>
          <a:p>
            <a:endParaRPr lang="en-US"/>
          </a:p>
        </p:txBody>
      </p:sp>
      <p:sp>
        <p:nvSpPr>
          <p:cNvPr id="32886" name="Line 208"/>
          <p:cNvSpPr>
            <a:spLocks noChangeShapeType="1"/>
          </p:cNvSpPr>
          <p:nvPr/>
        </p:nvSpPr>
        <p:spPr bwMode="auto">
          <a:xfrm flipH="1">
            <a:off x="4953000" y="5105400"/>
            <a:ext cx="228600" cy="76200"/>
          </a:xfrm>
          <a:prstGeom prst="line">
            <a:avLst/>
          </a:prstGeom>
          <a:noFill/>
          <a:ln w="9525">
            <a:solidFill>
              <a:schemeClr val="tx1"/>
            </a:solidFill>
            <a:round/>
            <a:headEnd/>
            <a:tailEnd/>
          </a:ln>
        </p:spPr>
        <p:txBody>
          <a:bodyPr wrap="none" anchor="ctr"/>
          <a:lstStyle/>
          <a:p>
            <a:endParaRPr lang="en-US"/>
          </a:p>
        </p:txBody>
      </p:sp>
      <p:sp>
        <p:nvSpPr>
          <p:cNvPr id="32887" name="Line 209"/>
          <p:cNvSpPr>
            <a:spLocks noChangeShapeType="1"/>
          </p:cNvSpPr>
          <p:nvPr/>
        </p:nvSpPr>
        <p:spPr bwMode="auto">
          <a:xfrm flipH="1" flipV="1">
            <a:off x="4724400" y="5029200"/>
            <a:ext cx="228600" cy="152400"/>
          </a:xfrm>
          <a:prstGeom prst="line">
            <a:avLst/>
          </a:prstGeom>
          <a:noFill/>
          <a:ln w="9525">
            <a:solidFill>
              <a:schemeClr val="tx1"/>
            </a:solidFill>
            <a:round/>
            <a:headEnd/>
            <a:tailEnd/>
          </a:ln>
        </p:spPr>
        <p:txBody>
          <a:bodyPr wrap="none" anchor="ctr"/>
          <a:lstStyle/>
          <a:p>
            <a:endParaRPr lang="en-US"/>
          </a:p>
        </p:txBody>
      </p:sp>
      <p:sp>
        <p:nvSpPr>
          <p:cNvPr id="32888" name="Line 210"/>
          <p:cNvSpPr>
            <a:spLocks noChangeShapeType="1"/>
          </p:cNvSpPr>
          <p:nvPr/>
        </p:nvSpPr>
        <p:spPr bwMode="auto">
          <a:xfrm flipH="1">
            <a:off x="8153400" y="2743200"/>
            <a:ext cx="152400" cy="76200"/>
          </a:xfrm>
          <a:prstGeom prst="line">
            <a:avLst/>
          </a:prstGeom>
          <a:noFill/>
          <a:ln w="9525">
            <a:solidFill>
              <a:schemeClr val="tx1"/>
            </a:solidFill>
            <a:round/>
            <a:headEnd/>
            <a:tailEnd/>
          </a:ln>
        </p:spPr>
        <p:txBody>
          <a:bodyPr wrap="none" anchor="ctr"/>
          <a:lstStyle/>
          <a:p>
            <a:endParaRPr lang="en-US"/>
          </a:p>
        </p:txBody>
      </p:sp>
      <p:sp>
        <p:nvSpPr>
          <p:cNvPr id="32889" name="Line 211"/>
          <p:cNvSpPr>
            <a:spLocks noChangeShapeType="1"/>
          </p:cNvSpPr>
          <p:nvPr/>
        </p:nvSpPr>
        <p:spPr bwMode="auto">
          <a:xfrm flipH="1">
            <a:off x="8077200" y="2819400"/>
            <a:ext cx="76200" cy="0"/>
          </a:xfrm>
          <a:prstGeom prst="line">
            <a:avLst/>
          </a:prstGeom>
          <a:noFill/>
          <a:ln w="9525">
            <a:solidFill>
              <a:schemeClr val="tx1"/>
            </a:solidFill>
            <a:round/>
            <a:headEnd/>
            <a:tailEnd/>
          </a:ln>
        </p:spPr>
        <p:txBody>
          <a:bodyPr wrap="none" anchor="ctr"/>
          <a:lstStyle/>
          <a:p>
            <a:endParaRPr lang="en-US"/>
          </a:p>
        </p:txBody>
      </p:sp>
      <p:sp>
        <p:nvSpPr>
          <p:cNvPr id="32890" name="Line 212"/>
          <p:cNvSpPr>
            <a:spLocks noChangeShapeType="1"/>
          </p:cNvSpPr>
          <p:nvPr/>
        </p:nvSpPr>
        <p:spPr bwMode="auto">
          <a:xfrm>
            <a:off x="8077200" y="2819400"/>
            <a:ext cx="0" cy="76200"/>
          </a:xfrm>
          <a:prstGeom prst="line">
            <a:avLst/>
          </a:prstGeom>
          <a:noFill/>
          <a:ln w="9525">
            <a:solidFill>
              <a:schemeClr val="tx1"/>
            </a:solidFill>
            <a:round/>
            <a:headEnd/>
            <a:tailEnd/>
          </a:ln>
        </p:spPr>
        <p:txBody>
          <a:bodyPr wrap="none" anchor="ctr"/>
          <a:lstStyle/>
          <a:p>
            <a:endParaRPr lang="en-US"/>
          </a:p>
        </p:txBody>
      </p:sp>
      <p:sp>
        <p:nvSpPr>
          <p:cNvPr id="32891" name="Line 213"/>
          <p:cNvSpPr>
            <a:spLocks noChangeShapeType="1"/>
          </p:cNvSpPr>
          <p:nvPr/>
        </p:nvSpPr>
        <p:spPr bwMode="auto">
          <a:xfrm>
            <a:off x="8077200" y="2895600"/>
            <a:ext cx="76200" cy="76200"/>
          </a:xfrm>
          <a:prstGeom prst="line">
            <a:avLst/>
          </a:prstGeom>
          <a:noFill/>
          <a:ln w="9525">
            <a:solidFill>
              <a:schemeClr val="tx1"/>
            </a:solidFill>
            <a:round/>
            <a:headEnd/>
            <a:tailEnd/>
          </a:ln>
        </p:spPr>
        <p:txBody>
          <a:bodyPr wrap="none" anchor="ctr"/>
          <a:lstStyle/>
          <a:p>
            <a:endParaRPr lang="en-US"/>
          </a:p>
        </p:txBody>
      </p:sp>
      <p:sp>
        <p:nvSpPr>
          <p:cNvPr id="32892" name="Line 215"/>
          <p:cNvSpPr>
            <a:spLocks noChangeShapeType="1"/>
          </p:cNvSpPr>
          <p:nvPr/>
        </p:nvSpPr>
        <p:spPr bwMode="auto">
          <a:xfrm>
            <a:off x="8077200" y="3124200"/>
            <a:ext cx="76200" cy="152400"/>
          </a:xfrm>
          <a:prstGeom prst="line">
            <a:avLst/>
          </a:prstGeom>
          <a:noFill/>
          <a:ln w="9525">
            <a:solidFill>
              <a:schemeClr val="tx1"/>
            </a:solidFill>
            <a:round/>
            <a:headEnd/>
            <a:tailEnd/>
          </a:ln>
        </p:spPr>
        <p:txBody>
          <a:bodyPr wrap="none" anchor="ctr"/>
          <a:lstStyle/>
          <a:p>
            <a:endParaRPr lang="en-US"/>
          </a:p>
        </p:txBody>
      </p:sp>
      <p:sp>
        <p:nvSpPr>
          <p:cNvPr id="32893" name="Line 216"/>
          <p:cNvSpPr>
            <a:spLocks noChangeShapeType="1"/>
          </p:cNvSpPr>
          <p:nvPr/>
        </p:nvSpPr>
        <p:spPr bwMode="auto">
          <a:xfrm>
            <a:off x="8458200" y="2971800"/>
            <a:ext cx="76200" cy="76200"/>
          </a:xfrm>
          <a:prstGeom prst="line">
            <a:avLst/>
          </a:prstGeom>
          <a:noFill/>
          <a:ln w="9525">
            <a:solidFill>
              <a:schemeClr val="tx1"/>
            </a:solidFill>
            <a:round/>
            <a:headEnd/>
            <a:tailEnd/>
          </a:ln>
        </p:spPr>
        <p:txBody>
          <a:bodyPr wrap="none" anchor="ctr"/>
          <a:lstStyle/>
          <a:p>
            <a:endParaRPr lang="en-US"/>
          </a:p>
        </p:txBody>
      </p:sp>
      <p:sp>
        <p:nvSpPr>
          <p:cNvPr id="32894" name="Line 217"/>
          <p:cNvSpPr>
            <a:spLocks noChangeShapeType="1"/>
          </p:cNvSpPr>
          <p:nvPr/>
        </p:nvSpPr>
        <p:spPr bwMode="auto">
          <a:xfrm>
            <a:off x="8534400" y="3048000"/>
            <a:ext cx="152400" cy="76200"/>
          </a:xfrm>
          <a:prstGeom prst="line">
            <a:avLst/>
          </a:prstGeom>
          <a:noFill/>
          <a:ln w="9525">
            <a:solidFill>
              <a:schemeClr val="tx1"/>
            </a:solidFill>
            <a:round/>
            <a:headEnd/>
            <a:tailEnd/>
          </a:ln>
        </p:spPr>
        <p:txBody>
          <a:bodyPr wrap="none" anchor="ctr"/>
          <a:lstStyle/>
          <a:p>
            <a:endParaRPr lang="en-US"/>
          </a:p>
        </p:txBody>
      </p:sp>
      <p:sp>
        <p:nvSpPr>
          <p:cNvPr id="32895" name="Line 218"/>
          <p:cNvSpPr>
            <a:spLocks noChangeShapeType="1"/>
          </p:cNvSpPr>
          <p:nvPr/>
        </p:nvSpPr>
        <p:spPr bwMode="auto">
          <a:xfrm flipH="1">
            <a:off x="9220200" y="2971800"/>
            <a:ext cx="76200" cy="76200"/>
          </a:xfrm>
          <a:prstGeom prst="line">
            <a:avLst/>
          </a:prstGeom>
          <a:noFill/>
          <a:ln w="9525">
            <a:solidFill>
              <a:schemeClr val="tx1"/>
            </a:solidFill>
            <a:round/>
            <a:headEnd/>
            <a:tailEnd/>
          </a:ln>
        </p:spPr>
        <p:txBody>
          <a:bodyPr wrap="none" anchor="ctr"/>
          <a:lstStyle/>
          <a:p>
            <a:endParaRPr lang="en-US"/>
          </a:p>
        </p:txBody>
      </p:sp>
      <p:sp>
        <p:nvSpPr>
          <p:cNvPr id="32896" name="Line 219"/>
          <p:cNvSpPr>
            <a:spLocks noChangeShapeType="1"/>
          </p:cNvSpPr>
          <p:nvPr/>
        </p:nvSpPr>
        <p:spPr bwMode="auto">
          <a:xfrm>
            <a:off x="9220200" y="3048000"/>
            <a:ext cx="0" cy="76200"/>
          </a:xfrm>
          <a:prstGeom prst="line">
            <a:avLst/>
          </a:prstGeom>
          <a:noFill/>
          <a:ln w="9525">
            <a:solidFill>
              <a:schemeClr val="tx1"/>
            </a:solidFill>
            <a:round/>
            <a:headEnd/>
            <a:tailEnd/>
          </a:ln>
        </p:spPr>
        <p:txBody>
          <a:bodyPr wrap="none" anchor="ctr"/>
          <a:lstStyle/>
          <a:p>
            <a:endParaRPr lang="en-US"/>
          </a:p>
        </p:txBody>
      </p:sp>
      <p:sp>
        <p:nvSpPr>
          <p:cNvPr id="32897" name="Line 220"/>
          <p:cNvSpPr>
            <a:spLocks noChangeShapeType="1"/>
          </p:cNvSpPr>
          <p:nvPr/>
        </p:nvSpPr>
        <p:spPr bwMode="auto">
          <a:xfrm>
            <a:off x="9220200" y="3124200"/>
            <a:ext cx="0" cy="76200"/>
          </a:xfrm>
          <a:prstGeom prst="line">
            <a:avLst/>
          </a:prstGeom>
          <a:noFill/>
          <a:ln w="9525">
            <a:solidFill>
              <a:schemeClr val="tx1"/>
            </a:solidFill>
            <a:round/>
            <a:headEnd/>
            <a:tailEnd/>
          </a:ln>
        </p:spPr>
        <p:txBody>
          <a:bodyPr wrap="none" anchor="ctr"/>
          <a:lstStyle/>
          <a:p>
            <a:endParaRPr lang="en-US"/>
          </a:p>
        </p:txBody>
      </p:sp>
      <p:sp>
        <p:nvSpPr>
          <p:cNvPr id="32898" name="Line 221"/>
          <p:cNvSpPr>
            <a:spLocks noChangeShapeType="1"/>
          </p:cNvSpPr>
          <p:nvPr/>
        </p:nvSpPr>
        <p:spPr bwMode="auto">
          <a:xfrm flipH="1">
            <a:off x="9144000" y="3200400"/>
            <a:ext cx="76200" cy="0"/>
          </a:xfrm>
          <a:prstGeom prst="line">
            <a:avLst/>
          </a:prstGeom>
          <a:noFill/>
          <a:ln w="9525">
            <a:solidFill>
              <a:schemeClr val="tx1"/>
            </a:solidFill>
            <a:round/>
            <a:headEnd/>
            <a:tailEnd/>
          </a:ln>
        </p:spPr>
        <p:txBody>
          <a:bodyPr wrap="none" anchor="ctr"/>
          <a:lstStyle/>
          <a:p>
            <a:endParaRPr lang="en-US"/>
          </a:p>
        </p:txBody>
      </p:sp>
      <p:sp>
        <p:nvSpPr>
          <p:cNvPr id="32899" name="Line 222"/>
          <p:cNvSpPr>
            <a:spLocks noChangeShapeType="1"/>
          </p:cNvSpPr>
          <p:nvPr/>
        </p:nvSpPr>
        <p:spPr bwMode="auto">
          <a:xfrm flipH="1">
            <a:off x="9067800" y="3200400"/>
            <a:ext cx="76200" cy="76200"/>
          </a:xfrm>
          <a:prstGeom prst="line">
            <a:avLst/>
          </a:prstGeom>
          <a:noFill/>
          <a:ln w="9525">
            <a:solidFill>
              <a:schemeClr val="tx1"/>
            </a:solidFill>
            <a:round/>
            <a:headEnd/>
            <a:tailEnd/>
          </a:ln>
        </p:spPr>
        <p:txBody>
          <a:bodyPr wrap="none" anchor="ctr"/>
          <a:lstStyle/>
          <a:p>
            <a:endParaRPr lang="en-US"/>
          </a:p>
        </p:txBody>
      </p:sp>
      <p:sp>
        <p:nvSpPr>
          <p:cNvPr id="32900" name="Line 223"/>
          <p:cNvSpPr>
            <a:spLocks noChangeShapeType="1"/>
          </p:cNvSpPr>
          <p:nvPr/>
        </p:nvSpPr>
        <p:spPr bwMode="auto">
          <a:xfrm flipV="1">
            <a:off x="9067800" y="3200400"/>
            <a:ext cx="0" cy="76200"/>
          </a:xfrm>
          <a:prstGeom prst="line">
            <a:avLst/>
          </a:prstGeom>
          <a:noFill/>
          <a:ln w="9525">
            <a:solidFill>
              <a:schemeClr val="tx1"/>
            </a:solidFill>
            <a:round/>
            <a:headEnd/>
            <a:tailEnd/>
          </a:ln>
        </p:spPr>
        <p:txBody>
          <a:bodyPr wrap="none" anchor="ctr"/>
          <a:lstStyle/>
          <a:p>
            <a:endParaRPr lang="en-US"/>
          </a:p>
        </p:txBody>
      </p:sp>
      <p:sp>
        <p:nvSpPr>
          <p:cNvPr id="32901" name="Line 225"/>
          <p:cNvSpPr>
            <a:spLocks noChangeShapeType="1"/>
          </p:cNvSpPr>
          <p:nvPr/>
        </p:nvSpPr>
        <p:spPr bwMode="auto">
          <a:xfrm flipH="1" flipV="1">
            <a:off x="8915400" y="3124200"/>
            <a:ext cx="76200" cy="76200"/>
          </a:xfrm>
          <a:prstGeom prst="line">
            <a:avLst/>
          </a:prstGeom>
          <a:noFill/>
          <a:ln w="9525">
            <a:solidFill>
              <a:schemeClr val="tx1"/>
            </a:solidFill>
            <a:round/>
            <a:headEnd/>
            <a:tailEnd/>
          </a:ln>
        </p:spPr>
        <p:txBody>
          <a:bodyPr wrap="none" anchor="ctr"/>
          <a:lstStyle/>
          <a:p>
            <a:endParaRPr lang="en-US"/>
          </a:p>
        </p:txBody>
      </p:sp>
      <p:sp>
        <p:nvSpPr>
          <p:cNvPr id="32902" name="Line 226"/>
          <p:cNvSpPr>
            <a:spLocks noChangeShapeType="1"/>
          </p:cNvSpPr>
          <p:nvPr/>
        </p:nvSpPr>
        <p:spPr bwMode="auto">
          <a:xfrm flipH="1" flipV="1">
            <a:off x="8839200" y="3048000"/>
            <a:ext cx="76200" cy="76200"/>
          </a:xfrm>
          <a:prstGeom prst="line">
            <a:avLst/>
          </a:prstGeom>
          <a:noFill/>
          <a:ln w="9525">
            <a:solidFill>
              <a:schemeClr val="tx1"/>
            </a:solidFill>
            <a:round/>
            <a:headEnd/>
            <a:tailEnd/>
          </a:ln>
        </p:spPr>
        <p:txBody>
          <a:bodyPr wrap="none" anchor="ctr"/>
          <a:lstStyle/>
          <a:p>
            <a:endParaRPr lang="en-US"/>
          </a:p>
        </p:txBody>
      </p:sp>
      <p:sp>
        <p:nvSpPr>
          <p:cNvPr id="32903" name="Line 227"/>
          <p:cNvSpPr>
            <a:spLocks noChangeShapeType="1"/>
          </p:cNvSpPr>
          <p:nvPr/>
        </p:nvSpPr>
        <p:spPr bwMode="auto">
          <a:xfrm flipH="1">
            <a:off x="8763000" y="3048000"/>
            <a:ext cx="76200" cy="76200"/>
          </a:xfrm>
          <a:prstGeom prst="line">
            <a:avLst/>
          </a:prstGeom>
          <a:noFill/>
          <a:ln w="9525">
            <a:solidFill>
              <a:schemeClr val="tx1"/>
            </a:solidFill>
            <a:round/>
            <a:headEnd/>
            <a:tailEnd/>
          </a:ln>
        </p:spPr>
        <p:txBody>
          <a:bodyPr wrap="none" anchor="ctr"/>
          <a:lstStyle/>
          <a:p>
            <a:endParaRPr lang="en-US"/>
          </a:p>
        </p:txBody>
      </p:sp>
      <p:sp>
        <p:nvSpPr>
          <p:cNvPr id="32904" name="Line 228"/>
          <p:cNvSpPr>
            <a:spLocks noChangeShapeType="1"/>
          </p:cNvSpPr>
          <p:nvPr/>
        </p:nvSpPr>
        <p:spPr bwMode="auto">
          <a:xfrm flipH="1">
            <a:off x="8686800" y="3124200"/>
            <a:ext cx="76200" cy="0"/>
          </a:xfrm>
          <a:prstGeom prst="line">
            <a:avLst/>
          </a:prstGeom>
          <a:noFill/>
          <a:ln w="9525">
            <a:solidFill>
              <a:schemeClr val="tx1"/>
            </a:solidFill>
            <a:round/>
            <a:headEnd/>
            <a:tailEnd/>
          </a:ln>
        </p:spPr>
        <p:txBody>
          <a:bodyPr wrap="none" anchor="ctr"/>
          <a:lstStyle/>
          <a:p>
            <a:endParaRPr lang="en-US"/>
          </a:p>
        </p:txBody>
      </p:sp>
      <p:sp>
        <p:nvSpPr>
          <p:cNvPr id="32905" name="Line 229"/>
          <p:cNvSpPr>
            <a:spLocks noChangeShapeType="1"/>
          </p:cNvSpPr>
          <p:nvPr/>
        </p:nvSpPr>
        <p:spPr bwMode="auto">
          <a:xfrm>
            <a:off x="8382000" y="2819400"/>
            <a:ext cx="76200" cy="76200"/>
          </a:xfrm>
          <a:prstGeom prst="line">
            <a:avLst/>
          </a:prstGeom>
          <a:noFill/>
          <a:ln w="9525">
            <a:solidFill>
              <a:schemeClr val="tx1"/>
            </a:solidFill>
            <a:round/>
            <a:headEnd/>
            <a:tailEnd/>
          </a:ln>
        </p:spPr>
        <p:txBody>
          <a:bodyPr wrap="none" anchor="ctr"/>
          <a:lstStyle/>
          <a:p>
            <a:endParaRPr lang="en-US"/>
          </a:p>
        </p:txBody>
      </p:sp>
      <p:sp>
        <p:nvSpPr>
          <p:cNvPr id="32906" name="Line 230"/>
          <p:cNvSpPr>
            <a:spLocks noChangeShapeType="1"/>
          </p:cNvSpPr>
          <p:nvPr/>
        </p:nvSpPr>
        <p:spPr bwMode="auto">
          <a:xfrm>
            <a:off x="8458200" y="2895600"/>
            <a:ext cx="0" cy="76200"/>
          </a:xfrm>
          <a:prstGeom prst="line">
            <a:avLst/>
          </a:prstGeom>
          <a:noFill/>
          <a:ln w="9525">
            <a:solidFill>
              <a:schemeClr val="tx1"/>
            </a:solidFill>
            <a:round/>
            <a:headEnd/>
            <a:tailEnd/>
          </a:ln>
        </p:spPr>
        <p:txBody>
          <a:bodyPr wrap="none" anchor="ctr"/>
          <a:lstStyle/>
          <a:p>
            <a:endParaRPr lang="en-US"/>
          </a:p>
        </p:txBody>
      </p:sp>
      <p:sp>
        <p:nvSpPr>
          <p:cNvPr id="32907" name="Line 231"/>
          <p:cNvSpPr>
            <a:spLocks noChangeShapeType="1"/>
          </p:cNvSpPr>
          <p:nvPr/>
        </p:nvSpPr>
        <p:spPr bwMode="auto">
          <a:xfrm>
            <a:off x="9296400" y="2971800"/>
            <a:ext cx="152400" cy="0"/>
          </a:xfrm>
          <a:prstGeom prst="line">
            <a:avLst/>
          </a:prstGeom>
          <a:noFill/>
          <a:ln w="9525">
            <a:solidFill>
              <a:schemeClr val="tx1"/>
            </a:solidFill>
            <a:round/>
            <a:headEnd/>
            <a:tailEnd/>
          </a:ln>
        </p:spPr>
        <p:txBody>
          <a:bodyPr wrap="none" anchor="ctr"/>
          <a:lstStyle/>
          <a:p>
            <a:endParaRPr lang="en-US"/>
          </a:p>
        </p:txBody>
      </p:sp>
      <p:sp>
        <p:nvSpPr>
          <p:cNvPr id="32908" name="Line 232"/>
          <p:cNvSpPr>
            <a:spLocks noChangeShapeType="1"/>
          </p:cNvSpPr>
          <p:nvPr/>
        </p:nvSpPr>
        <p:spPr bwMode="auto">
          <a:xfrm flipV="1">
            <a:off x="9448800" y="2895600"/>
            <a:ext cx="76200" cy="76200"/>
          </a:xfrm>
          <a:prstGeom prst="line">
            <a:avLst/>
          </a:prstGeom>
          <a:noFill/>
          <a:ln w="9525">
            <a:solidFill>
              <a:schemeClr val="tx1"/>
            </a:solidFill>
            <a:round/>
            <a:headEnd/>
            <a:tailEnd/>
          </a:ln>
        </p:spPr>
        <p:txBody>
          <a:bodyPr wrap="none" anchor="ctr"/>
          <a:lstStyle/>
          <a:p>
            <a:endParaRPr lang="en-US"/>
          </a:p>
        </p:txBody>
      </p:sp>
      <p:sp>
        <p:nvSpPr>
          <p:cNvPr id="32909" name="Line 233"/>
          <p:cNvSpPr>
            <a:spLocks noChangeShapeType="1"/>
          </p:cNvSpPr>
          <p:nvPr/>
        </p:nvSpPr>
        <p:spPr bwMode="auto">
          <a:xfrm flipH="1" flipV="1">
            <a:off x="9372600" y="2743200"/>
            <a:ext cx="152400" cy="152400"/>
          </a:xfrm>
          <a:prstGeom prst="line">
            <a:avLst/>
          </a:prstGeom>
          <a:noFill/>
          <a:ln w="9525">
            <a:solidFill>
              <a:schemeClr val="tx1"/>
            </a:solidFill>
            <a:round/>
            <a:headEnd/>
            <a:tailEnd/>
          </a:ln>
        </p:spPr>
        <p:txBody>
          <a:bodyPr wrap="none" anchor="ctr"/>
          <a:lstStyle/>
          <a:p>
            <a:endParaRPr lang="en-US"/>
          </a:p>
        </p:txBody>
      </p:sp>
      <p:sp>
        <p:nvSpPr>
          <p:cNvPr id="32910" name="Line 234"/>
          <p:cNvSpPr>
            <a:spLocks noChangeShapeType="1"/>
          </p:cNvSpPr>
          <p:nvPr/>
        </p:nvSpPr>
        <p:spPr bwMode="auto">
          <a:xfrm flipH="1">
            <a:off x="9144000" y="2743200"/>
            <a:ext cx="228600" cy="0"/>
          </a:xfrm>
          <a:prstGeom prst="line">
            <a:avLst/>
          </a:prstGeom>
          <a:noFill/>
          <a:ln w="9525">
            <a:solidFill>
              <a:schemeClr val="tx1"/>
            </a:solidFill>
            <a:round/>
            <a:headEnd/>
            <a:tailEnd/>
          </a:ln>
        </p:spPr>
        <p:txBody>
          <a:bodyPr wrap="none" anchor="ctr"/>
          <a:lstStyle/>
          <a:p>
            <a:endParaRPr lang="en-US"/>
          </a:p>
        </p:txBody>
      </p:sp>
      <p:sp>
        <p:nvSpPr>
          <p:cNvPr id="32911" name="Line 235"/>
          <p:cNvSpPr>
            <a:spLocks noChangeShapeType="1"/>
          </p:cNvSpPr>
          <p:nvPr/>
        </p:nvSpPr>
        <p:spPr bwMode="auto">
          <a:xfrm flipH="1">
            <a:off x="9067800" y="2743200"/>
            <a:ext cx="76200" cy="0"/>
          </a:xfrm>
          <a:prstGeom prst="line">
            <a:avLst/>
          </a:prstGeom>
          <a:noFill/>
          <a:ln w="9525">
            <a:solidFill>
              <a:schemeClr val="tx1"/>
            </a:solidFill>
            <a:round/>
            <a:headEnd/>
            <a:tailEnd/>
          </a:ln>
        </p:spPr>
        <p:txBody>
          <a:bodyPr wrap="none" anchor="ctr"/>
          <a:lstStyle/>
          <a:p>
            <a:endParaRPr lang="en-US"/>
          </a:p>
        </p:txBody>
      </p:sp>
      <p:sp>
        <p:nvSpPr>
          <p:cNvPr id="32912" name="Line 236"/>
          <p:cNvSpPr>
            <a:spLocks noChangeShapeType="1"/>
          </p:cNvSpPr>
          <p:nvPr/>
        </p:nvSpPr>
        <p:spPr bwMode="auto">
          <a:xfrm flipV="1">
            <a:off x="9067800" y="2590800"/>
            <a:ext cx="0" cy="152400"/>
          </a:xfrm>
          <a:prstGeom prst="line">
            <a:avLst/>
          </a:prstGeom>
          <a:noFill/>
          <a:ln w="9525">
            <a:solidFill>
              <a:schemeClr val="tx1"/>
            </a:solidFill>
            <a:round/>
            <a:headEnd/>
            <a:tailEnd/>
          </a:ln>
        </p:spPr>
        <p:txBody>
          <a:bodyPr wrap="none" anchor="ctr"/>
          <a:lstStyle/>
          <a:p>
            <a:endParaRPr lang="en-US"/>
          </a:p>
        </p:txBody>
      </p:sp>
      <p:sp>
        <p:nvSpPr>
          <p:cNvPr id="32913" name="Line 237"/>
          <p:cNvSpPr>
            <a:spLocks noChangeShapeType="1"/>
          </p:cNvSpPr>
          <p:nvPr/>
        </p:nvSpPr>
        <p:spPr bwMode="auto">
          <a:xfrm>
            <a:off x="9067800" y="2590800"/>
            <a:ext cx="228600" cy="0"/>
          </a:xfrm>
          <a:prstGeom prst="line">
            <a:avLst/>
          </a:prstGeom>
          <a:noFill/>
          <a:ln w="9525">
            <a:solidFill>
              <a:schemeClr val="tx1"/>
            </a:solidFill>
            <a:round/>
            <a:headEnd/>
            <a:tailEnd/>
          </a:ln>
        </p:spPr>
        <p:txBody>
          <a:bodyPr wrap="none" anchor="ctr"/>
          <a:lstStyle/>
          <a:p>
            <a:endParaRPr lang="en-US"/>
          </a:p>
        </p:txBody>
      </p:sp>
      <p:sp>
        <p:nvSpPr>
          <p:cNvPr id="32914" name="Line 238"/>
          <p:cNvSpPr>
            <a:spLocks noChangeShapeType="1"/>
          </p:cNvSpPr>
          <p:nvPr/>
        </p:nvSpPr>
        <p:spPr bwMode="auto">
          <a:xfrm>
            <a:off x="9296400" y="2590800"/>
            <a:ext cx="152400" cy="0"/>
          </a:xfrm>
          <a:prstGeom prst="line">
            <a:avLst/>
          </a:prstGeom>
          <a:noFill/>
          <a:ln w="9525">
            <a:solidFill>
              <a:schemeClr val="tx1"/>
            </a:solidFill>
            <a:round/>
            <a:headEnd/>
            <a:tailEnd/>
          </a:ln>
        </p:spPr>
        <p:txBody>
          <a:bodyPr wrap="none" anchor="ctr"/>
          <a:lstStyle/>
          <a:p>
            <a:endParaRPr lang="en-US"/>
          </a:p>
        </p:txBody>
      </p:sp>
      <p:sp>
        <p:nvSpPr>
          <p:cNvPr id="32915" name="Line 239"/>
          <p:cNvSpPr>
            <a:spLocks noChangeShapeType="1"/>
          </p:cNvSpPr>
          <p:nvPr/>
        </p:nvSpPr>
        <p:spPr bwMode="auto">
          <a:xfrm flipV="1">
            <a:off x="9448800" y="2514600"/>
            <a:ext cx="76200" cy="76200"/>
          </a:xfrm>
          <a:prstGeom prst="line">
            <a:avLst/>
          </a:prstGeom>
          <a:noFill/>
          <a:ln w="9525">
            <a:solidFill>
              <a:schemeClr val="tx1"/>
            </a:solidFill>
            <a:round/>
            <a:headEnd/>
            <a:tailEnd/>
          </a:ln>
        </p:spPr>
        <p:txBody>
          <a:bodyPr wrap="none" anchor="ctr"/>
          <a:lstStyle/>
          <a:p>
            <a:endParaRPr lang="en-US"/>
          </a:p>
        </p:txBody>
      </p:sp>
      <p:sp>
        <p:nvSpPr>
          <p:cNvPr id="32916" name="Line 240"/>
          <p:cNvSpPr>
            <a:spLocks noChangeShapeType="1"/>
          </p:cNvSpPr>
          <p:nvPr/>
        </p:nvSpPr>
        <p:spPr bwMode="auto">
          <a:xfrm flipH="1" flipV="1">
            <a:off x="9448800" y="2438400"/>
            <a:ext cx="76200" cy="76200"/>
          </a:xfrm>
          <a:prstGeom prst="line">
            <a:avLst/>
          </a:prstGeom>
          <a:noFill/>
          <a:ln w="9525">
            <a:solidFill>
              <a:schemeClr val="tx1"/>
            </a:solidFill>
            <a:round/>
            <a:headEnd/>
            <a:tailEnd/>
          </a:ln>
        </p:spPr>
        <p:txBody>
          <a:bodyPr wrap="none" anchor="ctr"/>
          <a:lstStyle/>
          <a:p>
            <a:endParaRPr lang="en-US"/>
          </a:p>
        </p:txBody>
      </p:sp>
      <p:sp>
        <p:nvSpPr>
          <p:cNvPr id="32917" name="Line 241"/>
          <p:cNvSpPr>
            <a:spLocks noChangeShapeType="1"/>
          </p:cNvSpPr>
          <p:nvPr/>
        </p:nvSpPr>
        <p:spPr bwMode="auto">
          <a:xfrm flipH="1" flipV="1">
            <a:off x="9372600" y="2362200"/>
            <a:ext cx="76200" cy="76200"/>
          </a:xfrm>
          <a:prstGeom prst="line">
            <a:avLst/>
          </a:prstGeom>
          <a:noFill/>
          <a:ln w="9525">
            <a:solidFill>
              <a:schemeClr val="tx1"/>
            </a:solidFill>
            <a:round/>
            <a:headEnd/>
            <a:tailEnd/>
          </a:ln>
        </p:spPr>
        <p:txBody>
          <a:bodyPr wrap="none" anchor="ctr"/>
          <a:lstStyle/>
          <a:p>
            <a:endParaRPr lang="en-US"/>
          </a:p>
        </p:txBody>
      </p:sp>
      <p:sp>
        <p:nvSpPr>
          <p:cNvPr id="32918" name="Line 242"/>
          <p:cNvSpPr>
            <a:spLocks noChangeShapeType="1"/>
          </p:cNvSpPr>
          <p:nvPr/>
        </p:nvSpPr>
        <p:spPr bwMode="auto">
          <a:xfrm flipV="1">
            <a:off x="9372600" y="2286000"/>
            <a:ext cx="76200" cy="76200"/>
          </a:xfrm>
          <a:prstGeom prst="line">
            <a:avLst/>
          </a:prstGeom>
          <a:noFill/>
          <a:ln w="9525">
            <a:solidFill>
              <a:schemeClr val="tx1"/>
            </a:solidFill>
            <a:round/>
            <a:headEnd/>
            <a:tailEnd/>
          </a:ln>
        </p:spPr>
        <p:txBody>
          <a:bodyPr wrap="none" anchor="ctr"/>
          <a:lstStyle/>
          <a:p>
            <a:endParaRPr lang="en-US"/>
          </a:p>
        </p:txBody>
      </p:sp>
      <p:sp>
        <p:nvSpPr>
          <p:cNvPr id="32919" name="Line 243"/>
          <p:cNvSpPr>
            <a:spLocks noChangeShapeType="1"/>
          </p:cNvSpPr>
          <p:nvPr/>
        </p:nvSpPr>
        <p:spPr bwMode="auto">
          <a:xfrm flipV="1">
            <a:off x="9448800" y="2209800"/>
            <a:ext cx="76200" cy="76200"/>
          </a:xfrm>
          <a:prstGeom prst="line">
            <a:avLst/>
          </a:prstGeom>
          <a:noFill/>
          <a:ln w="9525">
            <a:solidFill>
              <a:schemeClr val="tx1"/>
            </a:solidFill>
            <a:round/>
            <a:headEnd/>
            <a:tailEnd/>
          </a:ln>
        </p:spPr>
        <p:txBody>
          <a:bodyPr wrap="none" anchor="ctr"/>
          <a:lstStyle/>
          <a:p>
            <a:endParaRPr lang="en-US"/>
          </a:p>
        </p:txBody>
      </p:sp>
      <p:sp>
        <p:nvSpPr>
          <p:cNvPr id="32920" name="Line 244"/>
          <p:cNvSpPr>
            <a:spLocks noChangeShapeType="1"/>
          </p:cNvSpPr>
          <p:nvPr/>
        </p:nvSpPr>
        <p:spPr bwMode="auto">
          <a:xfrm flipV="1">
            <a:off x="9525000" y="2133600"/>
            <a:ext cx="0" cy="76200"/>
          </a:xfrm>
          <a:prstGeom prst="line">
            <a:avLst/>
          </a:prstGeom>
          <a:noFill/>
          <a:ln w="9525">
            <a:solidFill>
              <a:schemeClr val="tx1"/>
            </a:solidFill>
            <a:round/>
            <a:headEnd/>
            <a:tailEnd/>
          </a:ln>
        </p:spPr>
        <p:txBody>
          <a:bodyPr wrap="none" anchor="ctr"/>
          <a:lstStyle/>
          <a:p>
            <a:endParaRPr lang="en-US"/>
          </a:p>
        </p:txBody>
      </p:sp>
      <p:sp>
        <p:nvSpPr>
          <p:cNvPr id="32921" name="Line 245"/>
          <p:cNvSpPr>
            <a:spLocks noChangeShapeType="1"/>
          </p:cNvSpPr>
          <p:nvPr/>
        </p:nvSpPr>
        <p:spPr bwMode="auto">
          <a:xfrm flipV="1">
            <a:off x="9525000" y="2057400"/>
            <a:ext cx="76200" cy="76200"/>
          </a:xfrm>
          <a:prstGeom prst="line">
            <a:avLst/>
          </a:prstGeom>
          <a:noFill/>
          <a:ln w="9525">
            <a:solidFill>
              <a:schemeClr val="tx1"/>
            </a:solidFill>
            <a:round/>
            <a:headEnd/>
            <a:tailEnd/>
          </a:ln>
        </p:spPr>
        <p:txBody>
          <a:bodyPr wrap="none" anchor="ctr"/>
          <a:lstStyle/>
          <a:p>
            <a:endParaRPr lang="en-US"/>
          </a:p>
        </p:txBody>
      </p:sp>
      <p:sp>
        <p:nvSpPr>
          <p:cNvPr id="32922" name="Line 246"/>
          <p:cNvSpPr>
            <a:spLocks noChangeShapeType="1"/>
          </p:cNvSpPr>
          <p:nvPr/>
        </p:nvSpPr>
        <p:spPr bwMode="auto">
          <a:xfrm flipV="1">
            <a:off x="9220200" y="1219200"/>
            <a:ext cx="76200" cy="76200"/>
          </a:xfrm>
          <a:prstGeom prst="line">
            <a:avLst/>
          </a:prstGeom>
          <a:noFill/>
          <a:ln w="9525">
            <a:solidFill>
              <a:schemeClr val="tx1"/>
            </a:solidFill>
            <a:round/>
            <a:headEnd/>
            <a:tailEnd/>
          </a:ln>
        </p:spPr>
        <p:txBody>
          <a:bodyPr wrap="none" anchor="ctr"/>
          <a:lstStyle/>
          <a:p>
            <a:endParaRPr lang="en-US"/>
          </a:p>
        </p:txBody>
      </p:sp>
      <p:sp>
        <p:nvSpPr>
          <p:cNvPr id="32923" name="Line 247"/>
          <p:cNvSpPr>
            <a:spLocks noChangeShapeType="1"/>
          </p:cNvSpPr>
          <p:nvPr/>
        </p:nvSpPr>
        <p:spPr bwMode="auto">
          <a:xfrm>
            <a:off x="9296400" y="1219200"/>
            <a:ext cx="76200" cy="152400"/>
          </a:xfrm>
          <a:prstGeom prst="line">
            <a:avLst/>
          </a:prstGeom>
          <a:noFill/>
          <a:ln w="9525">
            <a:solidFill>
              <a:schemeClr val="tx1"/>
            </a:solidFill>
            <a:round/>
            <a:headEnd/>
            <a:tailEnd/>
          </a:ln>
        </p:spPr>
        <p:txBody>
          <a:bodyPr wrap="none" anchor="ctr"/>
          <a:lstStyle/>
          <a:p>
            <a:endParaRPr lang="en-US"/>
          </a:p>
        </p:txBody>
      </p:sp>
      <p:sp>
        <p:nvSpPr>
          <p:cNvPr id="32924" name="Line 248"/>
          <p:cNvSpPr>
            <a:spLocks noChangeShapeType="1"/>
          </p:cNvSpPr>
          <p:nvPr/>
        </p:nvSpPr>
        <p:spPr bwMode="auto">
          <a:xfrm>
            <a:off x="9372600" y="1371600"/>
            <a:ext cx="76200" cy="76200"/>
          </a:xfrm>
          <a:prstGeom prst="line">
            <a:avLst/>
          </a:prstGeom>
          <a:noFill/>
          <a:ln w="9525">
            <a:solidFill>
              <a:schemeClr val="tx1"/>
            </a:solidFill>
            <a:round/>
            <a:headEnd/>
            <a:tailEnd/>
          </a:ln>
        </p:spPr>
        <p:txBody>
          <a:bodyPr wrap="none" anchor="ctr"/>
          <a:lstStyle/>
          <a:p>
            <a:endParaRPr lang="en-US"/>
          </a:p>
        </p:txBody>
      </p:sp>
      <p:sp>
        <p:nvSpPr>
          <p:cNvPr id="32925" name="Line 249"/>
          <p:cNvSpPr>
            <a:spLocks noChangeShapeType="1"/>
          </p:cNvSpPr>
          <p:nvPr/>
        </p:nvSpPr>
        <p:spPr bwMode="auto">
          <a:xfrm>
            <a:off x="9448800" y="1447800"/>
            <a:ext cx="76200" cy="76200"/>
          </a:xfrm>
          <a:prstGeom prst="line">
            <a:avLst/>
          </a:prstGeom>
          <a:noFill/>
          <a:ln w="9525">
            <a:solidFill>
              <a:schemeClr val="tx1"/>
            </a:solidFill>
            <a:round/>
            <a:headEnd/>
            <a:tailEnd/>
          </a:ln>
        </p:spPr>
        <p:txBody>
          <a:bodyPr wrap="none" anchor="ctr"/>
          <a:lstStyle/>
          <a:p>
            <a:endParaRPr lang="en-US"/>
          </a:p>
        </p:txBody>
      </p:sp>
      <p:sp>
        <p:nvSpPr>
          <p:cNvPr id="32926" name="Line 250"/>
          <p:cNvSpPr>
            <a:spLocks noChangeShapeType="1"/>
          </p:cNvSpPr>
          <p:nvPr/>
        </p:nvSpPr>
        <p:spPr bwMode="auto">
          <a:xfrm>
            <a:off x="9525000" y="1524000"/>
            <a:ext cx="0" cy="76200"/>
          </a:xfrm>
          <a:prstGeom prst="line">
            <a:avLst/>
          </a:prstGeom>
          <a:noFill/>
          <a:ln w="9525">
            <a:solidFill>
              <a:schemeClr val="tx1"/>
            </a:solidFill>
            <a:round/>
            <a:headEnd/>
            <a:tailEnd/>
          </a:ln>
        </p:spPr>
        <p:txBody>
          <a:bodyPr wrap="none" anchor="ctr"/>
          <a:lstStyle/>
          <a:p>
            <a:endParaRPr lang="en-US"/>
          </a:p>
        </p:txBody>
      </p:sp>
      <p:sp>
        <p:nvSpPr>
          <p:cNvPr id="32927" name="Line 251"/>
          <p:cNvSpPr>
            <a:spLocks noChangeShapeType="1"/>
          </p:cNvSpPr>
          <p:nvPr/>
        </p:nvSpPr>
        <p:spPr bwMode="auto">
          <a:xfrm flipV="1">
            <a:off x="9601200" y="1905000"/>
            <a:ext cx="0" cy="152400"/>
          </a:xfrm>
          <a:prstGeom prst="line">
            <a:avLst/>
          </a:prstGeom>
          <a:noFill/>
          <a:ln w="9525">
            <a:solidFill>
              <a:schemeClr val="tx1"/>
            </a:solidFill>
            <a:round/>
            <a:headEnd/>
            <a:tailEnd/>
          </a:ln>
        </p:spPr>
        <p:txBody>
          <a:bodyPr wrap="none" anchor="ctr"/>
          <a:lstStyle/>
          <a:p>
            <a:endParaRPr lang="en-US"/>
          </a:p>
        </p:txBody>
      </p:sp>
      <p:sp>
        <p:nvSpPr>
          <p:cNvPr id="32928" name="Line 252"/>
          <p:cNvSpPr>
            <a:spLocks noChangeShapeType="1"/>
          </p:cNvSpPr>
          <p:nvPr/>
        </p:nvSpPr>
        <p:spPr bwMode="auto">
          <a:xfrm flipH="1">
            <a:off x="9982200" y="2667000"/>
            <a:ext cx="76200" cy="0"/>
          </a:xfrm>
          <a:prstGeom prst="line">
            <a:avLst/>
          </a:prstGeom>
          <a:noFill/>
          <a:ln w="9525">
            <a:solidFill>
              <a:schemeClr val="tx1"/>
            </a:solidFill>
            <a:round/>
            <a:headEnd/>
            <a:tailEnd/>
          </a:ln>
        </p:spPr>
        <p:txBody>
          <a:bodyPr wrap="none" anchor="ctr"/>
          <a:lstStyle/>
          <a:p>
            <a:endParaRPr lang="en-US"/>
          </a:p>
        </p:txBody>
      </p:sp>
      <p:sp>
        <p:nvSpPr>
          <p:cNvPr id="32929" name="Line 253"/>
          <p:cNvSpPr>
            <a:spLocks noChangeShapeType="1"/>
          </p:cNvSpPr>
          <p:nvPr/>
        </p:nvSpPr>
        <p:spPr bwMode="auto">
          <a:xfrm flipH="1">
            <a:off x="9829800" y="2667000"/>
            <a:ext cx="152400" cy="0"/>
          </a:xfrm>
          <a:prstGeom prst="line">
            <a:avLst/>
          </a:prstGeom>
          <a:noFill/>
          <a:ln w="9525">
            <a:solidFill>
              <a:schemeClr val="tx1"/>
            </a:solidFill>
            <a:round/>
            <a:headEnd/>
            <a:tailEnd/>
          </a:ln>
        </p:spPr>
        <p:txBody>
          <a:bodyPr wrap="none" anchor="ctr"/>
          <a:lstStyle/>
          <a:p>
            <a:endParaRPr lang="en-US"/>
          </a:p>
        </p:txBody>
      </p:sp>
      <p:sp>
        <p:nvSpPr>
          <p:cNvPr id="32930" name="Line 255"/>
          <p:cNvSpPr>
            <a:spLocks noChangeShapeType="1"/>
          </p:cNvSpPr>
          <p:nvPr/>
        </p:nvSpPr>
        <p:spPr bwMode="auto">
          <a:xfrm>
            <a:off x="10058400" y="2667000"/>
            <a:ext cx="152400" cy="76200"/>
          </a:xfrm>
          <a:prstGeom prst="line">
            <a:avLst/>
          </a:prstGeom>
          <a:noFill/>
          <a:ln w="9525">
            <a:solidFill>
              <a:schemeClr val="tx1"/>
            </a:solidFill>
            <a:round/>
            <a:headEnd/>
            <a:tailEnd/>
          </a:ln>
        </p:spPr>
        <p:txBody>
          <a:bodyPr wrap="none" anchor="ctr"/>
          <a:lstStyle/>
          <a:p>
            <a:endParaRPr lang="en-US"/>
          </a:p>
        </p:txBody>
      </p:sp>
      <p:sp>
        <p:nvSpPr>
          <p:cNvPr id="32931" name="Line 256"/>
          <p:cNvSpPr>
            <a:spLocks noChangeShapeType="1"/>
          </p:cNvSpPr>
          <p:nvPr/>
        </p:nvSpPr>
        <p:spPr bwMode="auto">
          <a:xfrm flipH="1" flipV="1">
            <a:off x="9677400" y="2514600"/>
            <a:ext cx="152400" cy="76200"/>
          </a:xfrm>
          <a:prstGeom prst="line">
            <a:avLst/>
          </a:prstGeom>
          <a:noFill/>
          <a:ln w="9525">
            <a:solidFill>
              <a:schemeClr val="tx1"/>
            </a:solidFill>
            <a:round/>
            <a:headEnd/>
            <a:tailEnd/>
          </a:ln>
        </p:spPr>
        <p:txBody>
          <a:bodyPr wrap="none" anchor="ctr"/>
          <a:lstStyle/>
          <a:p>
            <a:endParaRPr lang="en-US"/>
          </a:p>
        </p:txBody>
      </p:sp>
      <p:sp>
        <p:nvSpPr>
          <p:cNvPr id="32932" name="Line 257"/>
          <p:cNvSpPr>
            <a:spLocks noChangeShapeType="1"/>
          </p:cNvSpPr>
          <p:nvPr/>
        </p:nvSpPr>
        <p:spPr bwMode="auto">
          <a:xfrm>
            <a:off x="9677400" y="2514600"/>
            <a:ext cx="0" cy="76200"/>
          </a:xfrm>
          <a:prstGeom prst="line">
            <a:avLst/>
          </a:prstGeom>
          <a:noFill/>
          <a:ln w="9525">
            <a:solidFill>
              <a:schemeClr val="tx1"/>
            </a:solidFill>
            <a:round/>
            <a:headEnd/>
            <a:tailEnd/>
          </a:ln>
        </p:spPr>
        <p:txBody>
          <a:bodyPr wrap="none" anchor="ctr"/>
          <a:lstStyle/>
          <a:p>
            <a:endParaRPr lang="en-US"/>
          </a:p>
        </p:txBody>
      </p:sp>
      <p:sp>
        <p:nvSpPr>
          <p:cNvPr id="32933" name="Line 258"/>
          <p:cNvSpPr>
            <a:spLocks noChangeShapeType="1"/>
          </p:cNvSpPr>
          <p:nvPr/>
        </p:nvSpPr>
        <p:spPr bwMode="auto">
          <a:xfrm flipH="1">
            <a:off x="9601200" y="2590800"/>
            <a:ext cx="76200" cy="76200"/>
          </a:xfrm>
          <a:prstGeom prst="line">
            <a:avLst/>
          </a:prstGeom>
          <a:noFill/>
          <a:ln w="9525">
            <a:solidFill>
              <a:schemeClr val="tx1"/>
            </a:solidFill>
            <a:round/>
            <a:headEnd/>
            <a:tailEnd/>
          </a:ln>
        </p:spPr>
        <p:txBody>
          <a:bodyPr wrap="none" anchor="ctr"/>
          <a:lstStyle/>
          <a:p>
            <a:endParaRPr lang="en-US"/>
          </a:p>
        </p:txBody>
      </p:sp>
      <p:sp>
        <p:nvSpPr>
          <p:cNvPr id="32934" name="Line 259"/>
          <p:cNvSpPr>
            <a:spLocks noChangeShapeType="1"/>
          </p:cNvSpPr>
          <p:nvPr/>
        </p:nvSpPr>
        <p:spPr bwMode="auto">
          <a:xfrm>
            <a:off x="9601200" y="2667000"/>
            <a:ext cx="0" cy="76200"/>
          </a:xfrm>
          <a:prstGeom prst="line">
            <a:avLst/>
          </a:prstGeom>
          <a:noFill/>
          <a:ln w="9525">
            <a:solidFill>
              <a:schemeClr val="tx1"/>
            </a:solidFill>
            <a:round/>
            <a:headEnd/>
            <a:tailEnd/>
          </a:ln>
        </p:spPr>
        <p:txBody>
          <a:bodyPr wrap="none" anchor="ctr"/>
          <a:lstStyle/>
          <a:p>
            <a:endParaRPr lang="en-US"/>
          </a:p>
        </p:txBody>
      </p:sp>
      <p:sp>
        <p:nvSpPr>
          <p:cNvPr id="32935" name="Line 260"/>
          <p:cNvSpPr>
            <a:spLocks noChangeShapeType="1"/>
          </p:cNvSpPr>
          <p:nvPr/>
        </p:nvSpPr>
        <p:spPr bwMode="auto">
          <a:xfrm>
            <a:off x="9601200" y="2743200"/>
            <a:ext cx="0" cy="76200"/>
          </a:xfrm>
          <a:prstGeom prst="line">
            <a:avLst/>
          </a:prstGeom>
          <a:noFill/>
          <a:ln w="9525">
            <a:solidFill>
              <a:schemeClr val="tx1"/>
            </a:solidFill>
            <a:round/>
            <a:headEnd/>
            <a:tailEnd/>
          </a:ln>
        </p:spPr>
        <p:txBody>
          <a:bodyPr wrap="none" anchor="ctr"/>
          <a:lstStyle/>
          <a:p>
            <a:endParaRPr lang="en-US"/>
          </a:p>
        </p:txBody>
      </p:sp>
      <p:sp>
        <p:nvSpPr>
          <p:cNvPr id="32936" name="Line 261"/>
          <p:cNvSpPr>
            <a:spLocks noChangeShapeType="1"/>
          </p:cNvSpPr>
          <p:nvPr/>
        </p:nvSpPr>
        <p:spPr bwMode="auto">
          <a:xfrm flipH="1">
            <a:off x="9525000" y="2819400"/>
            <a:ext cx="76200" cy="76200"/>
          </a:xfrm>
          <a:prstGeom prst="line">
            <a:avLst/>
          </a:prstGeom>
          <a:noFill/>
          <a:ln w="9525">
            <a:solidFill>
              <a:schemeClr val="tx1"/>
            </a:solidFill>
            <a:round/>
            <a:headEnd/>
            <a:tailEnd/>
          </a:ln>
        </p:spPr>
        <p:txBody>
          <a:bodyPr wrap="none" anchor="ctr"/>
          <a:lstStyle/>
          <a:p>
            <a:endParaRPr lang="en-US"/>
          </a:p>
        </p:txBody>
      </p:sp>
      <p:sp>
        <p:nvSpPr>
          <p:cNvPr id="32937" name="Line 262"/>
          <p:cNvSpPr>
            <a:spLocks noChangeShapeType="1"/>
          </p:cNvSpPr>
          <p:nvPr/>
        </p:nvSpPr>
        <p:spPr bwMode="auto">
          <a:xfrm>
            <a:off x="10210800" y="2743200"/>
            <a:ext cx="76200" cy="76200"/>
          </a:xfrm>
          <a:prstGeom prst="line">
            <a:avLst/>
          </a:prstGeom>
          <a:noFill/>
          <a:ln w="9525">
            <a:solidFill>
              <a:schemeClr val="tx1"/>
            </a:solidFill>
            <a:round/>
            <a:headEnd/>
            <a:tailEnd/>
          </a:ln>
        </p:spPr>
        <p:txBody>
          <a:bodyPr wrap="none" anchor="ctr"/>
          <a:lstStyle/>
          <a:p>
            <a:endParaRPr lang="en-US"/>
          </a:p>
        </p:txBody>
      </p:sp>
      <p:sp>
        <p:nvSpPr>
          <p:cNvPr id="32938" name="Line 263"/>
          <p:cNvSpPr>
            <a:spLocks noChangeShapeType="1"/>
          </p:cNvSpPr>
          <p:nvPr/>
        </p:nvSpPr>
        <p:spPr bwMode="auto">
          <a:xfrm>
            <a:off x="10287000" y="2819400"/>
            <a:ext cx="0" cy="152400"/>
          </a:xfrm>
          <a:prstGeom prst="line">
            <a:avLst/>
          </a:prstGeom>
          <a:noFill/>
          <a:ln w="9525">
            <a:solidFill>
              <a:schemeClr val="tx1"/>
            </a:solidFill>
            <a:round/>
            <a:headEnd/>
            <a:tailEnd/>
          </a:ln>
        </p:spPr>
        <p:txBody>
          <a:bodyPr wrap="none" anchor="ctr"/>
          <a:lstStyle/>
          <a:p>
            <a:endParaRPr lang="en-US"/>
          </a:p>
        </p:txBody>
      </p:sp>
      <p:sp>
        <p:nvSpPr>
          <p:cNvPr id="32939" name="Line 264"/>
          <p:cNvSpPr>
            <a:spLocks noChangeShapeType="1"/>
          </p:cNvSpPr>
          <p:nvPr/>
        </p:nvSpPr>
        <p:spPr bwMode="auto">
          <a:xfrm>
            <a:off x="10287000" y="2971800"/>
            <a:ext cx="228600" cy="152400"/>
          </a:xfrm>
          <a:prstGeom prst="line">
            <a:avLst/>
          </a:prstGeom>
          <a:noFill/>
          <a:ln w="9525">
            <a:solidFill>
              <a:schemeClr val="tx1"/>
            </a:solidFill>
            <a:round/>
            <a:headEnd/>
            <a:tailEnd/>
          </a:ln>
        </p:spPr>
        <p:txBody>
          <a:bodyPr wrap="none" anchor="ctr"/>
          <a:lstStyle/>
          <a:p>
            <a:endParaRPr lang="en-US"/>
          </a:p>
        </p:txBody>
      </p:sp>
      <p:sp>
        <p:nvSpPr>
          <p:cNvPr id="32940" name="Line 265"/>
          <p:cNvSpPr>
            <a:spLocks noChangeShapeType="1"/>
          </p:cNvSpPr>
          <p:nvPr/>
        </p:nvSpPr>
        <p:spPr bwMode="auto">
          <a:xfrm>
            <a:off x="9829800" y="609600"/>
            <a:ext cx="76200" cy="76200"/>
          </a:xfrm>
          <a:prstGeom prst="line">
            <a:avLst/>
          </a:prstGeom>
          <a:noFill/>
          <a:ln w="9525">
            <a:solidFill>
              <a:schemeClr val="tx1"/>
            </a:solidFill>
            <a:round/>
            <a:headEnd/>
            <a:tailEnd/>
          </a:ln>
        </p:spPr>
        <p:txBody>
          <a:bodyPr wrap="none" anchor="ctr"/>
          <a:lstStyle/>
          <a:p>
            <a:endParaRPr lang="en-US"/>
          </a:p>
        </p:txBody>
      </p:sp>
      <p:sp>
        <p:nvSpPr>
          <p:cNvPr id="32941" name="Line 266"/>
          <p:cNvSpPr>
            <a:spLocks noChangeShapeType="1"/>
          </p:cNvSpPr>
          <p:nvPr/>
        </p:nvSpPr>
        <p:spPr bwMode="auto">
          <a:xfrm flipH="1">
            <a:off x="9753600" y="685800"/>
            <a:ext cx="152400" cy="152400"/>
          </a:xfrm>
          <a:prstGeom prst="line">
            <a:avLst/>
          </a:prstGeom>
          <a:noFill/>
          <a:ln w="9525">
            <a:solidFill>
              <a:schemeClr val="tx1"/>
            </a:solidFill>
            <a:round/>
            <a:headEnd/>
            <a:tailEnd/>
          </a:ln>
        </p:spPr>
        <p:txBody>
          <a:bodyPr wrap="none" anchor="ctr"/>
          <a:lstStyle/>
          <a:p>
            <a:endParaRPr lang="en-US"/>
          </a:p>
        </p:txBody>
      </p:sp>
      <p:sp>
        <p:nvSpPr>
          <p:cNvPr id="32942" name="Line 267"/>
          <p:cNvSpPr>
            <a:spLocks noChangeShapeType="1"/>
          </p:cNvSpPr>
          <p:nvPr/>
        </p:nvSpPr>
        <p:spPr bwMode="auto">
          <a:xfrm flipH="1">
            <a:off x="9677400" y="838200"/>
            <a:ext cx="76200" cy="76200"/>
          </a:xfrm>
          <a:prstGeom prst="line">
            <a:avLst/>
          </a:prstGeom>
          <a:noFill/>
          <a:ln w="9525">
            <a:solidFill>
              <a:schemeClr val="tx1"/>
            </a:solidFill>
            <a:round/>
            <a:headEnd/>
            <a:tailEnd/>
          </a:ln>
        </p:spPr>
        <p:txBody>
          <a:bodyPr wrap="none" anchor="ctr"/>
          <a:lstStyle/>
          <a:p>
            <a:endParaRPr lang="en-US"/>
          </a:p>
        </p:txBody>
      </p:sp>
      <p:sp>
        <p:nvSpPr>
          <p:cNvPr id="32943" name="Line 268"/>
          <p:cNvSpPr>
            <a:spLocks noChangeShapeType="1"/>
          </p:cNvSpPr>
          <p:nvPr/>
        </p:nvSpPr>
        <p:spPr bwMode="auto">
          <a:xfrm>
            <a:off x="9677400" y="914400"/>
            <a:ext cx="76200" cy="76200"/>
          </a:xfrm>
          <a:prstGeom prst="line">
            <a:avLst/>
          </a:prstGeom>
          <a:noFill/>
          <a:ln w="9525">
            <a:solidFill>
              <a:schemeClr val="tx1"/>
            </a:solidFill>
            <a:round/>
            <a:headEnd/>
            <a:tailEnd/>
          </a:ln>
        </p:spPr>
        <p:txBody>
          <a:bodyPr wrap="none" anchor="ctr"/>
          <a:lstStyle/>
          <a:p>
            <a:endParaRPr lang="en-US"/>
          </a:p>
        </p:txBody>
      </p:sp>
      <p:sp>
        <p:nvSpPr>
          <p:cNvPr id="32944" name="Line 269"/>
          <p:cNvSpPr>
            <a:spLocks noChangeShapeType="1"/>
          </p:cNvSpPr>
          <p:nvPr/>
        </p:nvSpPr>
        <p:spPr bwMode="auto">
          <a:xfrm flipH="1">
            <a:off x="9677400" y="990600"/>
            <a:ext cx="76200" cy="76200"/>
          </a:xfrm>
          <a:prstGeom prst="line">
            <a:avLst/>
          </a:prstGeom>
          <a:noFill/>
          <a:ln w="9525">
            <a:solidFill>
              <a:schemeClr val="tx1"/>
            </a:solidFill>
            <a:round/>
            <a:headEnd/>
            <a:tailEnd/>
          </a:ln>
        </p:spPr>
        <p:txBody>
          <a:bodyPr wrap="none" anchor="ctr"/>
          <a:lstStyle/>
          <a:p>
            <a:endParaRPr lang="en-US"/>
          </a:p>
        </p:txBody>
      </p:sp>
      <p:sp>
        <p:nvSpPr>
          <p:cNvPr id="32945" name="Line 270"/>
          <p:cNvSpPr>
            <a:spLocks noChangeShapeType="1"/>
          </p:cNvSpPr>
          <p:nvPr/>
        </p:nvSpPr>
        <p:spPr bwMode="auto">
          <a:xfrm>
            <a:off x="9677400" y="1066800"/>
            <a:ext cx="76200" cy="76200"/>
          </a:xfrm>
          <a:prstGeom prst="line">
            <a:avLst/>
          </a:prstGeom>
          <a:noFill/>
          <a:ln w="9525">
            <a:solidFill>
              <a:schemeClr val="tx1"/>
            </a:solidFill>
            <a:round/>
            <a:headEnd/>
            <a:tailEnd/>
          </a:ln>
        </p:spPr>
        <p:txBody>
          <a:bodyPr wrap="none" anchor="ctr"/>
          <a:lstStyle/>
          <a:p>
            <a:endParaRPr lang="en-US"/>
          </a:p>
        </p:txBody>
      </p:sp>
      <p:sp>
        <p:nvSpPr>
          <p:cNvPr id="32946" name="Line 271"/>
          <p:cNvSpPr>
            <a:spLocks noChangeShapeType="1"/>
          </p:cNvSpPr>
          <p:nvPr/>
        </p:nvSpPr>
        <p:spPr bwMode="auto">
          <a:xfrm>
            <a:off x="9753600" y="1143000"/>
            <a:ext cx="228600" cy="152400"/>
          </a:xfrm>
          <a:prstGeom prst="line">
            <a:avLst/>
          </a:prstGeom>
          <a:noFill/>
          <a:ln w="9525">
            <a:solidFill>
              <a:schemeClr val="tx1"/>
            </a:solidFill>
            <a:round/>
            <a:headEnd/>
            <a:tailEnd/>
          </a:ln>
        </p:spPr>
        <p:txBody>
          <a:bodyPr wrap="none" anchor="ctr"/>
          <a:lstStyle/>
          <a:p>
            <a:endParaRPr lang="en-US"/>
          </a:p>
        </p:txBody>
      </p:sp>
      <p:sp>
        <p:nvSpPr>
          <p:cNvPr id="32947" name="Line 272"/>
          <p:cNvSpPr>
            <a:spLocks noChangeShapeType="1"/>
          </p:cNvSpPr>
          <p:nvPr/>
        </p:nvSpPr>
        <p:spPr bwMode="auto">
          <a:xfrm>
            <a:off x="9982200" y="1295400"/>
            <a:ext cx="228600" cy="76200"/>
          </a:xfrm>
          <a:prstGeom prst="line">
            <a:avLst/>
          </a:prstGeom>
          <a:noFill/>
          <a:ln w="9525">
            <a:solidFill>
              <a:schemeClr val="tx1"/>
            </a:solidFill>
            <a:round/>
            <a:headEnd/>
            <a:tailEnd/>
          </a:ln>
        </p:spPr>
        <p:txBody>
          <a:bodyPr wrap="none" anchor="ctr"/>
          <a:lstStyle/>
          <a:p>
            <a:endParaRPr lang="en-US"/>
          </a:p>
        </p:txBody>
      </p:sp>
      <p:sp>
        <p:nvSpPr>
          <p:cNvPr id="32948" name="Line 273"/>
          <p:cNvSpPr>
            <a:spLocks noChangeShapeType="1"/>
          </p:cNvSpPr>
          <p:nvPr/>
        </p:nvSpPr>
        <p:spPr bwMode="auto">
          <a:xfrm>
            <a:off x="10210800" y="1371600"/>
            <a:ext cx="76200" cy="76200"/>
          </a:xfrm>
          <a:prstGeom prst="line">
            <a:avLst/>
          </a:prstGeom>
          <a:noFill/>
          <a:ln w="9525">
            <a:solidFill>
              <a:schemeClr val="tx1"/>
            </a:solidFill>
            <a:round/>
            <a:headEnd/>
            <a:tailEnd/>
          </a:ln>
        </p:spPr>
        <p:txBody>
          <a:bodyPr wrap="none" anchor="ctr"/>
          <a:lstStyle/>
          <a:p>
            <a:endParaRPr lang="en-US"/>
          </a:p>
        </p:txBody>
      </p:sp>
      <p:sp>
        <p:nvSpPr>
          <p:cNvPr id="32949" name="Line 274"/>
          <p:cNvSpPr>
            <a:spLocks noChangeShapeType="1"/>
          </p:cNvSpPr>
          <p:nvPr/>
        </p:nvSpPr>
        <p:spPr bwMode="auto">
          <a:xfrm>
            <a:off x="10287000" y="1447800"/>
            <a:ext cx="76200" cy="152400"/>
          </a:xfrm>
          <a:prstGeom prst="line">
            <a:avLst/>
          </a:prstGeom>
          <a:noFill/>
          <a:ln w="9525">
            <a:solidFill>
              <a:schemeClr val="tx1"/>
            </a:solidFill>
            <a:round/>
            <a:headEnd/>
            <a:tailEnd/>
          </a:ln>
        </p:spPr>
        <p:txBody>
          <a:bodyPr wrap="none" anchor="ctr"/>
          <a:lstStyle/>
          <a:p>
            <a:endParaRPr lang="en-US"/>
          </a:p>
        </p:txBody>
      </p:sp>
      <p:sp>
        <p:nvSpPr>
          <p:cNvPr id="32950" name="Line 275"/>
          <p:cNvSpPr>
            <a:spLocks noChangeShapeType="1"/>
          </p:cNvSpPr>
          <p:nvPr/>
        </p:nvSpPr>
        <p:spPr bwMode="auto">
          <a:xfrm flipH="1">
            <a:off x="9525000" y="609600"/>
            <a:ext cx="76200" cy="76200"/>
          </a:xfrm>
          <a:prstGeom prst="line">
            <a:avLst/>
          </a:prstGeom>
          <a:noFill/>
          <a:ln w="9525">
            <a:solidFill>
              <a:schemeClr val="tx1"/>
            </a:solidFill>
            <a:round/>
            <a:headEnd/>
            <a:tailEnd/>
          </a:ln>
        </p:spPr>
        <p:txBody>
          <a:bodyPr wrap="none" anchor="ctr"/>
          <a:lstStyle/>
          <a:p>
            <a:endParaRPr lang="en-US"/>
          </a:p>
        </p:txBody>
      </p:sp>
      <p:sp>
        <p:nvSpPr>
          <p:cNvPr id="32951" name="Line 276"/>
          <p:cNvSpPr>
            <a:spLocks noChangeShapeType="1"/>
          </p:cNvSpPr>
          <p:nvPr/>
        </p:nvSpPr>
        <p:spPr bwMode="auto">
          <a:xfrm flipH="1">
            <a:off x="9296400" y="685800"/>
            <a:ext cx="228600" cy="0"/>
          </a:xfrm>
          <a:prstGeom prst="line">
            <a:avLst/>
          </a:prstGeom>
          <a:noFill/>
          <a:ln w="9525">
            <a:solidFill>
              <a:schemeClr val="tx1"/>
            </a:solidFill>
            <a:round/>
            <a:headEnd/>
            <a:tailEnd/>
          </a:ln>
        </p:spPr>
        <p:txBody>
          <a:bodyPr wrap="none" anchor="ctr"/>
          <a:lstStyle/>
          <a:p>
            <a:endParaRPr lang="en-US"/>
          </a:p>
        </p:txBody>
      </p:sp>
      <p:sp>
        <p:nvSpPr>
          <p:cNvPr id="32952" name="Line 277"/>
          <p:cNvSpPr>
            <a:spLocks noChangeShapeType="1"/>
          </p:cNvSpPr>
          <p:nvPr/>
        </p:nvSpPr>
        <p:spPr bwMode="auto">
          <a:xfrm flipH="1">
            <a:off x="9220200" y="685800"/>
            <a:ext cx="76200" cy="76200"/>
          </a:xfrm>
          <a:prstGeom prst="line">
            <a:avLst/>
          </a:prstGeom>
          <a:noFill/>
          <a:ln w="9525">
            <a:solidFill>
              <a:schemeClr val="tx1"/>
            </a:solidFill>
            <a:round/>
            <a:headEnd/>
            <a:tailEnd/>
          </a:ln>
        </p:spPr>
        <p:txBody>
          <a:bodyPr wrap="none" anchor="ctr"/>
          <a:lstStyle/>
          <a:p>
            <a:endParaRPr lang="en-US"/>
          </a:p>
        </p:txBody>
      </p:sp>
      <p:sp>
        <p:nvSpPr>
          <p:cNvPr id="32953" name="Line 278"/>
          <p:cNvSpPr>
            <a:spLocks noChangeShapeType="1"/>
          </p:cNvSpPr>
          <p:nvPr/>
        </p:nvSpPr>
        <p:spPr bwMode="auto">
          <a:xfrm>
            <a:off x="9220200" y="762000"/>
            <a:ext cx="0" cy="76200"/>
          </a:xfrm>
          <a:prstGeom prst="line">
            <a:avLst/>
          </a:prstGeom>
          <a:noFill/>
          <a:ln w="9525">
            <a:solidFill>
              <a:schemeClr val="tx1"/>
            </a:solidFill>
            <a:round/>
            <a:headEnd/>
            <a:tailEnd/>
          </a:ln>
        </p:spPr>
        <p:txBody>
          <a:bodyPr wrap="none" anchor="ctr"/>
          <a:lstStyle/>
          <a:p>
            <a:endParaRPr lang="en-US"/>
          </a:p>
        </p:txBody>
      </p:sp>
      <p:sp>
        <p:nvSpPr>
          <p:cNvPr id="32954" name="Line 279"/>
          <p:cNvSpPr>
            <a:spLocks noChangeShapeType="1"/>
          </p:cNvSpPr>
          <p:nvPr/>
        </p:nvSpPr>
        <p:spPr bwMode="auto">
          <a:xfrm flipH="1">
            <a:off x="9144000" y="838200"/>
            <a:ext cx="76200" cy="76200"/>
          </a:xfrm>
          <a:prstGeom prst="line">
            <a:avLst/>
          </a:prstGeom>
          <a:noFill/>
          <a:ln w="9525">
            <a:solidFill>
              <a:schemeClr val="tx1"/>
            </a:solidFill>
            <a:round/>
            <a:headEnd/>
            <a:tailEnd/>
          </a:ln>
        </p:spPr>
        <p:txBody>
          <a:bodyPr wrap="none" anchor="ctr"/>
          <a:lstStyle/>
          <a:p>
            <a:endParaRPr lang="en-US"/>
          </a:p>
        </p:txBody>
      </p:sp>
      <p:sp>
        <p:nvSpPr>
          <p:cNvPr id="32955" name="Line 280"/>
          <p:cNvSpPr>
            <a:spLocks noChangeShapeType="1"/>
          </p:cNvSpPr>
          <p:nvPr/>
        </p:nvSpPr>
        <p:spPr bwMode="auto">
          <a:xfrm flipH="1" flipV="1">
            <a:off x="8991600" y="762000"/>
            <a:ext cx="152400" cy="152400"/>
          </a:xfrm>
          <a:prstGeom prst="line">
            <a:avLst/>
          </a:prstGeom>
          <a:noFill/>
          <a:ln w="9525">
            <a:solidFill>
              <a:schemeClr val="tx1"/>
            </a:solidFill>
            <a:round/>
            <a:headEnd/>
            <a:tailEnd/>
          </a:ln>
        </p:spPr>
        <p:txBody>
          <a:bodyPr wrap="none" anchor="ctr"/>
          <a:lstStyle/>
          <a:p>
            <a:endParaRPr lang="en-US"/>
          </a:p>
        </p:txBody>
      </p:sp>
      <p:sp>
        <p:nvSpPr>
          <p:cNvPr id="32956" name="Line 281"/>
          <p:cNvSpPr>
            <a:spLocks noChangeShapeType="1"/>
          </p:cNvSpPr>
          <p:nvPr/>
        </p:nvSpPr>
        <p:spPr bwMode="auto">
          <a:xfrm flipH="1">
            <a:off x="8915400" y="762000"/>
            <a:ext cx="76200" cy="0"/>
          </a:xfrm>
          <a:prstGeom prst="line">
            <a:avLst/>
          </a:prstGeom>
          <a:noFill/>
          <a:ln w="9525">
            <a:solidFill>
              <a:schemeClr val="tx1"/>
            </a:solidFill>
            <a:round/>
            <a:headEnd/>
            <a:tailEnd/>
          </a:ln>
        </p:spPr>
        <p:txBody>
          <a:bodyPr wrap="none" anchor="ctr"/>
          <a:lstStyle/>
          <a:p>
            <a:endParaRPr lang="en-US"/>
          </a:p>
        </p:txBody>
      </p:sp>
      <p:sp>
        <p:nvSpPr>
          <p:cNvPr id="32957" name="Line 282"/>
          <p:cNvSpPr>
            <a:spLocks noChangeShapeType="1"/>
          </p:cNvSpPr>
          <p:nvPr/>
        </p:nvSpPr>
        <p:spPr bwMode="auto">
          <a:xfrm flipH="1" flipV="1">
            <a:off x="8839200" y="609600"/>
            <a:ext cx="76200" cy="152400"/>
          </a:xfrm>
          <a:prstGeom prst="line">
            <a:avLst/>
          </a:prstGeom>
          <a:noFill/>
          <a:ln w="9525">
            <a:solidFill>
              <a:schemeClr val="tx1"/>
            </a:solidFill>
            <a:round/>
            <a:headEnd/>
            <a:tailEnd/>
          </a:ln>
        </p:spPr>
        <p:txBody>
          <a:bodyPr wrap="none" anchor="ctr"/>
          <a:lstStyle/>
          <a:p>
            <a:endParaRPr lang="en-US"/>
          </a:p>
        </p:txBody>
      </p:sp>
      <p:sp>
        <p:nvSpPr>
          <p:cNvPr id="32958" name="Line 283"/>
          <p:cNvSpPr>
            <a:spLocks noChangeShapeType="1"/>
          </p:cNvSpPr>
          <p:nvPr/>
        </p:nvSpPr>
        <p:spPr bwMode="auto">
          <a:xfrm>
            <a:off x="10515600" y="609600"/>
            <a:ext cx="0" cy="5410200"/>
          </a:xfrm>
          <a:prstGeom prst="line">
            <a:avLst/>
          </a:prstGeom>
          <a:noFill/>
          <a:ln w="38100">
            <a:solidFill>
              <a:schemeClr val="tx1"/>
            </a:solidFill>
            <a:round/>
            <a:headEnd/>
            <a:tailEnd/>
          </a:ln>
        </p:spPr>
        <p:txBody>
          <a:bodyPr wrap="none" anchor="ctr"/>
          <a:lstStyle/>
          <a:p>
            <a:endParaRPr lang="en-US"/>
          </a:p>
        </p:txBody>
      </p:sp>
      <p:sp>
        <p:nvSpPr>
          <p:cNvPr id="32959" name="Line 284"/>
          <p:cNvSpPr>
            <a:spLocks noChangeShapeType="1"/>
          </p:cNvSpPr>
          <p:nvPr/>
        </p:nvSpPr>
        <p:spPr bwMode="auto">
          <a:xfrm flipH="1">
            <a:off x="1828800" y="609600"/>
            <a:ext cx="8686800" cy="0"/>
          </a:xfrm>
          <a:prstGeom prst="line">
            <a:avLst/>
          </a:prstGeom>
          <a:noFill/>
          <a:ln w="38100">
            <a:solidFill>
              <a:schemeClr val="tx1"/>
            </a:solidFill>
            <a:round/>
            <a:headEnd/>
            <a:tailEnd/>
          </a:ln>
        </p:spPr>
        <p:txBody>
          <a:bodyPr wrap="none" anchor="ctr"/>
          <a:lstStyle/>
          <a:p>
            <a:endParaRPr lang="en-US"/>
          </a:p>
        </p:txBody>
      </p:sp>
      <p:sp>
        <p:nvSpPr>
          <p:cNvPr id="32960" name="Line 285"/>
          <p:cNvSpPr>
            <a:spLocks noChangeShapeType="1"/>
          </p:cNvSpPr>
          <p:nvPr/>
        </p:nvSpPr>
        <p:spPr bwMode="auto">
          <a:xfrm>
            <a:off x="1828800" y="609600"/>
            <a:ext cx="0" cy="5410200"/>
          </a:xfrm>
          <a:prstGeom prst="line">
            <a:avLst/>
          </a:prstGeom>
          <a:noFill/>
          <a:ln w="38100">
            <a:solidFill>
              <a:schemeClr val="tx1"/>
            </a:solidFill>
            <a:round/>
            <a:headEnd/>
            <a:tailEnd/>
          </a:ln>
        </p:spPr>
        <p:txBody>
          <a:bodyPr wrap="none" anchor="ctr"/>
          <a:lstStyle/>
          <a:p>
            <a:endParaRPr lang="en-US"/>
          </a:p>
        </p:txBody>
      </p:sp>
      <p:sp>
        <p:nvSpPr>
          <p:cNvPr id="32961" name="Line 286"/>
          <p:cNvSpPr>
            <a:spLocks noChangeShapeType="1"/>
          </p:cNvSpPr>
          <p:nvPr/>
        </p:nvSpPr>
        <p:spPr bwMode="auto">
          <a:xfrm>
            <a:off x="1828800" y="6019800"/>
            <a:ext cx="8686800" cy="0"/>
          </a:xfrm>
          <a:prstGeom prst="line">
            <a:avLst/>
          </a:prstGeom>
          <a:noFill/>
          <a:ln w="38100">
            <a:solidFill>
              <a:schemeClr val="tx1"/>
            </a:solidFill>
            <a:round/>
            <a:headEnd/>
            <a:tailEnd/>
          </a:ln>
        </p:spPr>
        <p:txBody>
          <a:bodyPr wrap="none" anchor="ctr"/>
          <a:lstStyle/>
          <a:p>
            <a:endParaRPr lang="en-US"/>
          </a:p>
        </p:txBody>
      </p:sp>
      <p:sp>
        <p:nvSpPr>
          <p:cNvPr id="32962" name="Line 287"/>
          <p:cNvSpPr>
            <a:spLocks noChangeShapeType="1"/>
          </p:cNvSpPr>
          <p:nvPr/>
        </p:nvSpPr>
        <p:spPr bwMode="auto">
          <a:xfrm flipH="1">
            <a:off x="4495800" y="5029200"/>
            <a:ext cx="228600" cy="0"/>
          </a:xfrm>
          <a:prstGeom prst="line">
            <a:avLst/>
          </a:prstGeom>
          <a:noFill/>
          <a:ln w="9525">
            <a:solidFill>
              <a:schemeClr val="tx1"/>
            </a:solidFill>
            <a:round/>
            <a:headEnd/>
            <a:tailEnd/>
          </a:ln>
        </p:spPr>
        <p:txBody>
          <a:bodyPr wrap="none" anchor="ctr"/>
          <a:lstStyle/>
          <a:p>
            <a:endParaRPr lang="en-US"/>
          </a:p>
        </p:txBody>
      </p:sp>
      <p:sp>
        <p:nvSpPr>
          <p:cNvPr id="32963" name="Line 288"/>
          <p:cNvSpPr>
            <a:spLocks noChangeShapeType="1"/>
          </p:cNvSpPr>
          <p:nvPr/>
        </p:nvSpPr>
        <p:spPr bwMode="auto">
          <a:xfrm flipV="1">
            <a:off x="5638800" y="4953000"/>
            <a:ext cx="152400" cy="76200"/>
          </a:xfrm>
          <a:prstGeom prst="line">
            <a:avLst/>
          </a:prstGeom>
          <a:noFill/>
          <a:ln w="9525">
            <a:solidFill>
              <a:schemeClr val="tx1"/>
            </a:solidFill>
            <a:round/>
            <a:headEnd/>
            <a:tailEnd/>
          </a:ln>
        </p:spPr>
        <p:txBody>
          <a:bodyPr wrap="none" anchor="ctr"/>
          <a:lstStyle/>
          <a:p>
            <a:endParaRPr lang="en-US"/>
          </a:p>
        </p:txBody>
      </p:sp>
      <p:sp>
        <p:nvSpPr>
          <p:cNvPr id="32964" name="Line 289"/>
          <p:cNvSpPr>
            <a:spLocks noChangeShapeType="1"/>
          </p:cNvSpPr>
          <p:nvPr/>
        </p:nvSpPr>
        <p:spPr bwMode="auto">
          <a:xfrm flipH="1" flipV="1">
            <a:off x="6553200" y="609600"/>
            <a:ext cx="76200" cy="304800"/>
          </a:xfrm>
          <a:prstGeom prst="line">
            <a:avLst/>
          </a:prstGeom>
          <a:noFill/>
          <a:ln w="9525">
            <a:solidFill>
              <a:schemeClr val="tx1"/>
            </a:solidFill>
            <a:round/>
            <a:headEnd/>
            <a:tailEnd/>
          </a:ln>
        </p:spPr>
        <p:txBody>
          <a:bodyPr wrap="none" anchor="ctr"/>
          <a:lstStyle/>
          <a:p>
            <a:endParaRPr lang="en-US"/>
          </a:p>
        </p:txBody>
      </p:sp>
      <p:sp>
        <p:nvSpPr>
          <p:cNvPr id="32965" name="Line 290"/>
          <p:cNvSpPr>
            <a:spLocks noChangeShapeType="1"/>
          </p:cNvSpPr>
          <p:nvPr/>
        </p:nvSpPr>
        <p:spPr bwMode="auto">
          <a:xfrm>
            <a:off x="8458200" y="4953000"/>
            <a:ext cx="76200" cy="152400"/>
          </a:xfrm>
          <a:prstGeom prst="line">
            <a:avLst/>
          </a:prstGeom>
          <a:noFill/>
          <a:ln w="9525">
            <a:solidFill>
              <a:schemeClr val="tx1"/>
            </a:solidFill>
            <a:round/>
            <a:headEnd/>
            <a:tailEnd/>
          </a:ln>
        </p:spPr>
        <p:txBody>
          <a:bodyPr wrap="none" anchor="ctr"/>
          <a:lstStyle/>
          <a:p>
            <a:endParaRPr lang="en-US"/>
          </a:p>
        </p:txBody>
      </p:sp>
      <p:sp>
        <p:nvSpPr>
          <p:cNvPr id="32966" name="Line 291"/>
          <p:cNvSpPr>
            <a:spLocks noChangeShapeType="1"/>
          </p:cNvSpPr>
          <p:nvPr/>
        </p:nvSpPr>
        <p:spPr bwMode="auto">
          <a:xfrm>
            <a:off x="8534400" y="5105400"/>
            <a:ext cx="152400" cy="76200"/>
          </a:xfrm>
          <a:prstGeom prst="line">
            <a:avLst/>
          </a:prstGeom>
          <a:noFill/>
          <a:ln w="9525">
            <a:solidFill>
              <a:schemeClr val="tx1"/>
            </a:solidFill>
            <a:round/>
            <a:headEnd/>
            <a:tailEnd/>
          </a:ln>
        </p:spPr>
        <p:txBody>
          <a:bodyPr wrap="none" anchor="ctr"/>
          <a:lstStyle/>
          <a:p>
            <a:endParaRPr lang="en-US"/>
          </a:p>
        </p:txBody>
      </p:sp>
      <p:sp>
        <p:nvSpPr>
          <p:cNvPr id="32967" name="Line 292"/>
          <p:cNvSpPr>
            <a:spLocks noChangeShapeType="1"/>
          </p:cNvSpPr>
          <p:nvPr/>
        </p:nvSpPr>
        <p:spPr bwMode="auto">
          <a:xfrm>
            <a:off x="8686800" y="5181600"/>
            <a:ext cx="0" cy="381000"/>
          </a:xfrm>
          <a:prstGeom prst="line">
            <a:avLst/>
          </a:prstGeom>
          <a:noFill/>
          <a:ln w="9525">
            <a:solidFill>
              <a:schemeClr val="tx1"/>
            </a:solidFill>
            <a:round/>
            <a:headEnd/>
            <a:tailEnd/>
          </a:ln>
        </p:spPr>
        <p:txBody>
          <a:bodyPr wrap="none" anchor="ctr"/>
          <a:lstStyle/>
          <a:p>
            <a:endParaRPr lang="en-US"/>
          </a:p>
        </p:txBody>
      </p:sp>
      <p:sp>
        <p:nvSpPr>
          <p:cNvPr id="32968" name="Line 293"/>
          <p:cNvSpPr>
            <a:spLocks noChangeShapeType="1"/>
          </p:cNvSpPr>
          <p:nvPr/>
        </p:nvSpPr>
        <p:spPr bwMode="auto">
          <a:xfrm>
            <a:off x="8686800" y="5562600"/>
            <a:ext cx="0" cy="228600"/>
          </a:xfrm>
          <a:prstGeom prst="line">
            <a:avLst/>
          </a:prstGeom>
          <a:noFill/>
          <a:ln w="9525">
            <a:solidFill>
              <a:schemeClr val="tx1"/>
            </a:solidFill>
            <a:round/>
            <a:headEnd/>
            <a:tailEnd/>
          </a:ln>
        </p:spPr>
        <p:txBody>
          <a:bodyPr wrap="none" anchor="ctr"/>
          <a:lstStyle/>
          <a:p>
            <a:endParaRPr lang="en-US"/>
          </a:p>
        </p:txBody>
      </p:sp>
      <p:sp>
        <p:nvSpPr>
          <p:cNvPr id="32969" name="Line 294"/>
          <p:cNvSpPr>
            <a:spLocks noChangeShapeType="1"/>
          </p:cNvSpPr>
          <p:nvPr/>
        </p:nvSpPr>
        <p:spPr bwMode="auto">
          <a:xfrm flipH="1">
            <a:off x="8458200" y="5791200"/>
            <a:ext cx="228600" cy="228600"/>
          </a:xfrm>
          <a:prstGeom prst="line">
            <a:avLst/>
          </a:prstGeom>
          <a:noFill/>
          <a:ln w="9525">
            <a:solidFill>
              <a:schemeClr val="tx1"/>
            </a:solidFill>
            <a:round/>
            <a:headEnd/>
            <a:tailEnd/>
          </a:ln>
        </p:spPr>
        <p:txBody>
          <a:bodyPr wrap="none" anchor="ctr"/>
          <a:lstStyle/>
          <a:p>
            <a:endParaRPr lang="en-US"/>
          </a:p>
        </p:txBody>
      </p:sp>
      <p:sp>
        <p:nvSpPr>
          <p:cNvPr id="32970" name="Line 295"/>
          <p:cNvSpPr>
            <a:spLocks noChangeShapeType="1"/>
          </p:cNvSpPr>
          <p:nvPr/>
        </p:nvSpPr>
        <p:spPr bwMode="auto">
          <a:xfrm flipH="1" flipV="1">
            <a:off x="9448800" y="5181600"/>
            <a:ext cx="152400" cy="152400"/>
          </a:xfrm>
          <a:prstGeom prst="line">
            <a:avLst/>
          </a:prstGeom>
          <a:noFill/>
          <a:ln w="9525">
            <a:solidFill>
              <a:schemeClr val="tx1"/>
            </a:solidFill>
            <a:round/>
            <a:headEnd/>
            <a:tailEnd/>
          </a:ln>
        </p:spPr>
        <p:txBody>
          <a:bodyPr wrap="none" anchor="ctr"/>
          <a:lstStyle/>
          <a:p>
            <a:endParaRPr lang="en-US"/>
          </a:p>
        </p:txBody>
      </p:sp>
      <p:sp>
        <p:nvSpPr>
          <p:cNvPr id="32971" name="Line 296"/>
          <p:cNvSpPr>
            <a:spLocks noChangeShapeType="1"/>
          </p:cNvSpPr>
          <p:nvPr/>
        </p:nvSpPr>
        <p:spPr bwMode="auto">
          <a:xfrm flipH="1" flipV="1">
            <a:off x="9296400" y="4953000"/>
            <a:ext cx="152400" cy="228600"/>
          </a:xfrm>
          <a:prstGeom prst="line">
            <a:avLst/>
          </a:prstGeom>
          <a:noFill/>
          <a:ln w="9525">
            <a:solidFill>
              <a:schemeClr val="tx1"/>
            </a:solidFill>
            <a:round/>
            <a:headEnd/>
            <a:tailEnd/>
          </a:ln>
        </p:spPr>
        <p:txBody>
          <a:bodyPr wrap="none" anchor="ctr"/>
          <a:lstStyle/>
          <a:p>
            <a:endParaRPr lang="en-US"/>
          </a:p>
        </p:txBody>
      </p:sp>
      <p:sp>
        <p:nvSpPr>
          <p:cNvPr id="32972" name="Line 297"/>
          <p:cNvSpPr>
            <a:spLocks noChangeShapeType="1"/>
          </p:cNvSpPr>
          <p:nvPr/>
        </p:nvSpPr>
        <p:spPr bwMode="auto">
          <a:xfrm flipH="1">
            <a:off x="9220200" y="4953000"/>
            <a:ext cx="76200" cy="76200"/>
          </a:xfrm>
          <a:prstGeom prst="line">
            <a:avLst/>
          </a:prstGeom>
          <a:noFill/>
          <a:ln w="9525">
            <a:solidFill>
              <a:schemeClr val="tx1"/>
            </a:solidFill>
            <a:round/>
            <a:headEnd/>
            <a:tailEnd/>
          </a:ln>
        </p:spPr>
        <p:txBody>
          <a:bodyPr wrap="none" anchor="ctr"/>
          <a:lstStyle/>
          <a:p>
            <a:endParaRPr lang="en-US"/>
          </a:p>
        </p:txBody>
      </p:sp>
      <p:sp>
        <p:nvSpPr>
          <p:cNvPr id="32973" name="Line 298"/>
          <p:cNvSpPr>
            <a:spLocks noChangeShapeType="1"/>
          </p:cNvSpPr>
          <p:nvPr/>
        </p:nvSpPr>
        <p:spPr bwMode="auto">
          <a:xfrm>
            <a:off x="9601200" y="5334000"/>
            <a:ext cx="76200" cy="228600"/>
          </a:xfrm>
          <a:prstGeom prst="line">
            <a:avLst/>
          </a:prstGeom>
          <a:noFill/>
          <a:ln w="9525">
            <a:solidFill>
              <a:schemeClr val="tx1"/>
            </a:solidFill>
            <a:round/>
            <a:headEnd/>
            <a:tailEnd/>
          </a:ln>
        </p:spPr>
        <p:txBody>
          <a:bodyPr wrap="none" anchor="ctr"/>
          <a:lstStyle/>
          <a:p>
            <a:endParaRPr lang="en-US"/>
          </a:p>
        </p:txBody>
      </p:sp>
      <p:sp>
        <p:nvSpPr>
          <p:cNvPr id="32974" name="Line 299"/>
          <p:cNvSpPr>
            <a:spLocks noChangeShapeType="1"/>
          </p:cNvSpPr>
          <p:nvPr/>
        </p:nvSpPr>
        <p:spPr bwMode="auto">
          <a:xfrm>
            <a:off x="9677400" y="5562600"/>
            <a:ext cx="228600" cy="0"/>
          </a:xfrm>
          <a:prstGeom prst="line">
            <a:avLst/>
          </a:prstGeom>
          <a:noFill/>
          <a:ln w="9525">
            <a:solidFill>
              <a:schemeClr val="tx1"/>
            </a:solidFill>
            <a:round/>
            <a:headEnd/>
            <a:tailEnd/>
          </a:ln>
        </p:spPr>
        <p:txBody>
          <a:bodyPr wrap="none" anchor="ctr"/>
          <a:lstStyle/>
          <a:p>
            <a:endParaRPr lang="en-US"/>
          </a:p>
        </p:txBody>
      </p:sp>
      <p:sp>
        <p:nvSpPr>
          <p:cNvPr id="32975" name="Line 300"/>
          <p:cNvSpPr>
            <a:spLocks noChangeShapeType="1"/>
          </p:cNvSpPr>
          <p:nvPr/>
        </p:nvSpPr>
        <p:spPr bwMode="auto">
          <a:xfrm flipV="1">
            <a:off x="9906000" y="5486400"/>
            <a:ext cx="152400" cy="76200"/>
          </a:xfrm>
          <a:prstGeom prst="line">
            <a:avLst/>
          </a:prstGeom>
          <a:noFill/>
          <a:ln w="9525">
            <a:solidFill>
              <a:schemeClr val="tx1"/>
            </a:solidFill>
            <a:round/>
            <a:headEnd/>
            <a:tailEnd/>
          </a:ln>
        </p:spPr>
        <p:txBody>
          <a:bodyPr wrap="none" anchor="ctr"/>
          <a:lstStyle/>
          <a:p>
            <a:endParaRPr lang="en-US"/>
          </a:p>
        </p:txBody>
      </p:sp>
      <p:sp>
        <p:nvSpPr>
          <p:cNvPr id="32976" name="Line 301"/>
          <p:cNvSpPr>
            <a:spLocks noChangeShapeType="1"/>
          </p:cNvSpPr>
          <p:nvPr/>
        </p:nvSpPr>
        <p:spPr bwMode="auto">
          <a:xfrm flipV="1">
            <a:off x="10058400" y="5257800"/>
            <a:ext cx="228600" cy="228600"/>
          </a:xfrm>
          <a:prstGeom prst="line">
            <a:avLst/>
          </a:prstGeom>
          <a:noFill/>
          <a:ln w="9525">
            <a:solidFill>
              <a:schemeClr val="tx1"/>
            </a:solidFill>
            <a:round/>
            <a:headEnd/>
            <a:tailEnd/>
          </a:ln>
        </p:spPr>
        <p:txBody>
          <a:bodyPr wrap="none" anchor="ctr"/>
          <a:lstStyle/>
          <a:p>
            <a:endParaRPr lang="en-US"/>
          </a:p>
        </p:txBody>
      </p:sp>
      <p:sp>
        <p:nvSpPr>
          <p:cNvPr id="32977" name="Line 302"/>
          <p:cNvSpPr>
            <a:spLocks noChangeShapeType="1"/>
          </p:cNvSpPr>
          <p:nvPr/>
        </p:nvSpPr>
        <p:spPr bwMode="auto">
          <a:xfrm flipV="1">
            <a:off x="10287000" y="5105400"/>
            <a:ext cx="228600" cy="152400"/>
          </a:xfrm>
          <a:prstGeom prst="line">
            <a:avLst/>
          </a:prstGeom>
          <a:noFill/>
          <a:ln w="9525">
            <a:solidFill>
              <a:schemeClr val="tx1"/>
            </a:solidFill>
            <a:round/>
            <a:headEnd/>
            <a:tailEnd/>
          </a:ln>
        </p:spPr>
        <p:txBody>
          <a:bodyPr wrap="none" anchor="ctr"/>
          <a:lstStyle/>
          <a:p>
            <a:endParaRPr lang="en-US"/>
          </a:p>
        </p:txBody>
      </p:sp>
      <p:sp>
        <p:nvSpPr>
          <p:cNvPr id="32978" name="Line 303"/>
          <p:cNvSpPr>
            <a:spLocks noChangeShapeType="1"/>
          </p:cNvSpPr>
          <p:nvPr/>
        </p:nvSpPr>
        <p:spPr bwMode="auto">
          <a:xfrm flipV="1">
            <a:off x="7543800" y="4572000"/>
            <a:ext cx="152400" cy="76200"/>
          </a:xfrm>
          <a:prstGeom prst="line">
            <a:avLst/>
          </a:prstGeom>
          <a:noFill/>
          <a:ln w="9525">
            <a:solidFill>
              <a:schemeClr val="tx1"/>
            </a:solidFill>
            <a:round/>
            <a:headEnd/>
            <a:tailEnd/>
          </a:ln>
        </p:spPr>
        <p:txBody>
          <a:bodyPr wrap="none" anchor="ctr"/>
          <a:lstStyle/>
          <a:p>
            <a:endParaRPr lang="en-US"/>
          </a:p>
        </p:txBody>
      </p:sp>
      <p:sp>
        <p:nvSpPr>
          <p:cNvPr id="32979" name="Line 304"/>
          <p:cNvSpPr>
            <a:spLocks noChangeShapeType="1"/>
          </p:cNvSpPr>
          <p:nvPr/>
        </p:nvSpPr>
        <p:spPr bwMode="auto">
          <a:xfrm flipH="1" flipV="1">
            <a:off x="7696200" y="4572000"/>
            <a:ext cx="76200" cy="152400"/>
          </a:xfrm>
          <a:prstGeom prst="line">
            <a:avLst/>
          </a:prstGeom>
          <a:noFill/>
          <a:ln w="9525">
            <a:solidFill>
              <a:schemeClr val="tx1"/>
            </a:solidFill>
            <a:round/>
            <a:headEnd/>
            <a:tailEnd/>
          </a:ln>
        </p:spPr>
        <p:txBody>
          <a:bodyPr wrap="none" anchor="ctr"/>
          <a:lstStyle/>
          <a:p>
            <a:endParaRPr lang="en-US"/>
          </a:p>
        </p:txBody>
      </p:sp>
      <p:sp>
        <p:nvSpPr>
          <p:cNvPr id="32980" name="Text Box 306"/>
          <p:cNvSpPr txBox="1">
            <a:spLocks noChangeArrowheads="1"/>
          </p:cNvSpPr>
          <p:nvPr/>
        </p:nvSpPr>
        <p:spPr bwMode="auto">
          <a:xfrm>
            <a:off x="8839200" y="1371601"/>
            <a:ext cx="533400" cy="214313"/>
          </a:xfrm>
          <a:prstGeom prst="rect">
            <a:avLst/>
          </a:prstGeom>
          <a:noFill/>
          <a:ln w="9525">
            <a:noFill/>
            <a:miter lim="800000"/>
            <a:headEnd/>
            <a:tailEnd/>
          </a:ln>
        </p:spPr>
        <p:txBody>
          <a:bodyPr>
            <a:spAutoFit/>
          </a:bodyPr>
          <a:lstStyle/>
          <a:p>
            <a:pPr>
              <a:spcBef>
                <a:spcPct val="50000"/>
              </a:spcBef>
            </a:pPr>
            <a:r>
              <a:rPr lang="en-US" sz="800" b="1">
                <a:latin typeface="Calibri" pitchFamily="34" charset="0"/>
              </a:rPr>
              <a:t>Xining</a:t>
            </a:r>
          </a:p>
        </p:txBody>
      </p:sp>
      <p:sp>
        <p:nvSpPr>
          <p:cNvPr id="32981" name="Line 307"/>
          <p:cNvSpPr>
            <a:spLocks noChangeShapeType="1"/>
          </p:cNvSpPr>
          <p:nvPr/>
        </p:nvSpPr>
        <p:spPr bwMode="auto">
          <a:xfrm>
            <a:off x="9525000" y="1600200"/>
            <a:ext cx="152400" cy="152400"/>
          </a:xfrm>
          <a:prstGeom prst="line">
            <a:avLst/>
          </a:prstGeom>
          <a:noFill/>
          <a:ln w="9525">
            <a:solidFill>
              <a:schemeClr val="tx1"/>
            </a:solidFill>
            <a:round/>
            <a:headEnd/>
            <a:tailEnd/>
          </a:ln>
        </p:spPr>
        <p:txBody>
          <a:bodyPr wrap="none" anchor="ctr"/>
          <a:lstStyle/>
          <a:p>
            <a:endParaRPr lang="en-US"/>
          </a:p>
        </p:txBody>
      </p:sp>
      <p:sp>
        <p:nvSpPr>
          <p:cNvPr id="32982" name="Line 308"/>
          <p:cNvSpPr>
            <a:spLocks noChangeShapeType="1"/>
          </p:cNvSpPr>
          <p:nvPr/>
        </p:nvSpPr>
        <p:spPr bwMode="auto">
          <a:xfrm flipH="1">
            <a:off x="9601200" y="1752600"/>
            <a:ext cx="76200" cy="76200"/>
          </a:xfrm>
          <a:prstGeom prst="line">
            <a:avLst/>
          </a:prstGeom>
          <a:noFill/>
          <a:ln w="9525">
            <a:solidFill>
              <a:schemeClr val="tx1"/>
            </a:solidFill>
            <a:round/>
            <a:headEnd/>
            <a:tailEnd/>
          </a:ln>
        </p:spPr>
        <p:txBody>
          <a:bodyPr wrap="none" anchor="ctr"/>
          <a:lstStyle/>
          <a:p>
            <a:endParaRPr lang="en-US"/>
          </a:p>
        </p:txBody>
      </p:sp>
      <p:sp>
        <p:nvSpPr>
          <p:cNvPr id="32983" name="Line 309"/>
          <p:cNvSpPr>
            <a:spLocks noChangeShapeType="1"/>
          </p:cNvSpPr>
          <p:nvPr/>
        </p:nvSpPr>
        <p:spPr bwMode="auto">
          <a:xfrm>
            <a:off x="8610600" y="3962400"/>
            <a:ext cx="0" cy="152400"/>
          </a:xfrm>
          <a:prstGeom prst="line">
            <a:avLst/>
          </a:prstGeom>
          <a:noFill/>
          <a:ln w="9525">
            <a:solidFill>
              <a:schemeClr val="tx1"/>
            </a:solidFill>
            <a:round/>
            <a:headEnd/>
            <a:tailEnd/>
          </a:ln>
        </p:spPr>
        <p:txBody>
          <a:bodyPr wrap="none" anchor="ctr"/>
          <a:lstStyle/>
          <a:p>
            <a:endParaRPr lang="en-US"/>
          </a:p>
        </p:txBody>
      </p:sp>
      <p:sp>
        <p:nvSpPr>
          <p:cNvPr id="8408" name="Text Box 311"/>
          <p:cNvSpPr txBox="1">
            <a:spLocks noChangeArrowheads="1"/>
          </p:cNvSpPr>
          <p:nvPr/>
        </p:nvSpPr>
        <p:spPr bwMode="auto">
          <a:xfrm>
            <a:off x="6324600" y="4419600"/>
            <a:ext cx="838200" cy="254000"/>
          </a:xfrm>
          <a:prstGeom prst="rect">
            <a:avLst/>
          </a:prstGeom>
          <a:noFill/>
          <a:ln w="9525">
            <a:noFill/>
            <a:miter lim="800000"/>
            <a:headEnd/>
            <a:tailEnd/>
          </a:ln>
        </p:spPr>
        <p:txBody>
          <a:bodyPr>
            <a:spAutoFit/>
          </a:bodyPr>
          <a:lstStyle/>
          <a:p>
            <a:pPr>
              <a:spcBef>
                <a:spcPct val="50000"/>
              </a:spcBef>
              <a:defRPr/>
            </a:pPr>
            <a:r>
              <a:rPr lang="en-US" sz="800" b="1" dirty="0">
                <a:latin typeface="Calibri" pitchFamily="34" charset="0"/>
              </a:rPr>
              <a:t> </a:t>
            </a:r>
            <a:r>
              <a:rPr lang="en-US" sz="1050" b="1" dirty="0">
                <a:latin typeface="Calibri" pitchFamily="34" charset="0"/>
              </a:rPr>
              <a:t>LHASA</a:t>
            </a:r>
          </a:p>
        </p:txBody>
      </p:sp>
      <p:sp>
        <p:nvSpPr>
          <p:cNvPr id="32985" name="Line 314"/>
          <p:cNvSpPr>
            <a:spLocks noChangeShapeType="1"/>
          </p:cNvSpPr>
          <p:nvPr/>
        </p:nvSpPr>
        <p:spPr bwMode="auto">
          <a:xfrm>
            <a:off x="3810000" y="4572000"/>
            <a:ext cx="76200" cy="0"/>
          </a:xfrm>
          <a:prstGeom prst="line">
            <a:avLst/>
          </a:prstGeom>
          <a:noFill/>
          <a:ln w="9525">
            <a:solidFill>
              <a:schemeClr val="tx1"/>
            </a:solidFill>
            <a:round/>
            <a:headEnd/>
            <a:tailEnd/>
          </a:ln>
        </p:spPr>
        <p:txBody>
          <a:bodyPr/>
          <a:lstStyle/>
          <a:p>
            <a:endParaRPr lang="en-US"/>
          </a:p>
        </p:txBody>
      </p:sp>
      <p:sp>
        <p:nvSpPr>
          <p:cNvPr id="32986" name="Line 315"/>
          <p:cNvSpPr>
            <a:spLocks noChangeShapeType="1"/>
          </p:cNvSpPr>
          <p:nvPr/>
        </p:nvSpPr>
        <p:spPr bwMode="auto">
          <a:xfrm>
            <a:off x="3124200" y="4038600"/>
            <a:ext cx="76200" cy="76200"/>
          </a:xfrm>
          <a:prstGeom prst="line">
            <a:avLst/>
          </a:prstGeom>
          <a:noFill/>
          <a:ln w="9525">
            <a:solidFill>
              <a:schemeClr val="tx1"/>
            </a:solidFill>
            <a:round/>
            <a:headEnd/>
            <a:tailEnd/>
          </a:ln>
        </p:spPr>
        <p:txBody>
          <a:bodyPr/>
          <a:lstStyle/>
          <a:p>
            <a:endParaRPr lang="en-US"/>
          </a:p>
        </p:txBody>
      </p:sp>
      <p:sp>
        <p:nvSpPr>
          <p:cNvPr id="32987" name="Line 316"/>
          <p:cNvSpPr>
            <a:spLocks noChangeShapeType="1"/>
          </p:cNvSpPr>
          <p:nvPr/>
        </p:nvSpPr>
        <p:spPr bwMode="auto">
          <a:xfrm>
            <a:off x="3200400" y="4114800"/>
            <a:ext cx="0" cy="76200"/>
          </a:xfrm>
          <a:prstGeom prst="line">
            <a:avLst/>
          </a:prstGeom>
          <a:noFill/>
          <a:ln w="9525">
            <a:solidFill>
              <a:schemeClr val="tx1"/>
            </a:solidFill>
            <a:round/>
            <a:headEnd/>
            <a:tailEnd/>
          </a:ln>
        </p:spPr>
        <p:txBody>
          <a:bodyPr/>
          <a:lstStyle/>
          <a:p>
            <a:endParaRPr lang="en-US"/>
          </a:p>
        </p:txBody>
      </p:sp>
      <p:sp>
        <p:nvSpPr>
          <p:cNvPr id="32988" name="Line 317"/>
          <p:cNvSpPr>
            <a:spLocks noChangeShapeType="1"/>
          </p:cNvSpPr>
          <p:nvPr/>
        </p:nvSpPr>
        <p:spPr bwMode="auto">
          <a:xfrm flipH="1" flipV="1">
            <a:off x="4343400" y="4953000"/>
            <a:ext cx="152400" cy="76200"/>
          </a:xfrm>
          <a:prstGeom prst="line">
            <a:avLst/>
          </a:prstGeom>
          <a:noFill/>
          <a:ln w="9525">
            <a:solidFill>
              <a:schemeClr val="tx1"/>
            </a:solidFill>
            <a:round/>
            <a:headEnd/>
            <a:tailEnd/>
          </a:ln>
        </p:spPr>
        <p:txBody>
          <a:bodyPr/>
          <a:lstStyle/>
          <a:p>
            <a:endParaRPr lang="en-US"/>
          </a:p>
        </p:txBody>
      </p:sp>
      <p:sp>
        <p:nvSpPr>
          <p:cNvPr id="32989" name="Line 318"/>
          <p:cNvSpPr>
            <a:spLocks noChangeShapeType="1"/>
          </p:cNvSpPr>
          <p:nvPr/>
        </p:nvSpPr>
        <p:spPr bwMode="auto">
          <a:xfrm flipV="1">
            <a:off x="4343400" y="4876800"/>
            <a:ext cx="0" cy="76200"/>
          </a:xfrm>
          <a:prstGeom prst="line">
            <a:avLst/>
          </a:prstGeom>
          <a:noFill/>
          <a:ln w="9525">
            <a:solidFill>
              <a:schemeClr val="tx1"/>
            </a:solidFill>
            <a:round/>
            <a:headEnd/>
            <a:tailEnd/>
          </a:ln>
        </p:spPr>
        <p:txBody>
          <a:bodyPr/>
          <a:lstStyle/>
          <a:p>
            <a:endParaRPr lang="en-US"/>
          </a:p>
        </p:txBody>
      </p:sp>
      <p:sp>
        <p:nvSpPr>
          <p:cNvPr id="32990" name="Line 319"/>
          <p:cNvSpPr>
            <a:spLocks noChangeShapeType="1"/>
          </p:cNvSpPr>
          <p:nvPr/>
        </p:nvSpPr>
        <p:spPr bwMode="auto">
          <a:xfrm flipH="1">
            <a:off x="4267200" y="4876800"/>
            <a:ext cx="76200" cy="0"/>
          </a:xfrm>
          <a:prstGeom prst="line">
            <a:avLst/>
          </a:prstGeom>
          <a:noFill/>
          <a:ln w="9525">
            <a:solidFill>
              <a:schemeClr val="tx1"/>
            </a:solidFill>
            <a:round/>
            <a:headEnd/>
            <a:tailEnd/>
          </a:ln>
        </p:spPr>
        <p:txBody>
          <a:bodyPr/>
          <a:lstStyle/>
          <a:p>
            <a:endParaRPr lang="en-US"/>
          </a:p>
        </p:txBody>
      </p:sp>
      <p:sp>
        <p:nvSpPr>
          <p:cNvPr id="32991" name="Line 320"/>
          <p:cNvSpPr>
            <a:spLocks noChangeShapeType="1"/>
          </p:cNvSpPr>
          <p:nvPr/>
        </p:nvSpPr>
        <p:spPr bwMode="auto">
          <a:xfrm flipH="1">
            <a:off x="4191000" y="4876800"/>
            <a:ext cx="76200" cy="0"/>
          </a:xfrm>
          <a:prstGeom prst="line">
            <a:avLst/>
          </a:prstGeom>
          <a:noFill/>
          <a:ln w="9525">
            <a:solidFill>
              <a:schemeClr val="tx1"/>
            </a:solidFill>
            <a:round/>
            <a:headEnd/>
            <a:tailEnd/>
          </a:ln>
        </p:spPr>
        <p:txBody>
          <a:bodyPr/>
          <a:lstStyle/>
          <a:p>
            <a:endParaRPr lang="en-US"/>
          </a:p>
        </p:txBody>
      </p:sp>
      <p:sp>
        <p:nvSpPr>
          <p:cNvPr id="32992" name="Line 321"/>
          <p:cNvSpPr>
            <a:spLocks noChangeShapeType="1"/>
          </p:cNvSpPr>
          <p:nvPr/>
        </p:nvSpPr>
        <p:spPr bwMode="auto">
          <a:xfrm>
            <a:off x="3886200" y="4648200"/>
            <a:ext cx="76200" cy="76200"/>
          </a:xfrm>
          <a:prstGeom prst="line">
            <a:avLst/>
          </a:prstGeom>
          <a:noFill/>
          <a:ln w="9525">
            <a:solidFill>
              <a:schemeClr val="tx1"/>
            </a:solidFill>
            <a:round/>
            <a:headEnd/>
            <a:tailEnd/>
          </a:ln>
        </p:spPr>
        <p:txBody>
          <a:bodyPr/>
          <a:lstStyle/>
          <a:p>
            <a:endParaRPr lang="en-US"/>
          </a:p>
        </p:txBody>
      </p:sp>
      <p:sp>
        <p:nvSpPr>
          <p:cNvPr id="32993" name="Line 322"/>
          <p:cNvSpPr>
            <a:spLocks noChangeShapeType="1"/>
          </p:cNvSpPr>
          <p:nvPr/>
        </p:nvSpPr>
        <p:spPr bwMode="auto">
          <a:xfrm>
            <a:off x="3962400" y="4724400"/>
            <a:ext cx="76200" cy="76200"/>
          </a:xfrm>
          <a:prstGeom prst="line">
            <a:avLst/>
          </a:prstGeom>
          <a:noFill/>
          <a:ln w="9525">
            <a:solidFill>
              <a:schemeClr val="tx1"/>
            </a:solidFill>
            <a:round/>
            <a:headEnd/>
            <a:tailEnd/>
          </a:ln>
        </p:spPr>
        <p:txBody>
          <a:bodyPr/>
          <a:lstStyle/>
          <a:p>
            <a:endParaRPr lang="en-US"/>
          </a:p>
        </p:txBody>
      </p:sp>
      <p:sp>
        <p:nvSpPr>
          <p:cNvPr id="32994" name="Line 323"/>
          <p:cNvSpPr>
            <a:spLocks noChangeShapeType="1"/>
          </p:cNvSpPr>
          <p:nvPr/>
        </p:nvSpPr>
        <p:spPr bwMode="auto">
          <a:xfrm>
            <a:off x="4038600" y="4800600"/>
            <a:ext cx="152400" cy="76200"/>
          </a:xfrm>
          <a:prstGeom prst="line">
            <a:avLst/>
          </a:prstGeom>
          <a:noFill/>
          <a:ln w="9525">
            <a:solidFill>
              <a:schemeClr val="tx1"/>
            </a:solidFill>
            <a:round/>
            <a:headEnd/>
            <a:tailEnd/>
          </a:ln>
        </p:spPr>
        <p:txBody>
          <a:bodyPr/>
          <a:lstStyle/>
          <a:p>
            <a:endParaRPr lang="en-US"/>
          </a:p>
        </p:txBody>
      </p:sp>
      <p:sp>
        <p:nvSpPr>
          <p:cNvPr id="32995" name="Line 324"/>
          <p:cNvSpPr>
            <a:spLocks noChangeShapeType="1"/>
          </p:cNvSpPr>
          <p:nvPr/>
        </p:nvSpPr>
        <p:spPr bwMode="auto">
          <a:xfrm>
            <a:off x="10363200" y="1600200"/>
            <a:ext cx="152400" cy="76200"/>
          </a:xfrm>
          <a:prstGeom prst="line">
            <a:avLst/>
          </a:prstGeom>
          <a:noFill/>
          <a:ln w="9525">
            <a:solidFill>
              <a:schemeClr val="tx1"/>
            </a:solidFill>
            <a:round/>
            <a:headEnd/>
            <a:tailEnd/>
          </a:ln>
        </p:spPr>
        <p:txBody>
          <a:bodyPr/>
          <a:lstStyle/>
          <a:p>
            <a:endParaRPr lang="en-US"/>
          </a:p>
        </p:txBody>
      </p:sp>
      <p:sp>
        <p:nvSpPr>
          <p:cNvPr id="32996" name="Line 325"/>
          <p:cNvSpPr>
            <a:spLocks noChangeShapeType="1"/>
          </p:cNvSpPr>
          <p:nvPr/>
        </p:nvSpPr>
        <p:spPr bwMode="auto">
          <a:xfrm>
            <a:off x="3657600" y="4419600"/>
            <a:ext cx="0" cy="76200"/>
          </a:xfrm>
          <a:prstGeom prst="line">
            <a:avLst/>
          </a:prstGeom>
          <a:noFill/>
          <a:ln w="9525">
            <a:solidFill>
              <a:schemeClr val="tx1"/>
            </a:solidFill>
            <a:round/>
            <a:headEnd/>
            <a:tailEnd/>
          </a:ln>
        </p:spPr>
        <p:txBody>
          <a:bodyPr/>
          <a:lstStyle/>
          <a:p>
            <a:endParaRPr lang="en-US"/>
          </a:p>
        </p:txBody>
      </p:sp>
      <p:sp>
        <p:nvSpPr>
          <p:cNvPr id="32997" name="Text Box 326"/>
          <p:cNvSpPr txBox="1">
            <a:spLocks noChangeArrowheads="1"/>
          </p:cNvSpPr>
          <p:nvPr/>
        </p:nvSpPr>
        <p:spPr bwMode="auto">
          <a:xfrm>
            <a:off x="3581400" y="2811463"/>
            <a:ext cx="1752600" cy="457200"/>
          </a:xfrm>
          <a:prstGeom prst="rect">
            <a:avLst/>
          </a:prstGeom>
          <a:noFill/>
          <a:ln w="9525">
            <a:noFill/>
            <a:miter lim="800000"/>
            <a:headEnd/>
            <a:tailEnd/>
          </a:ln>
        </p:spPr>
        <p:txBody>
          <a:bodyPr>
            <a:spAutoFit/>
          </a:bodyPr>
          <a:lstStyle/>
          <a:p>
            <a:pPr>
              <a:spcBef>
                <a:spcPct val="50000"/>
              </a:spcBef>
            </a:pPr>
            <a:r>
              <a:rPr lang="en-US" sz="1200" i="1">
                <a:latin typeface="Calibri" pitchFamily="34" charset="0"/>
              </a:rPr>
              <a:t>          </a:t>
            </a:r>
            <a:r>
              <a:rPr lang="en-US" sz="1200" b="1" i="1" u="sng">
                <a:latin typeface="Calibri" pitchFamily="34" charset="0"/>
              </a:rPr>
              <a:t>Tibetan  Autonomous Region</a:t>
            </a:r>
          </a:p>
        </p:txBody>
      </p:sp>
      <p:sp>
        <p:nvSpPr>
          <p:cNvPr id="32998" name="Text Box 327"/>
          <p:cNvSpPr txBox="1">
            <a:spLocks noChangeArrowheads="1"/>
          </p:cNvSpPr>
          <p:nvPr/>
        </p:nvSpPr>
        <p:spPr bwMode="auto">
          <a:xfrm>
            <a:off x="6858000" y="1668463"/>
            <a:ext cx="1143000" cy="457200"/>
          </a:xfrm>
          <a:prstGeom prst="rect">
            <a:avLst/>
          </a:prstGeom>
          <a:noFill/>
          <a:ln w="9525">
            <a:noFill/>
            <a:miter lim="800000"/>
            <a:headEnd/>
            <a:tailEnd/>
          </a:ln>
        </p:spPr>
        <p:txBody>
          <a:bodyPr>
            <a:spAutoFit/>
          </a:bodyPr>
          <a:lstStyle/>
          <a:p>
            <a:pPr>
              <a:spcBef>
                <a:spcPct val="50000"/>
              </a:spcBef>
            </a:pPr>
            <a:r>
              <a:rPr lang="en-US" sz="1200" b="1" i="1" u="sng">
                <a:latin typeface="Calibri" pitchFamily="34" charset="0"/>
              </a:rPr>
              <a:t>Qinghai    Province</a:t>
            </a:r>
          </a:p>
        </p:txBody>
      </p:sp>
      <p:sp>
        <p:nvSpPr>
          <p:cNvPr id="32999" name="Text Box 329"/>
          <p:cNvSpPr txBox="1">
            <a:spLocks noChangeArrowheads="1"/>
          </p:cNvSpPr>
          <p:nvPr/>
        </p:nvSpPr>
        <p:spPr bwMode="auto">
          <a:xfrm>
            <a:off x="9601200" y="4487863"/>
            <a:ext cx="838200" cy="457200"/>
          </a:xfrm>
          <a:prstGeom prst="rect">
            <a:avLst/>
          </a:prstGeom>
          <a:noFill/>
          <a:ln w="9525">
            <a:noFill/>
            <a:miter lim="800000"/>
            <a:headEnd/>
            <a:tailEnd/>
          </a:ln>
        </p:spPr>
        <p:txBody>
          <a:bodyPr>
            <a:spAutoFit/>
          </a:bodyPr>
          <a:lstStyle/>
          <a:p>
            <a:pPr>
              <a:spcBef>
                <a:spcPct val="50000"/>
              </a:spcBef>
            </a:pPr>
            <a:r>
              <a:rPr lang="en-US" sz="1200" b="1" i="1" u="sng" dirty="0">
                <a:latin typeface="Calibri" pitchFamily="34" charset="0"/>
              </a:rPr>
              <a:t>Sichuan Province</a:t>
            </a:r>
          </a:p>
        </p:txBody>
      </p:sp>
      <p:sp>
        <p:nvSpPr>
          <p:cNvPr id="33000" name="Line 331"/>
          <p:cNvSpPr>
            <a:spLocks noChangeShapeType="1"/>
          </p:cNvSpPr>
          <p:nvPr/>
        </p:nvSpPr>
        <p:spPr bwMode="auto">
          <a:xfrm flipH="1" flipV="1">
            <a:off x="2514600" y="2057400"/>
            <a:ext cx="381000" cy="152400"/>
          </a:xfrm>
          <a:prstGeom prst="line">
            <a:avLst/>
          </a:prstGeom>
          <a:noFill/>
          <a:ln w="9525">
            <a:solidFill>
              <a:schemeClr val="tx1"/>
            </a:solidFill>
            <a:round/>
            <a:headEnd/>
            <a:tailEnd/>
          </a:ln>
        </p:spPr>
        <p:txBody>
          <a:bodyPr/>
          <a:lstStyle/>
          <a:p>
            <a:endParaRPr lang="en-US"/>
          </a:p>
        </p:txBody>
      </p:sp>
      <p:sp>
        <p:nvSpPr>
          <p:cNvPr id="33001" name="Line 332"/>
          <p:cNvSpPr>
            <a:spLocks noChangeShapeType="1"/>
          </p:cNvSpPr>
          <p:nvPr/>
        </p:nvSpPr>
        <p:spPr bwMode="auto">
          <a:xfrm flipH="1">
            <a:off x="2133600" y="2057400"/>
            <a:ext cx="381000" cy="0"/>
          </a:xfrm>
          <a:prstGeom prst="line">
            <a:avLst/>
          </a:prstGeom>
          <a:noFill/>
          <a:ln w="9525">
            <a:solidFill>
              <a:schemeClr val="tx1"/>
            </a:solidFill>
            <a:round/>
            <a:headEnd/>
            <a:tailEnd/>
          </a:ln>
        </p:spPr>
        <p:txBody>
          <a:bodyPr/>
          <a:lstStyle/>
          <a:p>
            <a:endParaRPr lang="en-US"/>
          </a:p>
        </p:txBody>
      </p:sp>
      <p:sp>
        <p:nvSpPr>
          <p:cNvPr id="33002" name="Line 333"/>
          <p:cNvSpPr>
            <a:spLocks noChangeShapeType="1"/>
          </p:cNvSpPr>
          <p:nvPr/>
        </p:nvSpPr>
        <p:spPr bwMode="auto">
          <a:xfrm flipH="1">
            <a:off x="1828800" y="2057400"/>
            <a:ext cx="304800" cy="76200"/>
          </a:xfrm>
          <a:prstGeom prst="line">
            <a:avLst/>
          </a:prstGeom>
          <a:noFill/>
          <a:ln w="9525">
            <a:solidFill>
              <a:schemeClr val="tx1"/>
            </a:solidFill>
            <a:round/>
            <a:headEnd/>
            <a:tailEnd/>
          </a:ln>
        </p:spPr>
        <p:txBody>
          <a:bodyPr/>
          <a:lstStyle/>
          <a:p>
            <a:endParaRPr lang="en-US"/>
          </a:p>
        </p:txBody>
      </p:sp>
      <p:sp>
        <p:nvSpPr>
          <p:cNvPr id="33003" name="Line 334"/>
          <p:cNvSpPr>
            <a:spLocks noChangeShapeType="1"/>
          </p:cNvSpPr>
          <p:nvPr/>
        </p:nvSpPr>
        <p:spPr bwMode="auto">
          <a:xfrm flipH="1">
            <a:off x="2895600" y="4114800"/>
            <a:ext cx="76200" cy="76200"/>
          </a:xfrm>
          <a:prstGeom prst="line">
            <a:avLst/>
          </a:prstGeom>
          <a:noFill/>
          <a:ln w="9525">
            <a:solidFill>
              <a:schemeClr val="tx1"/>
            </a:solidFill>
            <a:round/>
            <a:headEnd/>
            <a:tailEnd/>
          </a:ln>
        </p:spPr>
        <p:txBody>
          <a:bodyPr/>
          <a:lstStyle/>
          <a:p>
            <a:endParaRPr lang="en-US"/>
          </a:p>
        </p:txBody>
      </p:sp>
      <p:sp>
        <p:nvSpPr>
          <p:cNvPr id="33004" name="Text Box 335"/>
          <p:cNvSpPr txBox="1">
            <a:spLocks noChangeArrowheads="1"/>
          </p:cNvSpPr>
          <p:nvPr/>
        </p:nvSpPr>
        <p:spPr bwMode="auto">
          <a:xfrm>
            <a:off x="4114800" y="1295400"/>
            <a:ext cx="838200" cy="274638"/>
          </a:xfrm>
          <a:prstGeom prst="rect">
            <a:avLst/>
          </a:prstGeom>
          <a:noFill/>
          <a:ln w="9525">
            <a:noFill/>
            <a:miter lim="800000"/>
            <a:headEnd/>
            <a:tailEnd/>
          </a:ln>
        </p:spPr>
        <p:txBody>
          <a:bodyPr>
            <a:spAutoFit/>
          </a:bodyPr>
          <a:lstStyle/>
          <a:p>
            <a:pPr>
              <a:spcBef>
                <a:spcPct val="50000"/>
              </a:spcBef>
            </a:pPr>
            <a:r>
              <a:rPr lang="en-US" sz="1200" b="1" i="1" u="sng">
                <a:latin typeface="Calibri" pitchFamily="34" charset="0"/>
              </a:rPr>
              <a:t>Xinjiang</a:t>
            </a:r>
          </a:p>
        </p:txBody>
      </p:sp>
      <p:pic>
        <p:nvPicPr>
          <p:cNvPr id="33005" name="Picture 336" descr="LocationmapChina"/>
          <p:cNvPicPr>
            <a:picLocks noChangeAspect="1" noChangeArrowheads="1"/>
          </p:cNvPicPr>
          <p:nvPr/>
        </p:nvPicPr>
        <p:blipFill>
          <a:blip r:embed="rId3" cstate="print"/>
          <a:srcRect/>
          <a:stretch>
            <a:fillRect/>
          </a:stretch>
        </p:blipFill>
        <p:spPr bwMode="auto">
          <a:xfrm>
            <a:off x="2057400" y="4519613"/>
            <a:ext cx="1905000" cy="1327150"/>
          </a:xfrm>
          <a:prstGeom prst="rect">
            <a:avLst/>
          </a:prstGeom>
          <a:noFill/>
          <a:ln w="9525">
            <a:noFill/>
            <a:miter lim="800000"/>
            <a:headEnd/>
            <a:tailEnd/>
          </a:ln>
        </p:spPr>
      </p:pic>
      <p:sp>
        <p:nvSpPr>
          <p:cNvPr id="33010" name="Line 214"/>
          <p:cNvSpPr>
            <a:spLocks noChangeShapeType="1"/>
          </p:cNvSpPr>
          <p:nvPr/>
        </p:nvSpPr>
        <p:spPr bwMode="auto">
          <a:xfrm flipH="1">
            <a:off x="8077200" y="2971800"/>
            <a:ext cx="76200" cy="152400"/>
          </a:xfrm>
          <a:prstGeom prst="line">
            <a:avLst/>
          </a:prstGeom>
          <a:noFill/>
          <a:ln w="9525">
            <a:solidFill>
              <a:schemeClr val="tx1"/>
            </a:solidFill>
            <a:round/>
            <a:headEnd/>
            <a:tailEnd/>
          </a:ln>
        </p:spPr>
        <p:txBody>
          <a:bodyPr wrap="none" anchor="ctr"/>
          <a:lstStyle/>
          <a:p>
            <a:endParaRPr lang="en-US"/>
          </a:p>
        </p:txBody>
      </p:sp>
      <p:sp>
        <p:nvSpPr>
          <p:cNvPr id="33011" name="Line 226"/>
          <p:cNvSpPr>
            <a:spLocks noChangeShapeType="1"/>
          </p:cNvSpPr>
          <p:nvPr/>
        </p:nvSpPr>
        <p:spPr bwMode="auto">
          <a:xfrm flipH="1" flipV="1">
            <a:off x="8991600" y="3200400"/>
            <a:ext cx="76200" cy="76200"/>
          </a:xfrm>
          <a:prstGeom prst="line">
            <a:avLst/>
          </a:prstGeom>
          <a:noFill/>
          <a:ln w="9525">
            <a:solidFill>
              <a:schemeClr val="tx1"/>
            </a:solidFill>
            <a:round/>
            <a:headEnd/>
            <a:tailEnd/>
          </a:ln>
        </p:spPr>
        <p:txBody>
          <a:bodyPr wrap="none" anchor="ctr"/>
          <a:lstStyle/>
          <a:p>
            <a:endParaRPr lang="en-US"/>
          </a:p>
        </p:txBody>
      </p:sp>
      <p:sp>
        <p:nvSpPr>
          <p:cNvPr id="33012" name="Line 254"/>
          <p:cNvSpPr>
            <a:spLocks noChangeShapeType="1"/>
          </p:cNvSpPr>
          <p:nvPr/>
        </p:nvSpPr>
        <p:spPr bwMode="auto">
          <a:xfrm flipV="1">
            <a:off x="9829800" y="2590800"/>
            <a:ext cx="0" cy="76200"/>
          </a:xfrm>
          <a:prstGeom prst="line">
            <a:avLst/>
          </a:prstGeom>
          <a:noFill/>
          <a:ln w="9525">
            <a:solidFill>
              <a:schemeClr val="tx1"/>
            </a:solidFill>
            <a:round/>
            <a:headEnd/>
            <a:tailEnd/>
          </a:ln>
        </p:spPr>
        <p:txBody>
          <a:bodyPr wrap="none" anchor="ctr"/>
          <a:lstStyle/>
          <a:p>
            <a:endParaRPr lang="en-US"/>
          </a:p>
        </p:txBody>
      </p:sp>
      <p:sp>
        <p:nvSpPr>
          <p:cNvPr id="33013" name="Text Box 328"/>
          <p:cNvSpPr txBox="1">
            <a:spLocks noChangeArrowheads="1"/>
          </p:cNvSpPr>
          <p:nvPr/>
        </p:nvSpPr>
        <p:spPr bwMode="auto">
          <a:xfrm>
            <a:off x="9753600" y="1524001"/>
            <a:ext cx="1066800" cy="461963"/>
          </a:xfrm>
          <a:prstGeom prst="rect">
            <a:avLst/>
          </a:prstGeom>
          <a:noFill/>
          <a:ln w="9525">
            <a:noFill/>
            <a:miter lim="800000"/>
            <a:headEnd/>
            <a:tailEnd/>
          </a:ln>
        </p:spPr>
        <p:txBody>
          <a:bodyPr>
            <a:spAutoFit/>
          </a:bodyPr>
          <a:lstStyle/>
          <a:p>
            <a:pPr>
              <a:spcBef>
                <a:spcPct val="50000"/>
              </a:spcBef>
            </a:pPr>
            <a:r>
              <a:rPr lang="en-US" sz="1200" b="1" i="1">
                <a:latin typeface="Calibri" pitchFamily="34" charset="0"/>
              </a:rPr>
              <a:t>   </a:t>
            </a:r>
            <a:r>
              <a:rPr lang="en-US" sz="1200" b="1" i="1" u="sng">
                <a:latin typeface="Calibri" pitchFamily="34" charset="0"/>
              </a:rPr>
              <a:t>Gansu province</a:t>
            </a:r>
          </a:p>
        </p:txBody>
      </p:sp>
      <p:sp>
        <p:nvSpPr>
          <p:cNvPr id="253" name="Text Box 1033"/>
          <p:cNvSpPr txBox="1">
            <a:spLocks noChangeArrowheads="1"/>
          </p:cNvSpPr>
          <p:nvPr/>
        </p:nvSpPr>
        <p:spPr bwMode="auto">
          <a:xfrm>
            <a:off x="8534400" y="1371600"/>
            <a:ext cx="838200" cy="369332"/>
          </a:xfrm>
          <a:prstGeom prst="rect">
            <a:avLst/>
          </a:prstGeom>
          <a:solidFill>
            <a:schemeClr val="accent3">
              <a:lumMod val="60000"/>
              <a:lumOff val="40000"/>
            </a:schemeClr>
          </a:solidFill>
          <a:ln w="9525">
            <a:solidFill>
              <a:schemeClr val="tx1"/>
            </a:solidFill>
            <a:miter lim="800000"/>
            <a:headEnd/>
            <a:tailEnd/>
          </a:ln>
        </p:spPr>
        <p:txBody>
          <a:bodyPr wrap="squar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sz="1800" dirty="0">
                <a:solidFill>
                  <a:schemeClr val="tx1"/>
                </a:solidFill>
                <a:latin typeface="Calibri" pitchFamily="34" charset="0"/>
              </a:rPr>
              <a:t>Poetry</a:t>
            </a:r>
            <a:endParaRPr lang="en-US" altLang="en-US" dirty="0">
              <a:solidFill>
                <a:schemeClr val="tx1"/>
              </a:solidFill>
              <a:latin typeface="Calibri" pitchFamily="34" charset="0"/>
            </a:endParaRPr>
          </a:p>
        </p:txBody>
      </p:sp>
      <p:sp>
        <p:nvSpPr>
          <p:cNvPr id="254" name="Text Box 1033"/>
          <p:cNvSpPr txBox="1">
            <a:spLocks noChangeArrowheads="1"/>
          </p:cNvSpPr>
          <p:nvPr/>
        </p:nvSpPr>
        <p:spPr bwMode="auto">
          <a:xfrm>
            <a:off x="8323971" y="1745044"/>
            <a:ext cx="838200" cy="369332"/>
          </a:xfrm>
          <a:prstGeom prst="rect">
            <a:avLst/>
          </a:prstGeom>
          <a:solidFill>
            <a:schemeClr val="accent3">
              <a:lumMod val="60000"/>
              <a:lumOff val="40000"/>
            </a:schemeClr>
          </a:solidFill>
          <a:ln w="9525">
            <a:solidFill>
              <a:schemeClr val="tx1"/>
            </a:solidFill>
            <a:miter lim="800000"/>
            <a:headEnd/>
            <a:tailEnd/>
          </a:ln>
        </p:spPr>
        <p:txBody>
          <a:bodyPr wrap="squar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sz="1800" dirty="0">
                <a:solidFill>
                  <a:schemeClr val="tx1"/>
                </a:solidFill>
                <a:latin typeface="Calibri" pitchFamily="34" charset="0"/>
              </a:rPr>
              <a:t>Fiction</a:t>
            </a:r>
          </a:p>
        </p:txBody>
      </p:sp>
      <p:sp>
        <p:nvSpPr>
          <p:cNvPr id="255" name="Text Box 1033"/>
          <p:cNvSpPr txBox="1">
            <a:spLocks noChangeArrowheads="1"/>
          </p:cNvSpPr>
          <p:nvPr/>
        </p:nvSpPr>
        <p:spPr bwMode="auto">
          <a:xfrm>
            <a:off x="8610600" y="1587452"/>
            <a:ext cx="838200" cy="369332"/>
          </a:xfrm>
          <a:prstGeom prst="rect">
            <a:avLst/>
          </a:prstGeom>
          <a:solidFill>
            <a:schemeClr val="accent3">
              <a:lumMod val="60000"/>
              <a:lumOff val="40000"/>
            </a:schemeClr>
          </a:solidFill>
          <a:ln w="9525">
            <a:solidFill>
              <a:schemeClr val="tx1"/>
            </a:solidFill>
            <a:miter lim="800000"/>
            <a:headEnd/>
            <a:tailEnd/>
          </a:ln>
        </p:spPr>
        <p:txBody>
          <a:bodyPr wrap="squar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sz="1800" dirty="0">
                <a:solidFill>
                  <a:schemeClr val="tx1"/>
                </a:solidFill>
                <a:latin typeface="Calibri" pitchFamily="34" charset="0"/>
              </a:rPr>
              <a:t>Film</a:t>
            </a:r>
          </a:p>
        </p:txBody>
      </p:sp>
      <p:sp>
        <p:nvSpPr>
          <p:cNvPr id="256" name="Text Box 1033"/>
          <p:cNvSpPr txBox="1">
            <a:spLocks noChangeArrowheads="1"/>
          </p:cNvSpPr>
          <p:nvPr/>
        </p:nvSpPr>
        <p:spPr bwMode="auto">
          <a:xfrm>
            <a:off x="5334000" y="4067395"/>
            <a:ext cx="1104900" cy="369332"/>
          </a:xfrm>
          <a:prstGeom prst="rect">
            <a:avLst/>
          </a:prstGeom>
          <a:solidFill>
            <a:schemeClr val="accent3">
              <a:lumMod val="60000"/>
              <a:lumOff val="40000"/>
            </a:schemeClr>
          </a:solidFill>
          <a:ln w="9525">
            <a:solidFill>
              <a:schemeClr val="tx1"/>
            </a:solidFill>
            <a:miter lim="800000"/>
            <a:headEnd/>
            <a:tailEnd/>
          </a:ln>
        </p:spPr>
        <p:txBody>
          <a:bodyPr wrap="squar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sz="1800" dirty="0">
                <a:solidFill>
                  <a:schemeClr val="tx1"/>
                </a:solidFill>
                <a:latin typeface="Calibri" pitchFamily="34" charset="0"/>
              </a:rPr>
              <a:t>Fine Art</a:t>
            </a:r>
          </a:p>
        </p:txBody>
      </p:sp>
      <p:sp>
        <p:nvSpPr>
          <p:cNvPr id="257" name="Text Box 1033"/>
          <p:cNvSpPr txBox="1">
            <a:spLocks noChangeArrowheads="1"/>
          </p:cNvSpPr>
          <p:nvPr/>
        </p:nvSpPr>
        <p:spPr bwMode="auto">
          <a:xfrm>
            <a:off x="5970327" y="3048000"/>
            <a:ext cx="2438400" cy="369332"/>
          </a:xfrm>
          <a:prstGeom prst="rect">
            <a:avLst/>
          </a:prstGeom>
          <a:solidFill>
            <a:schemeClr val="accent3">
              <a:lumMod val="60000"/>
              <a:lumOff val="40000"/>
            </a:schemeClr>
          </a:solidFill>
          <a:ln w="9525">
            <a:solidFill>
              <a:schemeClr val="tx1"/>
            </a:solidFill>
            <a:miter lim="800000"/>
            <a:headEnd/>
            <a:tailEnd/>
          </a:ln>
        </p:spPr>
        <p:txBody>
          <a:bodyPr wrap="squar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sz="1800" dirty="0">
                <a:solidFill>
                  <a:schemeClr val="tx1"/>
                </a:solidFill>
                <a:latin typeface="Calibri" pitchFamily="34" charset="0"/>
              </a:rPr>
              <a:t>Religious publications</a:t>
            </a:r>
          </a:p>
        </p:txBody>
      </p:sp>
      <p:sp>
        <p:nvSpPr>
          <p:cNvPr id="258" name="Text Box 1033"/>
          <p:cNvSpPr txBox="1">
            <a:spLocks noChangeArrowheads="1"/>
          </p:cNvSpPr>
          <p:nvPr/>
        </p:nvSpPr>
        <p:spPr bwMode="auto">
          <a:xfrm>
            <a:off x="8382000" y="3464998"/>
            <a:ext cx="1181100" cy="830997"/>
          </a:xfrm>
          <a:prstGeom prst="rect">
            <a:avLst/>
          </a:prstGeom>
          <a:solidFill>
            <a:schemeClr val="accent3">
              <a:lumMod val="60000"/>
              <a:lumOff val="40000"/>
            </a:schemeClr>
          </a:solidFill>
          <a:ln w="9525">
            <a:solidFill>
              <a:schemeClr val="tx1"/>
            </a:solidFill>
            <a:miter lim="800000"/>
            <a:headEnd/>
            <a:tailEnd/>
          </a:ln>
        </p:spPr>
        <p:txBody>
          <a:bodyPr wrap="squar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sz="1600" dirty="0">
                <a:solidFill>
                  <a:schemeClr val="tx1"/>
                </a:solidFill>
                <a:latin typeface="Calibri" pitchFamily="34" charset="0"/>
              </a:rPr>
              <a:t>Religious teachings &amp; rituals</a:t>
            </a:r>
          </a:p>
        </p:txBody>
      </p:sp>
      <p:sp>
        <p:nvSpPr>
          <p:cNvPr id="2" name="TextBox 1"/>
          <p:cNvSpPr txBox="1"/>
          <p:nvPr/>
        </p:nvSpPr>
        <p:spPr>
          <a:xfrm>
            <a:off x="8343900" y="4191000"/>
            <a:ext cx="723900" cy="338554"/>
          </a:xfrm>
          <a:prstGeom prst="rect">
            <a:avLst/>
          </a:prstGeom>
          <a:noFill/>
        </p:spPr>
        <p:txBody>
          <a:bodyPr wrap="square" rtlCol="0">
            <a:spAutoFit/>
          </a:bodyPr>
          <a:lstStyle/>
          <a:p>
            <a:r>
              <a:rPr lang="en-US" sz="1600" dirty="0"/>
              <a:t>Kham</a:t>
            </a:r>
            <a:endParaRPr lang="en-US" dirty="0"/>
          </a:p>
        </p:txBody>
      </p:sp>
      <p:sp>
        <p:nvSpPr>
          <p:cNvPr id="260" name="TextBox 259"/>
          <p:cNvSpPr txBox="1"/>
          <p:nvPr/>
        </p:nvSpPr>
        <p:spPr>
          <a:xfrm>
            <a:off x="7543800" y="2404646"/>
            <a:ext cx="723900" cy="338554"/>
          </a:xfrm>
          <a:prstGeom prst="rect">
            <a:avLst/>
          </a:prstGeom>
          <a:noFill/>
        </p:spPr>
        <p:txBody>
          <a:bodyPr wrap="square" rtlCol="0">
            <a:spAutoFit/>
          </a:bodyPr>
          <a:lstStyle/>
          <a:p>
            <a:r>
              <a:rPr lang="en-US" sz="1600" dirty="0" err="1"/>
              <a:t>Amdo</a:t>
            </a:r>
            <a:endParaRPr lang="en-US" dirty="0"/>
          </a:p>
        </p:txBody>
      </p:sp>
      <p:sp>
        <p:nvSpPr>
          <p:cNvPr id="261" name="TextBox 260"/>
          <p:cNvSpPr txBox="1"/>
          <p:nvPr/>
        </p:nvSpPr>
        <p:spPr>
          <a:xfrm>
            <a:off x="5029200" y="3623846"/>
            <a:ext cx="838200" cy="338554"/>
          </a:xfrm>
          <a:prstGeom prst="rect">
            <a:avLst/>
          </a:prstGeom>
          <a:noFill/>
        </p:spPr>
        <p:txBody>
          <a:bodyPr wrap="square" rtlCol="0">
            <a:spAutoFit/>
          </a:bodyPr>
          <a:lstStyle/>
          <a:p>
            <a:r>
              <a:rPr lang="en-US" sz="1600" dirty="0"/>
              <a:t>U-</a:t>
            </a:r>
            <a:r>
              <a:rPr lang="en-US" sz="1600" dirty="0" err="1"/>
              <a:t>tsang</a:t>
            </a:r>
            <a:endParaRPr lang="en-US" dirty="0"/>
          </a:p>
        </p:txBody>
      </p:sp>
      <p:sp>
        <p:nvSpPr>
          <p:cNvPr id="272" name="Rounded Rectangle 271"/>
          <p:cNvSpPr/>
          <p:nvPr/>
        </p:nvSpPr>
        <p:spPr>
          <a:xfrm>
            <a:off x="3763921" y="3103807"/>
            <a:ext cx="3050844" cy="1942678"/>
          </a:xfrm>
          <a:prstGeom prst="roundRect">
            <a:avLst/>
          </a:prstGeom>
          <a:solidFill>
            <a:srgbClr val="CC99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Religious activity by Tibetans who are  government employees or students</a:t>
            </a:r>
          </a:p>
        </p:txBody>
      </p:sp>
      <p:sp>
        <p:nvSpPr>
          <p:cNvPr id="250" name="Rectangle 4"/>
          <p:cNvSpPr>
            <a:spLocks noChangeArrowheads="1"/>
          </p:cNvSpPr>
          <p:nvPr/>
        </p:nvSpPr>
        <p:spPr bwMode="auto">
          <a:xfrm>
            <a:off x="2247900" y="6082239"/>
            <a:ext cx="7924800" cy="646331"/>
          </a:xfrm>
          <a:prstGeom prst="rect">
            <a:avLst/>
          </a:prstGeom>
          <a:solidFill>
            <a:srgbClr val="00B0F0"/>
          </a:solidFill>
          <a:ln w="19050">
            <a:solidFill>
              <a:srgbClr val="FF0000"/>
            </a:solidFill>
            <a:miter lim="800000"/>
            <a:headEnd/>
            <a:tailEnd/>
          </a:ln>
        </p:spPr>
        <p:txBody>
          <a:bodyPr wrap="square">
            <a:spAutoFit/>
          </a:bodyPr>
          <a:lstStyle/>
          <a:p>
            <a:pPr algn="ctr">
              <a:spcBef>
                <a:spcPct val="50000"/>
              </a:spcBef>
            </a:pPr>
            <a:r>
              <a:rPr lang="en-US" dirty="0">
                <a:solidFill>
                  <a:srgbClr val="000000"/>
                </a:solidFill>
                <a:latin typeface="Times New Roman" pitchFamily="18" charset="0"/>
                <a:cs typeface="Times New Roman" pitchFamily="18" charset="0"/>
              </a:rPr>
              <a:t>Examples of aspects of Tibetan culture that have been restricted since the 1990s or later in certain areas</a:t>
            </a:r>
          </a:p>
        </p:txBody>
      </p:sp>
      <p:sp>
        <p:nvSpPr>
          <p:cNvPr id="259" name="Rounded Rectangle 258"/>
          <p:cNvSpPr/>
          <p:nvPr/>
        </p:nvSpPr>
        <p:spPr>
          <a:xfrm>
            <a:off x="6003566" y="1449014"/>
            <a:ext cx="4016735" cy="3245850"/>
          </a:xfrm>
          <a:prstGeom prst="roundRect">
            <a:avLst/>
          </a:prstGeom>
          <a:solidFill>
            <a:srgbClr val="FFC000">
              <a:alpha val="63137"/>
            </a:srgb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Discussion of history</a:t>
            </a:r>
          </a:p>
        </p:txBody>
      </p:sp>
      <p:sp>
        <p:nvSpPr>
          <p:cNvPr id="262" name="Rounded Rectangle 261"/>
          <p:cNvSpPr/>
          <p:nvPr/>
        </p:nvSpPr>
        <p:spPr>
          <a:xfrm>
            <a:off x="8329874" y="1828801"/>
            <a:ext cx="1714500" cy="1058863"/>
          </a:xfrm>
          <a:prstGeom prst="roundRect">
            <a:avLst/>
          </a:prstGeom>
          <a:solidFill>
            <a:srgbClr val="FFC000">
              <a:alpha val="61176"/>
            </a:srgb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Nomadic pastoralism</a:t>
            </a:r>
          </a:p>
        </p:txBody>
      </p:sp>
      <p:sp>
        <p:nvSpPr>
          <p:cNvPr id="263" name="Rounded Rectangle 262"/>
          <p:cNvSpPr/>
          <p:nvPr/>
        </p:nvSpPr>
        <p:spPr>
          <a:xfrm>
            <a:off x="2628565" y="2187061"/>
            <a:ext cx="3361933" cy="1945688"/>
          </a:xfrm>
          <a:prstGeom prst="roundRect">
            <a:avLst/>
          </a:prstGeom>
          <a:solidFill>
            <a:srgbClr val="FFC000">
              <a:alpha val="63137"/>
            </a:srgb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Discussion of migration policy</a:t>
            </a:r>
          </a:p>
        </p:txBody>
      </p:sp>
      <p:sp>
        <p:nvSpPr>
          <p:cNvPr id="264" name="Rounded Rectangle 263"/>
          <p:cNvSpPr/>
          <p:nvPr/>
        </p:nvSpPr>
        <p:spPr>
          <a:xfrm>
            <a:off x="3733800" y="1920287"/>
            <a:ext cx="3924300" cy="1600200"/>
          </a:xfrm>
          <a:prstGeom prst="roundRect">
            <a:avLst/>
          </a:prstGeom>
          <a:solidFill>
            <a:srgbClr val="FFC000">
              <a:alpha val="63137"/>
            </a:srgb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Prayers to the Dalai Lama</a:t>
            </a:r>
          </a:p>
        </p:txBody>
      </p:sp>
    </p:spTree>
    <p:extLst>
      <p:ext uri="{BB962C8B-B14F-4D97-AF65-F5344CB8AC3E}">
        <p14:creationId xmlns:p14="http://schemas.microsoft.com/office/powerpoint/2010/main" val="88237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2"/>
                                        </p:tgtEl>
                                        <p:attrNameLst>
                                          <p:attrName>style.visibility</p:attrName>
                                        </p:attrNameLst>
                                      </p:cBhvr>
                                      <p:to>
                                        <p:strVal val="visible"/>
                                      </p:to>
                                    </p:set>
                                    <p:animEffect transition="in" filter="fade">
                                      <p:cBhvr>
                                        <p:cTn id="7" dur="500"/>
                                        <p:tgtEl>
                                          <p:spTgt spid="2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9"/>
                                        </p:tgtEl>
                                        <p:attrNameLst>
                                          <p:attrName>style.visibility</p:attrName>
                                        </p:attrNameLst>
                                      </p:cBhvr>
                                      <p:to>
                                        <p:strVal val="visible"/>
                                      </p:to>
                                    </p:set>
                                    <p:animEffect transition="in" filter="fade">
                                      <p:cBhvr>
                                        <p:cTn id="12" dur="500"/>
                                        <p:tgtEl>
                                          <p:spTgt spid="25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2"/>
                                        </p:tgtEl>
                                        <p:attrNameLst>
                                          <p:attrName>style.visibility</p:attrName>
                                        </p:attrNameLst>
                                      </p:cBhvr>
                                      <p:to>
                                        <p:strVal val="visible"/>
                                      </p:to>
                                    </p:set>
                                    <p:animEffect transition="in" filter="fade">
                                      <p:cBhvr>
                                        <p:cTn id="17" dur="500"/>
                                        <p:tgtEl>
                                          <p:spTgt spid="2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3"/>
                                        </p:tgtEl>
                                        <p:attrNameLst>
                                          <p:attrName>style.visibility</p:attrName>
                                        </p:attrNameLst>
                                      </p:cBhvr>
                                      <p:to>
                                        <p:strVal val="visible"/>
                                      </p:to>
                                    </p:set>
                                    <p:animEffect transition="in" filter="fade">
                                      <p:cBhvr>
                                        <p:cTn id="22" dur="500"/>
                                        <p:tgtEl>
                                          <p:spTgt spid="26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4"/>
                                        </p:tgtEl>
                                        <p:attrNameLst>
                                          <p:attrName>style.visibility</p:attrName>
                                        </p:attrNameLst>
                                      </p:cBhvr>
                                      <p:to>
                                        <p:strVal val="visible"/>
                                      </p:to>
                                    </p:set>
                                    <p:animEffect transition="in" filter="fade">
                                      <p:cBhvr>
                                        <p:cTn id="27"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 grpId="0" animBg="1"/>
      <p:bldP spid="259" grpId="0" animBg="1"/>
      <p:bldP spid="262" grpId="0" animBg="1"/>
      <p:bldP spid="263" grpId="0" animBg="1"/>
      <p:bldP spid="26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9700" y="2311400"/>
            <a:ext cx="6858000" cy="954107"/>
          </a:xfrm>
          <a:prstGeom prst="rect">
            <a:avLst/>
          </a:prstGeom>
        </p:spPr>
        <p:txBody>
          <a:bodyPr wrap="square">
            <a:spAutoFit/>
          </a:bodyPr>
          <a:lstStyle/>
          <a:p>
            <a:endParaRPr lang="en-US" sz="2800" u="sng" dirty="0">
              <a:latin typeface="Times New Roman" pitchFamily="18" charset="0"/>
              <a:cs typeface="Times New Roman" pitchFamily="18" charset="0"/>
            </a:endParaRPr>
          </a:p>
          <a:p>
            <a:endParaRPr lang="en-US" sz="2800" u="sng" dirty="0">
              <a:latin typeface="Times New Roman" pitchFamily="18" charset="0"/>
              <a:cs typeface="Times New Roman" pitchFamily="18" charset="0"/>
            </a:endParaRPr>
          </a:p>
        </p:txBody>
      </p:sp>
      <p:sp>
        <p:nvSpPr>
          <p:cNvPr id="3" name="TextBox 2"/>
          <p:cNvSpPr txBox="1"/>
          <p:nvPr/>
        </p:nvSpPr>
        <p:spPr>
          <a:xfrm>
            <a:off x="2413000" y="2476500"/>
            <a:ext cx="6546850" cy="1323439"/>
          </a:xfrm>
          <a:prstGeom prst="rect">
            <a:avLst/>
          </a:prstGeom>
          <a:solidFill>
            <a:srgbClr val="00B050"/>
          </a:solidFill>
          <a:ln>
            <a:solidFill>
              <a:schemeClr val="accent1">
                <a:lumMod val="75000"/>
              </a:schemeClr>
            </a:solidFill>
          </a:ln>
        </p:spPr>
        <p:txBody>
          <a:bodyPr wrap="square">
            <a:spAutoFit/>
          </a:bodyPr>
          <a:lstStyle/>
          <a:p>
            <a:pPr algn="ctr">
              <a:defRPr/>
            </a:pPr>
            <a:r>
              <a:rPr lang="en-US" sz="4000" dirty="0" smtClean="0">
                <a:latin typeface="Baskerville Old Face" panose="02020602080505020303" pitchFamily="18" charset="0"/>
              </a:rPr>
              <a:t>No. </a:t>
            </a:r>
            <a:r>
              <a:rPr lang="en-US" sz="4000" dirty="0">
                <a:latin typeface="Baskerville Old Face" panose="02020602080505020303" pitchFamily="18" charset="0"/>
              </a:rPr>
              <a:t>2</a:t>
            </a:r>
            <a:r>
              <a:rPr lang="en-US" sz="4000" dirty="0" smtClean="0">
                <a:latin typeface="Baskerville Old Face" panose="02020602080505020303" pitchFamily="18" charset="0"/>
              </a:rPr>
              <a:t>: </a:t>
            </a:r>
          </a:p>
          <a:p>
            <a:pPr algn="ctr">
              <a:defRPr/>
            </a:pPr>
            <a:r>
              <a:rPr lang="en-US" sz="4000" dirty="0" smtClean="0">
                <a:latin typeface="Baskerville Old Face" panose="02020602080505020303" pitchFamily="18" charset="0"/>
              </a:rPr>
              <a:t>Tibet is not important	</a:t>
            </a:r>
            <a:endParaRPr lang="en-US" sz="4000" dirty="0">
              <a:latin typeface="Baskerville Old Face" panose="02020602080505020303" pitchFamily="18" charset="0"/>
            </a:endParaRPr>
          </a:p>
        </p:txBody>
      </p:sp>
      <p:sp>
        <p:nvSpPr>
          <p:cNvPr id="4" name="TextBox 3"/>
          <p:cNvSpPr txBox="1"/>
          <p:nvPr/>
        </p:nvSpPr>
        <p:spPr>
          <a:xfrm rot="20553926">
            <a:off x="1047579" y="2472614"/>
            <a:ext cx="5686874" cy="707886"/>
          </a:xfrm>
          <a:prstGeom prst="rect">
            <a:avLst/>
          </a:prstGeom>
          <a:solidFill>
            <a:srgbClr val="EFF5F3">
              <a:alpha val="78039"/>
            </a:srgbClr>
          </a:solidFill>
          <a:ln>
            <a:solidFill>
              <a:srgbClr val="FF0000"/>
            </a:solidFill>
          </a:ln>
        </p:spPr>
        <p:txBody>
          <a:bodyPr wrap="square">
            <a:spAutoFit/>
          </a:bodyPr>
          <a:lstStyle/>
          <a:p>
            <a:pPr algn="ctr">
              <a:defRPr/>
            </a:pPr>
            <a:r>
              <a:rPr lang="en-US" sz="4000" b="1" dirty="0" smtClean="0">
                <a:solidFill>
                  <a:srgbClr val="FF0000"/>
                </a:solidFill>
                <a:latin typeface="Baskerville Old Face" panose="02020602080505020303" pitchFamily="18" charset="0"/>
              </a:rPr>
              <a:t>Wrong!	</a:t>
            </a:r>
            <a:endParaRPr lang="en-US" sz="4000" b="1" dirty="0">
              <a:solidFill>
                <a:srgbClr val="FF0000"/>
              </a:solidFill>
              <a:latin typeface="Baskerville Old Face" panose="02020602080505020303" pitchFamily="18" charset="0"/>
            </a:endParaRPr>
          </a:p>
        </p:txBody>
      </p:sp>
    </p:spTree>
    <p:extLst>
      <p:ext uri="{BB962C8B-B14F-4D97-AF65-F5344CB8AC3E}">
        <p14:creationId xmlns:p14="http://schemas.microsoft.com/office/powerpoint/2010/main" val="262370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9700" y="2311400"/>
            <a:ext cx="6858000" cy="954107"/>
          </a:xfrm>
          <a:prstGeom prst="rect">
            <a:avLst/>
          </a:prstGeom>
        </p:spPr>
        <p:txBody>
          <a:bodyPr wrap="square">
            <a:spAutoFit/>
          </a:bodyPr>
          <a:lstStyle/>
          <a:p>
            <a:endParaRPr lang="en-US" sz="2800" u="sng" dirty="0">
              <a:latin typeface="Times New Roman" pitchFamily="18" charset="0"/>
              <a:cs typeface="Times New Roman" pitchFamily="18" charset="0"/>
            </a:endParaRPr>
          </a:p>
          <a:p>
            <a:endParaRPr lang="en-US" sz="2800" u="sng" dirty="0">
              <a:latin typeface="Times New Roman" pitchFamily="18" charset="0"/>
              <a:cs typeface="Times New Roman" pitchFamily="18" charset="0"/>
            </a:endParaRPr>
          </a:p>
        </p:txBody>
      </p:sp>
      <p:sp>
        <p:nvSpPr>
          <p:cNvPr id="3" name="TextBox 2"/>
          <p:cNvSpPr txBox="1"/>
          <p:nvPr/>
        </p:nvSpPr>
        <p:spPr>
          <a:xfrm>
            <a:off x="1954307" y="1636933"/>
            <a:ext cx="8767482" cy="2554545"/>
          </a:xfrm>
          <a:prstGeom prst="rect">
            <a:avLst/>
          </a:prstGeom>
          <a:solidFill>
            <a:srgbClr val="00B050"/>
          </a:solidFill>
          <a:ln>
            <a:solidFill>
              <a:schemeClr val="accent1">
                <a:lumMod val="75000"/>
              </a:schemeClr>
            </a:solidFill>
          </a:ln>
        </p:spPr>
        <p:txBody>
          <a:bodyPr wrap="square">
            <a:spAutoFit/>
          </a:bodyPr>
          <a:lstStyle/>
          <a:p>
            <a:pPr algn="ctr">
              <a:defRPr/>
            </a:pPr>
            <a:r>
              <a:rPr lang="en-US" sz="4000" dirty="0" smtClean="0">
                <a:latin typeface="Baskerville Old Face" panose="02020602080505020303" pitchFamily="18" charset="0"/>
              </a:rPr>
              <a:t>No. 7:</a:t>
            </a:r>
          </a:p>
          <a:p>
            <a:pPr algn="ctr">
              <a:defRPr/>
            </a:pPr>
            <a:r>
              <a:rPr lang="en-US" sz="4000" dirty="0" smtClean="0">
                <a:latin typeface="Baskerville Old Face" panose="02020602080505020303" pitchFamily="18" charset="0"/>
              </a:rPr>
              <a:t> </a:t>
            </a:r>
          </a:p>
          <a:p>
            <a:pPr algn="ctr">
              <a:defRPr/>
            </a:pPr>
            <a:r>
              <a:rPr lang="en-US" sz="4000" dirty="0" smtClean="0">
                <a:latin typeface="Baskerville Old Face" panose="02020602080505020303" pitchFamily="18" charset="0"/>
              </a:rPr>
              <a:t>China has banned religion in Tibet</a:t>
            </a:r>
          </a:p>
          <a:p>
            <a:pPr algn="ctr">
              <a:defRPr/>
            </a:pPr>
            <a:endParaRPr lang="en-US" sz="4000" dirty="0">
              <a:latin typeface="Baskerville Old Face" panose="02020602080505020303" pitchFamily="18" charset="0"/>
            </a:endParaRPr>
          </a:p>
        </p:txBody>
      </p:sp>
      <p:sp>
        <p:nvSpPr>
          <p:cNvPr id="4" name="TextBox 3"/>
          <p:cNvSpPr txBox="1"/>
          <p:nvPr/>
        </p:nvSpPr>
        <p:spPr>
          <a:xfrm rot="20553926">
            <a:off x="886215" y="1605556"/>
            <a:ext cx="5686874" cy="707886"/>
          </a:xfrm>
          <a:prstGeom prst="rect">
            <a:avLst/>
          </a:prstGeom>
          <a:solidFill>
            <a:srgbClr val="EFF5F3">
              <a:alpha val="78039"/>
            </a:srgbClr>
          </a:solidFill>
          <a:ln>
            <a:solidFill>
              <a:srgbClr val="FF0000"/>
            </a:solidFill>
          </a:ln>
        </p:spPr>
        <p:txBody>
          <a:bodyPr wrap="square">
            <a:spAutoFit/>
          </a:bodyPr>
          <a:lstStyle/>
          <a:p>
            <a:pPr algn="ctr">
              <a:defRPr/>
            </a:pPr>
            <a:r>
              <a:rPr lang="en-US" sz="4000" b="1" dirty="0" smtClean="0">
                <a:solidFill>
                  <a:srgbClr val="FF0000"/>
                </a:solidFill>
                <a:latin typeface="Baskerville Old Face" panose="02020602080505020303" pitchFamily="18" charset="0"/>
              </a:rPr>
              <a:t>Wrong!	</a:t>
            </a:r>
            <a:endParaRPr lang="en-US" sz="4000" b="1" dirty="0">
              <a:solidFill>
                <a:srgbClr val="FF0000"/>
              </a:solidFill>
              <a:latin typeface="Baskerville Old Face" panose="02020602080505020303" pitchFamily="18" charset="0"/>
            </a:endParaRPr>
          </a:p>
        </p:txBody>
      </p:sp>
    </p:spTree>
    <p:extLst>
      <p:ext uri="{BB962C8B-B14F-4D97-AF65-F5344CB8AC3E}">
        <p14:creationId xmlns:p14="http://schemas.microsoft.com/office/powerpoint/2010/main" val="362865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1854200" y="458788"/>
            <a:ext cx="10515600" cy="1325563"/>
          </a:xfrm>
        </p:spPr>
        <p:txBody>
          <a:bodyPr/>
          <a:lstStyle/>
          <a:p>
            <a:r>
              <a:rPr lang="en-US" dirty="0"/>
              <a:t>Prostrating</a:t>
            </a:r>
          </a:p>
        </p:txBody>
      </p:sp>
      <p:sp>
        <p:nvSpPr>
          <p:cNvPr id="79875" name="Rectangle 3"/>
          <p:cNvSpPr>
            <a:spLocks noGrp="1" noChangeArrowheads="1"/>
          </p:cNvSpPr>
          <p:nvPr>
            <p:ph idx="1"/>
          </p:nvPr>
        </p:nvSpPr>
        <p:spPr/>
        <p:txBody>
          <a:bodyPr/>
          <a:lstStyle/>
          <a:p>
            <a:endParaRPr lang="en-GB"/>
          </a:p>
        </p:txBody>
      </p:sp>
      <p:pic>
        <p:nvPicPr>
          <p:cNvPr id="79876" name="Picture 4" descr="AUT_1422"/>
          <p:cNvPicPr>
            <a:picLocks noChangeAspect="1" noChangeArrowheads="1"/>
          </p:cNvPicPr>
          <p:nvPr/>
        </p:nvPicPr>
        <p:blipFill>
          <a:blip r:embed="rId3" cstate="print"/>
          <a:srcRect/>
          <a:stretch>
            <a:fillRect/>
          </a:stretch>
        </p:blipFill>
        <p:spPr bwMode="auto">
          <a:xfrm>
            <a:off x="1712016" y="184813"/>
            <a:ext cx="8656472" cy="64923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3995192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998260" y="363194"/>
            <a:ext cx="10515600" cy="1325563"/>
          </a:xfrm>
        </p:spPr>
        <p:txBody>
          <a:bodyPr/>
          <a:lstStyle/>
          <a:p>
            <a:r>
              <a:rPr lang="en-US" dirty="0"/>
              <a:t>Queuing up </a:t>
            </a:r>
          </a:p>
        </p:txBody>
      </p:sp>
      <p:sp>
        <p:nvSpPr>
          <p:cNvPr id="81923" name="Rectangle 3"/>
          <p:cNvSpPr>
            <a:spLocks noGrp="1" noChangeArrowheads="1"/>
          </p:cNvSpPr>
          <p:nvPr>
            <p:ph idx="1"/>
          </p:nvPr>
        </p:nvSpPr>
        <p:spPr/>
        <p:txBody>
          <a:bodyPr/>
          <a:lstStyle/>
          <a:p>
            <a:endParaRPr lang="en-GB"/>
          </a:p>
        </p:txBody>
      </p:sp>
      <p:pic>
        <p:nvPicPr>
          <p:cNvPr id="81925" name="Picture 5" descr="AUT_3308"/>
          <p:cNvPicPr>
            <a:picLocks noChangeAspect="1" noChangeArrowheads="1"/>
          </p:cNvPicPr>
          <p:nvPr/>
        </p:nvPicPr>
        <p:blipFill>
          <a:blip r:embed="rId3" cstate="print"/>
          <a:srcRect/>
          <a:stretch>
            <a:fillRect/>
          </a:stretch>
        </p:blipFill>
        <p:spPr bwMode="auto">
          <a:xfrm>
            <a:off x="1767953" y="226326"/>
            <a:ext cx="8656093" cy="64920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074495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3"/>
          <p:cNvSpPr>
            <a:spLocks noGrp="1" noChangeArrowheads="1"/>
          </p:cNvSpPr>
          <p:nvPr>
            <p:ph idx="1"/>
          </p:nvPr>
        </p:nvSpPr>
        <p:spPr/>
        <p:txBody>
          <a:bodyPr/>
          <a:lstStyle/>
          <a:p>
            <a:endParaRPr lang="en-GB"/>
          </a:p>
        </p:txBody>
      </p:sp>
      <p:pic>
        <p:nvPicPr>
          <p:cNvPr id="78852" name="Picture 4" descr="AUT_1123"/>
          <p:cNvPicPr>
            <a:picLocks noChangeAspect="1" noChangeArrowheads="1"/>
          </p:cNvPicPr>
          <p:nvPr/>
        </p:nvPicPr>
        <p:blipFill>
          <a:blip r:embed="rId3" cstate="print"/>
          <a:srcRect/>
          <a:stretch>
            <a:fillRect/>
          </a:stretch>
        </p:blipFill>
        <p:spPr bwMode="auto">
          <a:xfrm>
            <a:off x="2197291" y="450375"/>
            <a:ext cx="8325133" cy="6243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AUT_3614"/>
          <p:cNvPicPr>
            <a:picLocks noChangeAspect="1" noChangeArrowheads="1"/>
          </p:cNvPicPr>
          <p:nvPr/>
        </p:nvPicPr>
        <p:blipFill>
          <a:blip r:embed="rId4" cstate="print"/>
          <a:srcRect/>
          <a:stretch>
            <a:fillRect/>
          </a:stretch>
        </p:blipFill>
        <p:spPr bwMode="auto">
          <a:xfrm>
            <a:off x="2142698" y="311055"/>
            <a:ext cx="8568519" cy="6426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58365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4"/>
          <p:cNvSpPr>
            <a:spLocks noChangeArrowheads="1"/>
          </p:cNvSpPr>
          <p:nvPr/>
        </p:nvSpPr>
        <p:spPr bwMode="auto">
          <a:xfrm>
            <a:off x="2590800" y="533400"/>
            <a:ext cx="6934200" cy="1815882"/>
          </a:xfrm>
          <a:prstGeom prst="rect">
            <a:avLst/>
          </a:prstGeom>
          <a:noFill/>
          <a:ln w="9525">
            <a:solidFill>
              <a:schemeClr val="tx1"/>
            </a:solidFill>
            <a:miter lim="800000"/>
            <a:headEnd/>
            <a:tailEnd/>
          </a:ln>
        </p:spPr>
        <p:txBody>
          <a:bodyPr wrap="square">
            <a:spAutoFit/>
          </a:bodyPr>
          <a:lstStyle/>
          <a:p>
            <a:pPr algn="ctr"/>
            <a:r>
              <a:rPr lang="en-US" sz="2800" dirty="0">
                <a:solidFill>
                  <a:schemeClr val="tx2"/>
                </a:solidFill>
                <a:latin typeface="Calibri" pitchFamily="34" charset="0"/>
              </a:rPr>
              <a:t/>
            </a:r>
            <a:br>
              <a:rPr lang="en-US" sz="2800" dirty="0">
                <a:solidFill>
                  <a:schemeClr val="tx2"/>
                </a:solidFill>
                <a:latin typeface="Calibri" pitchFamily="34" charset="0"/>
              </a:rPr>
            </a:br>
            <a:r>
              <a:rPr lang="en-US" sz="2800" dirty="0">
                <a:solidFill>
                  <a:schemeClr val="tx2"/>
                </a:solidFill>
                <a:latin typeface="Times New Roman" pitchFamily="18" charset="0"/>
                <a:cs typeface="Times New Roman" pitchFamily="18" charset="0"/>
              </a:rPr>
              <a:t>The 1994 Policy Reversal: Religion and the Dalai Lama </a:t>
            </a:r>
          </a:p>
          <a:p>
            <a:pPr algn="ctr"/>
            <a:endParaRPr lang="en-US" sz="2800" dirty="0">
              <a:solidFill>
                <a:schemeClr val="tx2"/>
              </a:solidFill>
              <a:latin typeface="Times New Roman" pitchFamily="18" charset="0"/>
              <a:cs typeface="Times New Roman" pitchFamily="18" charset="0"/>
            </a:endParaRPr>
          </a:p>
        </p:txBody>
      </p:sp>
      <p:sp>
        <p:nvSpPr>
          <p:cNvPr id="6" name="Subtitle 2"/>
          <p:cNvSpPr txBox="1">
            <a:spLocks/>
          </p:cNvSpPr>
          <p:nvPr/>
        </p:nvSpPr>
        <p:spPr>
          <a:xfrm>
            <a:off x="2895600" y="5486400"/>
            <a:ext cx="6400800" cy="1752600"/>
          </a:xfrm>
          <a:prstGeom prst="rect">
            <a:avLst/>
          </a:prstGeom>
        </p:spPr>
        <p:txBody>
          <a:bodyPr/>
          <a:lstStyle/>
          <a:p>
            <a:pPr marL="342900" indent="-342900" algn="ctr">
              <a:spcBef>
                <a:spcPct val="20000"/>
              </a:spcBef>
              <a:defRPr/>
            </a:pPr>
            <a:endParaRPr lang="en-US" sz="2800" dirty="0">
              <a:latin typeface="Times New Roman" pitchFamily="18" charset="0"/>
              <a:cs typeface="Times New Roman" pitchFamily="18" charset="0"/>
            </a:endParaRPr>
          </a:p>
        </p:txBody>
      </p:sp>
      <p:sp>
        <p:nvSpPr>
          <p:cNvPr id="7" name="TextBox 6"/>
          <p:cNvSpPr txBox="1"/>
          <p:nvPr/>
        </p:nvSpPr>
        <p:spPr>
          <a:xfrm>
            <a:off x="2286000" y="87868"/>
            <a:ext cx="3733800" cy="369332"/>
          </a:xfrm>
          <a:prstGeom prst="rect">
            <a:avLst/>
          </a:prstGeom>
          <a:solidFill>
            <a:schemeClr val="bg1">
              <a:lumMod val="95000"/>
            </a:schemeClr>
          </a:solidFill>
          <a:ln>
            <a:solidFill>
              <a:schemeClr val="bg1">
                <a:lumMod val="75000"/>
              </a:schemeClr>
            </a:solidFill>
          </a:ln>
        </p:spPr>
        <p:txBody>
          <a:bodyPr wrap="square">
            <a:spAutoFit/>
          </a:bodyPr>
          <a:lstStyle/>
          <a:p>
            <a:pPr>
              <a:defRPr/>
            </a:pPr>
            <a:r>
              <a:rPr lang="en-US" dirty="0">
                <a:solidFill>
                  <a:srgbClr val="FF0000"/>
                </a:solidFill>
              </a:rPr>
              <a:t>Part 3: The key Internal policies</a:t>
            </a:r>
          </a:p>
        </p:txBody>
      </p:sp>
    </p:spTree>
    <p:extLst>
      <p:ext uri="{BB962C8B-B14F-4D97-AF65-F5344CB8AC3E}">
        <p14:creationId xmlns:p14="http://schemas.microsoft.com/office/powerpoint/2010/main" val="3787748979"/>
      </p:ext>
    </p:extLst>
  </p:cSld>
  <p:clrMapOvr>
    <a:masterClrMapping/>
  </p:clrMapOvr>
  <p:transition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3048000" y="457200"/>
            <a:ext cx="5715000" cy="381000"/>
          </a:xfrm>
        </p:spPr>
        <p:txBody>
          <a:bodyPr>
            <a:noAutofit/>
          </a:bodyPr>
          <a:lstStyle/>
          <a:p>
            <a:pPr eaLnBrk="1" hangingPunct="1"/>
            <a:r>
              <a:rPr lang="en-US" sz="2000" dirty="0">
                <a:latin typeface="Times New Roman" pitchFamily="18" charset="0"/>
                <a:cs typeface="Times New Roman" pitchFamily="18" charset="0"/>
              </a:rPr>
              <a:t/>
            </a:r>
            <a:br>
              <a:rPr lang="en-US" sz="2000" dirty="0">
                <a:latin typeface="Times New Roman" pitchFamily="18" charset="0"/>
                <a:cs typeface="Times New Roman" pitchFamily="18" charset="0"/>
              </a:rPr>
            </a:br>
            <a:r>
              <a:rPr lang="en-US" sz="2000" dirty="0">
                <a:latin typeface="Times New Roman" pitchFamily="18" charset="0"/>
                <a:cs typeface="Times New Roman" pitchFamily="18" charset="0"/>
              </a:rPr>
              <a:t/>
            </a:r>
            <a:br>
              <a:rPr lang="en-US" sz="2000" dirty="0">
                <a:latin typeface="Times New Roman" pitchFamily="18" charset="0"/>
                <a:cs typeface="Times New Roman" pitchFamily="18" charset="0"/>
              </a:rPr>
            </a:br>
            <a:r>
              <a:rPr lang="en-US" sz="2000" u="sng" dirty="0">
                <a:latin typeface="Times New Roman" pitchFamily="18" charset="0"/>
                <a:cs typeface="Times New Roman" pitchFamily="18" charset="0"/>
              </a:rPr>
              <a:t>Third Forum policies on religion, 1994</a:t>
            </a:r>
            <a:br>
              <a:rPr lang="en-US" sz="2000" u="sng" dirty="0">
                <a:latin typeface="Times New Roman" pitchFamily="18" charset="0"/>
                <a:cs typeface="Times New Roman" pitchFamily="18" charset="0"/>
              </a:rPr>
            </a:br>
            <a:endParaRPr lang="en-US" sz="2000" u="sng" dirty="0">
              <a:latin typeface="Times New Roman" pitchFamily="18" charset="0"/>
              <a:cs typeface="Times New Roman" pitchFamily="18" charset="0"/>
            </a:endParaRPr>
          </a:p>
        </p:txBody>
      </p:sp>
      <p:sp>
        <p:nvSpPr>
          <p:cNvPr id="75779" name="Rectangle 3"/>
          <p:cNvSpPr>
            <a:spLocks noGrp="1" noChangeArrowheads="1"/>
          </p:cNvSpPr>
          <p:nvPr>
            <p:ph idx="1"/>
          </p:nvPr>
        </p:nvSpPr>
        <p:spPr>
          <a:xfrm>
            <a:off x="2667000" y="1524000"/>
            <a:ext cx="7772400" cy="4114800"/>
          </a:xfrm>
          <a:solidFill>
            <a:schemeClr val="bg1">
              <a:lumMod val="95000"/>
            </a:schemeClr>
          </a:solidFill>
        </p:spPr>
        <p:txBody>
          <a:bodyPr>
            <a:normAutofit fontScale="92500" lnSpcReduction="10000"/>
          </a:bodyPr>
          <a:lstStyle/>
          <a:p>
            <a:pPr eaLnBrk="1" hangingPunct="1"/>
            <a:endParaRPr lang="en-US" sz="2400" dirty="0">
              <a:latin typeface="Times New Roman" pitchFamily="18" charset="0"/>
              <a:cs typeface="Times New Roman" pitchFamily="18" charset="0"/>
            </a:endParaRPr>
          </a:p>
          <a:p>
            <a:pPr eaLnBrk="1" hangingPunct="1"/>
            <a:r>
              <a:rPr lang="en-US" sz="2400" dirty="0">
                <a:latin typeface="Times New Roman" pitchFamily="18" charset="0"/>
                <a:cs typeface="Times New Roman" pitchFamily="18" charset="0"/>
              </a:rPr>
              <a:t>patriotic education drives in each monastery</a:t>
            </a:r>
          </a:p>
          <a:p>
            <a:pPr eaLnBrk="1" hangingPunct="1"/>
            <a:r>
              <a:rPr lang="en-US" sz="2400" dirty="0">
                <a:latin typeface="Times New Roman" pitchFamily="18" charset="0"/>
                <a:cs typeface="Times New Roman" pitchFamily="18" charset="0"/>
              </a:rPr>
              <a:t>management committees with lay members</a:t>
            </a:r>
          </a:p>
          <a:p>
            <a:pPr eaLnBrk="1" hangingPunct="1"/>
            <a:r>
              <a:rPr lang="en-US" sz="2400" dirty="0">
                <a:latin typeface="Times New Roman" pitchFamily="18" charset="0"/>
                <a:cs typeface="Times New Roman" pitchFamily="18" charset="0"/>
              </a:rPr>
              <a:t>Dalai Lama pictures banned</a:t>
            </a:r>
          </a:p>
          <a:p>
            <a:pPr eaLnBrk="1" hangingPunct="1"/>
            <a:r>
              <a:rPr lang="en-US" sz="2400" dirty="0">
                <a:latin typeface="Times New Roman" pitchFamily="18" charset="0"/>
                <a:cs typeface="Times New Roman" pitchFamily="18" charset="0"/>
              </a:rPr>
              <a:t>minimum age requirement for monks</a:t>
            </a:r>
          </a:p>
          <a:p>
            <a:pPr eaLnBrk="1" hangingPunct="1"/>
            <a:r>
              <a:rPr lang="en-US" sz="2400" dirty="0">
                <a:latin typeface="Times New Roman" pitchFamily="18" charset="0"/>
                <a:cs typeface="Times New Roman" pitchFamily="18" charset="0"/>
              </a:rPr>
              <a:t>local residents only in monasteries</a:t>
            </a:r>
          </a:p>
          <a:p>
            <a:pPr eaLnBrk="1" hangingPunct="1"/>
            <a:r>
              <a:rPr lang="en-US" sz="2400" dirty="0">
                <a:latin typeface="Times New Roman" pitchFamily="18" charset="0"/>
                <a:cs typeface="Times New Roman" pitchFamily="18" charset="0"/>
              </a:rPr>
              <a:t>quotas on numbers in each monastery</a:t>
            </a:r>
          </a:p>
          <a:p>
            <a:pPr eaLnBrk="1" hangingPunct="1"/>
            <a:r>
              <a:rPr lang="en-US" sz="2400" dirty="0">
                <a:latin typeface="Times New Roman" pitchFamily="18" charset="0"/>
                <a:cs typeface="Times New Roman" pitchFamily="18" charset="0"/>
              </a:rPr>
              <a:t>no religious beliefs for Party members</a:t>
            </a:r>
          </a:p>
          <a:p>
            <a:pPr eaLnBrk="1" hangingPunct="1"/>
            <a:r>
              <a:rPr lang="en-US" sz="2400" dirty="0">
                <a:latin typeface="Times New Roman" pitchFamily="18" charset="0"/>
                <a:cs typeface="Times New Roman" pitchFamily="18" charset="0"/>
              </a:rPr>
              <a:t>Ban on religion for students (TAR) </a:t>
            </a:r>
          </a:p>
          <a:p>
            <a:pPr eaLnBrk="1" hangingPunct="1"/>
            <a:r>
              <a:rPr lang="en-US" sz="2400" dirty="0">
                <a:latin typeface="Times New Roman" pitchFamily="18" charset="0"/>
                <a:cs typeface="Times New Roman" pitchFamily="18" charset="0"/>
              </a:rPr>
              <a:t>Ban on religion for government employees and families (TAR)</a:t>
            </a:r>
          </a:p>
        </p:txBody>
      </p:sp>
      <p:sp>
        <p:nvSpPr>
          <p:cNvPr id="75780" name="Rectangle 4"/>
          <p:cNvSpPr>
            <a:spLocks noChangeArrowheads="1"/>
          </p:cNvSpPr>
          <p:nvPr/>
        </p:nvSpPr>
        <p:spPr bwMode="auto">
          <a:xfrm>
            <a:off x="1752600" y="762000"/>
            <a:ext cx="8229600" cy="1143000"/>
          </a:xfrm>
          <a:prstGeom prst="rect">
            <a:avLst/>
          </a:prstGeom>
          <a:noFill/>
          <a:ln w="9525">
            <a:noFill/>
            <a:miter lim="800000"/>
            <a:headEnd/>
            <a:tailEnd/>
          </a:ln>
        </p:spPr>
        <p:txBody>
          <a:bodyPr anchor="ctr"/>
          <a:lstStyle/>
          <a:p>
            <a:pPr algn="ctr"/>
            <a:r>
              <a:rPr lang="en-US" sz="2400" i="1" dirty="0">
                <a:solidFill>
                  <a:schemeClr val="tx2"/>
                </a:solidFill>
                <a:latin typeface="Times New Roman" pitchFamily="18" charset="0"/>
                <a:cs typeface="Times New Roman" pitchFamily="18" charset="0"/>
              </a:rPr>
              <a:t>“Adapting religion to socialism”</a:t>
            </a:r>
          </a:p>
        </p:txBody>
      </p:sp>
      <p:sp>
        <p:nvSpPr>
          <p:cNvPr id="75781" name="Rectangle 4"/>
          <p:cNvSpPr>
            <a:spLocks noChangeArrowheads="1"/>
          </p:cNvSpPr>
          <p:nvPr/>
        </p:nvSpPr>
        <p:spPr bwMode="auto">
          <a:xfrm>
            <a:off x="3200400" y="5953126"/>
            <a:ext cx="5791200" cy="646331"/>
          </a:xfrm>
          <a:prstGeom prst="rect">
            <a:avLst/>
          </a:prstGeom>
          <a:solidFill>
            <a:srgbClr val="00B0F0"/>
          </a:solidFill>
          <a:ln w="19050">
            <a:solidFill>
              <a:srgbClr val="FF0000"/>
            </a:solidFill>
            <a:miter lim="800000"/>
            <a:headEnd/>
            <a:tailEnd/>
          </a:ln>
        </p:spPr>
        <p:txBody>
          <a:bodyPr wrap="square">
            <a:spAutoFit/>
          </a:bodyPr>
          <a:lstStyle/>
          <a:p>
            <a:pPr algn="ctr">
              <a:spcBef>
                <a:spcPct val="50000"/>
              </a:spcBef>
            </a:pPr>
            <a:r>
              <a:rPr lang="en-US" dirty="0">
                <a:solidFill>
                  <a:srgbClr val="000000"/>
                </a:solidFill>
                <a:latin typeface="Times New Roman" pitchFamily="18" charset="0"/>
                <a:cs typeface="Times New Roman" pitchFamily="18" charset="0"/>
              </a:rPr>
              <a:t>Restrictions shown in red were completely new, such as banning pictures and worship of the Dalai Lama</a:t>
            </a:r>
          </a:p>
        </p:txBody>
      </p:sp>
      <p:sp>
        <p:nvSpPr>
          <p:cNvPr id="6" name="Rectangle 4"/>
          <p:cNvSpPr>
            <a:spLocks noChangeArrowheads="1"/>
          </p:cNvSpPr>
          <p:nvPr/>
        </p:nvSpPr>
        <p:spPr bwMode="auto">
          <a:xfrm rot="20542153">
            <a:off x="796834" y="3865902"/>
            <a:ext cx="8712926" cy="1569660"/>
          </a:xfrm>
          <a:prstGeom prst="rect">
            <a:avLst/>
          </a:prstGeom>
          <a:solidFill>
            <a:srgbClr val="FF0000"/>
          </a:solidFill>
          <a:ln w="9525">
            <a:solidFill>
              <a:schemeClr val="tx1"/>
            </a:solidFill>
            <a:miter lim="800000"/>
            <a:headEnd/>
            <a:tailEnd/>
          </a:ln>
        </p:spPr>
        <p:txBody>
          <a:bodyPr wrap="square">
            <a:spAutoFit/>
          </a:bodyPr>
          <a:lstStyle/>
          <a:p>
            <a:pPr algn="ctr"/>
            <a:endParaRPr lang="en-US" sz="2800" dirty="0" smtClean="0">
              <a:solidFill>
                <a:schemeClr val="tx2"/>
              </a:solidFill>
              <a:cs typeface="Times New Roman" pitchFamily="18" charset="0"/>
            </a:endParaRPr>
          </a:p>
          <a:p>
            <a:pPr algn="ctr"/>
            <a:r>
              <a:rPr lang="en-US" sz="2800" dirty="0" smtClean="0">
                <a:solidFill>
                  <a:schemeClr val="tx2"/>
                </a:solidFill>
                <a:cs typeface="Times New Roman" pitchFamily="18" charset="0"/>
              </a:rPr>
              <a:t>Anti-Dalai Lama Campaign</a:t>
            </a:r>
          </a:p>
          <a:p>
            <a:pPr algn="ctr"/>
            <a:endParaRPr lang="en-US" sz="4000" dirty="0">
              <a:solidFill>
                <a:schemeClr val="tx2"/>
              </a:solidFill>
              <a:cs typeface="Times New Roman" pitchFamily="18" charset="0"/>
            </a:endParaRPr>
          </a:p>
        </p:txBody>
      </p:sp>
      <p:pic>
        <p:nvPicPr>
          <p:cNvPr id="7" name="Picture 2" descr="child dalai lama"/>
          <p:cNvPicPr>
            <a:picLocks noChangeAspect="1" noChangeArrowheads="1"/>
          </p:cNvPicPr>
          <p:nvPr/>
        </p:nvPicPr>
        <p:blipFill>
          <a:blip r:embed="rId3" cstate="print"/>
          <a:srcRect/>
          <a:stretch>
            <a:fillRect/>
          </a:stretch>
        </p:blipFill>
        <p:spPr bwMode="auto">
          <a:xfrm rot="20542153">
            <a:off x="9582534" y="2317325"/>
            <a:ext cx="1245512" cy="1425897"/>
          </a:xfrm>
          <a:prstGeom prst="rect">
            <a:avLst/>
          </a:prstGeom>
          <a:noFill/>
          <a:ln w="9525">
            <a:noFill/>
            <a:miter lim="800000"/>
            <a:headEnd/>
            <a:tailEnd/>
          </a:ln>
        </p:spPr>
      </p:pic>
    </p:spTree>
    <p:extLst>
      <p:ext uri="{BB962C8B-B14F-4D97-AF65-F5344CB8AC3E}">
        <p14:creationId xmlns:p14="http://schemas.microsoft.com/office/powerpoint/2010/main" val="31985549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3048000" y="457200"/>
            <a:ext cx="5715000" cy="381000"/>
          </a:xfrm>
        </p:spPr>
        <p:txBody>
          <a:bodyPr>
            <a:noAutofit/>
          </a:bodyPr>
          <a:lstStyle/>
          <a:p>
            <a:pPr eaLnBrk="1" hangingPunct="1"/>
            <a:r>
              <a:rPr lang="en-US" sz="2000" dirty="0">
                <a:latin typeface="Times New Roman" pitchFamily="18" charset="0"/>
                <a:cs typeface="Times New Roman" pitchFamily="18" charset="0"/>
              </a:rPr>
              <a:t/>
            </a:r>
            <a:br>
              <a:rPr lang="en-US" sz="2000" dirty="0">
                <a:latin typeface="Times New Roman" pitchFamily="18" charset="0"/>
                <a:cs typeface="Times New Roman" pitchFamily="18" charset="0"/>
              </a:rPr>
            </a:br>
            <a:r>
              <a:rPr lang="en-US" sz="2000" dirty="0">
                <a:latin typeface="Times New Roman" pitchFamily="18" charset="0"/>
                <a:cs typeface="Times New Roman" pitchFamily="18" charset="0"/>
              </a:rPr>
              <a:t/>
            </a:r>
            <a:br>
              <a:rPr lang="en-US" sz="2000" dirty="0">
                <a:latin typeface="Times New Roman" pitchFamily="18" charset="0"/>
                <a:cs typeface="Times New Roman" pitchFamily="18" charset="0"/>
              </a:rPr>
            </a:br>
            <a:r>
              <a:rPr lang="en-US" sz="2000" u="sng" dirty="0">
                <a:latin typeface="Times New Roman" pitchFamily="18" charset="0"/>
                <a:cs typeface="Times New Roman" pitchFamily="18" charset="0"/>
              </a:rPr>
              <a:t>Third Forum policies on religion, 1994</a:t>
            </a:r>
            <a:br>
              <a:rPr lang="en-US" sz="2000" u="sng" dirty="0">
                <a:latin typeface="Times New Roman" pitchFamily="18" charset="0"/>
                <a:cs typeface="Times New Roman" pitchFamily="18" charset="0"/>
              </a:rPr>
            </a:br>
            <a:endParaRPr lang="en-US" sz="2000" u="sng" dirty="0">
              <a:latin typeface="Times New Roman" pitchFamily="18" charset="0"/>
              <a:cs typeface="Times New Roman" pitchFamily="18" charset="0"/>
            </a:endParaRPr>
          </a:p>
        </p:txBody>
      </p:sp>
      <p:sp>
        <p:nvSpPr>
          <p:cNvPr id="75779" name="Rectangle 3"/>
          <p:cNvSpPr>
            <a:spLocks noGrp="1" noChangeArrowheads="1"/>
          </p:cNvSpPr>
          <p:nvPr>
            <p:ph idx="1"/>
          </p:nvPr>
        </p:nvSpPr>
        <p:spPr>
          <a:xfrm>
            <a:off x="2667000" y="1524000"/>
            <a:ext cx="7772400" cy="4114800"/>
          </a:xfrm>
          <a:solidFill>
            <a:schemeClr val="bg1">
              <a:lumMod val="95000"/>
            </a:schemeClr>
          </a:solidFill>
        </p:spPr>
        <p:txBody>
          <a:bodyPr>
            <a:normAutofit fontScale="92500" lnSpcReduction="10000"/>
          </a:bodyPr>
          <a:lstStyle/>
          <a:p>
            <a:pPr eaLnBrk="1" hangingPunct="1"/>
            <a:endParaRPr lang="en-US" sz="2400" dirty="0">
              <a:latin typeface="Times New Roman" pitchFamily="18" charset="0"/>
              <a:cs typeface="Times New Roman" pitchFamily="18" charset="0"/>
            </a:endParaRPr>
          </a:p>
          <a:p>
            <a:pPr eaLnBrk="1" hangingPunct="1"/>
            <a:r>
              <a:rPr lang="en-US" sz="2400" dirty="0">
                <a:solidFill>
                  <a:srgbClr val="FF0000"/>
                </a:solidFill>
                <a:latin typeface="Times New Roman" pitchFamily="18" charset="0"/>
                <a:cs typeface="Times New Roman" pitchFamily="18" charset="0"/>
              </a:rPr>
              <a:t>patriotic education drives in each monastery</a:t>
            </a:r>
          </a:p>
          <a:p>
            <a:pPr eaLnBrk="1" hangingPunct="1"/>
            <a:r>
              <a:rPr lang="en-US" sz="2400" dirty="0">
                <a:latin typeface="Times New Roman" pitchFamily="18" charset="0"/>
                <a:cs typeface="Times New Roman" pitchFamily="18" charset="0"/>
              </a:rPr>
              <a:t>management committees with lay members</a:t>
            </a:r>
          </a:p>
          <a:p>
            <a:pPr eaLnBrk="1" hangingPunct="1"/>
            <a:r>
              <a:rPr lang="en-US" sz="2400" dirty="0">
                <a:solidFill>
                  <a:srgbClr val="FF0000"/>
                </a:solidFill>
                <a:latin typeface="Times New Roman" pitchFamily="18" charset="0"/>
                <a:cs typeface="Times New Roman" pitchFamily="18" charset="0"/>
              </a:rPr>
              <a:t>Dalai Lama pictures banned</a:t>
            </a:r>
          </a:p>
          <a:p>
            <a:pPr eaLnBrk="1" hangingPunct="1"/>
            <a:r>
              <a:rPr lang="en-US" sz="2400" dirty="0">
                <a:latin typeface="Times New Roman" pitchFamily="18" charset="0"/>
                <a:cs typeface="Times New Roman" pitchFamily="18" charset="0"/>
              </a:rPr>
              <a:t>minimum age requirement for monks</a:t>
            </a:r>
          </a:p>
          <a:p>
            <a:pPr eaLnBrk="1" hangingPunct="1"/>
            <a:r>
              <a:rPr lang="en-US" sz="2400" dirty="0">
                <a:latin typeface="Times New Roman" pitchFamily="18" charset="0"/>
                <a:cs typeface="Times New Roman" pitchFamily="18" charset="0"/>
              </a:rPr>
              <a:t>local residents only in monasteries</a:t>
            </a:r>
          </a:p>
          <a:p>
            <a:pPr eaLnBrk="1" hangingPunct="1"/>
            <a:r>
              <a:rPr lang="en-US" sz="2400" dirty="0">
                <a:latin typeface="Times New Roman" pitchFamily="18" charset="0"/>
                <a:cs typeface="Times New Roman" pitchFamily="18" charset="0"/>
              </a:rPr>
              <a:t>quotas on numbers in each monastery</a:t>
            </a:r>
          </a:p>
          <a:p>
            <a:pPr eaLnBrk="1" hangingPunct="1"/>
            <a:r>
              <a:rPr lang="en-US" sz="2400" dirty="0">
                <a:solidFill>
                  <a:srgbClr val="010000"/>
                </a:solidFill>
                <a:latin typeface="Times New Roman" pitchFamily="18" charset="0"/>
                <a:cs typeface="Times New Roman" pitchFamily="18" charset="0"/>
              </a:rPr>
              <a:t>no religious beliefs for Party members</a:t>
            </a:r>
            <a:endParaRPr lang="en-US" sz="2400" dirty="0">
              <a:latin typeface="Times New Roman" pitchFamily="18" charset="0"/>
              <a:cs typeface="Times New Roman" pitchFamily="18" charset="0"/>
            </a:endParaRPr>
          </a:p>
          <a:p>
            <a:pPr eaLnBrk="1" hangingPunct="1"/>
            <a:r>
              <a:rPr lang="en-US" sz="2400" dirty="0">
                <a:solidFill>
                  <a:srgbClr val="FF0000"/>
                </a:solidFill>
                <a:latin typeface="Times New Roman" pitchFamily="18" charset="0"/>
                <a:cs typeface="Times New Roman" pitchFamily="18" charset="0"/>
              </a:rPr>
              <a:t>ban on religion for students (TAR) </a:t>
            </a:r>
          </a:p>
          <a:p>
            <a:pPr eaLnBrk="1" hangingPunct="1"/>
            <a:r>
              <a:rPr lang="en-US" sz="2400" dirty="0">
                <a:solidFill>
                  <a:srgbClr val="FF0000"/>
                </a:solidFill>
                <a:latin typeface="Times New Roman" pitchFamily="18" charset="0"/>
                <a:cs typeface="Times New Roman" pitchFamily="18" charset="0"/>
              </a:rPr>
              <a:t>ban on religion for government employees and families (TAR)</a:t>
            </a:r>
          </a:p>
        </p:txBody>
      </p:sp>
      <p:sp>
        <p:nvSpPr>
          <p:cNvPr id="75780" name="Rectangle 4"/>
          <p:cNvSpPr>
            <a:spLocks noChangeArrowheads="1"/>
          </p:cNvSpPr>
          <p:nvPr/>
        </p:nvSpPr>
        <p:spPr bwMode="auto">
          <a:xfrm>
            <a:off x="1752600" y="762000"/>
            <a:ext cx="8229600" cy="1143000"/>
          </a:xfrm>
          <a:prstGeom prst="rect">
            <a:avLst/>
          </a:prstGeom>
          <a:noFill/>
          <a:ln w="9525">
            <a:noFill/>
            <a:miter lim="800000"/>
            <a:headEnd/>
            <a:tailEnd/>
          </a:ln>
        </p:spPr>
        <p:txBody>
          <a:bodyPr anchor="ctr"/>
          <a:lstStyle/>
          <a:p>
            <a:pPr algn="ctr"/>
            <a:r>
              <a:rPr lang="en-US" sz="2400" i="1" dirty="0">
                <a:solidFill>
                  <a:schemeClr val="tx2"/>
                </a:solidFill>
                <a:latin typeface="Times New Roman" pitchFamily="18" charset="0"/>
                <a:cs typeface="Times New Roman" pitchFamily="18" charset="0"/>
              </a:rPr>
              <a:t>“Adapting religion to socialism”</a:t>
            </a:r>
          </a:p>
        </p:txBody>
      </p:sp>
      <p:sp>
        <p:nvSpPr>
          <p:cNvPr id="75781" name="Rectangle 4"/>
          <p:cNvSpPr>
            <a:spLocks noChangeArrowheads="1"/>
          </p:cNvSpPr>
          <p:nvPr/>
        </p:nvSpPr>
        <p:spPr bwMode="auto">
          <a:xfrm>
            <a:off x="3200400" y="5953126"/>
            <a:ext cx="5791200" cy="646331"/>
          </a:xfrm>
          <a:prstGeom prst="rect">
            <a:avLst/>
          </a:prstGeom>
          <a:solidFill>
            <a:srgbClr val="00B0F0"/>
          </a:solidFill>
          <a:ln w="19050">
            <a:solidFill>
              <a:srgbClr val="FF0000"/>
            </a:solidFill>
            <a:miter lim="800000"/>
            <a:headEnd/>
            <a:tailEnd/>
          </a:ln>
        </p:spPr>
        <p:txBody>
          <a:bodyPr wrap="square">
            <a:spAutoFit/>
          </a:bodyPr>
          <a:lstStyle/>
          <a:p>
            <a:pPr algn="ctr">
              <a:spcBef>
                <a:spcPct val="50000"/>
              </a:spcBef>
            </a:pPr>
            <a:r>
              <a:rPr lang="en-US" dirty="0">
                <a:solidFill>
                  <a:srgbClr val="000000"/>
                </a:solidFill>
                <a:latin typeface="Times New Roman" pitchFamily="18" charset="0"/>
                <a:cs typeface="Times New Roman" pitchFamily="18" charset="0"/>
              </a:rPr>
              <a:t>Restrictions shown in red were completely new, such as banning pictures and worship of the Dalai Lama</a:t>
            </a:r>
          </a:p>
        </p:txBody>
      </p:sp>
    </p:spTree>
    <p:extLst>
      <p:ext uri="{BB962C8B-B14F-4D97-AF65-F5344CB8AC3E}">
        <p14:creationId xmlns:p14="http://schemas.microsoft.com/office/powerpoint/2010/main" val="232653658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3429000" y="990600"/>
            <a:ext cx="5715000" cy="381000"/>
          </a:xfrm>
        </p:spPr>
        <p:txBody>
          <a:bodyPr>
            <a:normAutofit fontScale="90000"/>
          </a:bodyPr>
          <a:lstStyle/>
          <a:p>
            <a:pPr eaLnBrk="1" hangingPunct="1"/>
            <a:r>
              <a:rPr lang="en-US" sz="2500" u="sng" dirty="0">
                <a:latin typeface="Times New Roman" pitchFamily="18" charset="0"/>
                <a:cs typeface="Times New Roman" pitchFamily="18" charset="0"/>
              </a:rPr>
              <a:t>The Ban on Dalai Lama pictures 1996+</a:t>
            </a:r>
            <a:r>
              <a:rPr lang="en-US" sz="2500" dirty="0">
                <a:latin typeface="Times New Roman" pitchFamily="18" charset="0"/>
                <a:cs typeface="Times New Roman" pitchFamily="18" charset="0"/>
              </a:rPr>
              <a:t/>
            </a:r>
            <a:br>
              <a:rPr lang="en-US" sz="2500" dirty="0">
                <a:latin typeface="Times New Roman" pitchFamily="18" charset="0"/>
                <a:cs typeface="Times New Roman" pitchFamily="18" charset="0"/>
              </a:rPr>
            </a:br>
            <a:endParaRPr lang="en-US" sz="2500" dirty="0">
              <a:latin typeface="Times New Roman" pitchFamily="18" charset="0"/>
              <a:cs typeface="Times New Roman" pitchFamily="18" charset="0"/>
            </a:endParaRPr>
          </a:p>
        </p:txBody>
      </p:sp>
      <p:sp>
        <p:nvSpPr>
          <p:cNvPr id="78851" name="Rectangle 3"/>
          <p:cNvSpPr>
            <a:spLocks noGrp="1" noChangeArrowheads="1"/>
          </p:cNvSpPr>
          <p:nvPr>
            <p:ph idx="1"/>
          </p:nvPr>
        </p:nvSpPr>
        <p:spPr>
          <a:xfrm>
            <a:off x="2368730" y="1802674"/>
            <a:ext cx="7754984" cy="4545874"/>
          </a:xfrm>
          <a:solidFill>
            <a:schemeClr val="bg1">
              <a:lumMod val="95000"/>
            </a:schemeClr>
          </a:solidFill>
        </p:spPr>
        <p:txBody>
          <a:bodyPr>
            <a:normAutofit fontScale="92500"/>
          </a:bodyPr>
          <a:lstStyle/>
          <a:p>
            <a:pPr eaLnBrk="1" hangingPunct="1">
              <a:lnSpc>
                <a:spcPct val="90000"/>
              </a:lnSpc>
              <a:buFontTx/>
              <a:buNone/>
            </a:pPr>
            <a:r>
              <a:rPr lang="en-GB" sz="2400" dirty="0">
                <a:latin typeface="Times New Roman" pitchFamily="18" charset="0"/>
                <a:cs typeface="Times New Roman" pitchFamily="18" charset="0"/>
              </a:rPr>
              <a:t> </a:t>
            </a:r>
          </a:p>
          <a:p>
            <a:pPr eaLnBrk="1" hangingPunct="1">
              <a:lnSpc>
                <a:spcPct val="90000"/>
              </a:lnSpc>
              <a:buFontTx/>
              <a:buNone/>
            </a:pPr>
            <a:r>
              <a:rPr lang="en-GB" dirty="0">
                <a:latin typeface="Times New Roman" pitchFamily="18" charset="0"/>
                <a:cs typeface="Times New Roman" pitchFamily="18" charset="0"/>
              </a:rPr>
              <a:t>  “The hanging of the Dalai's portrait in temples should gradually be banned. We should convince and educate the large numbers of monks and ordinary religious believers that the Dalai is no longer a religious leader who can bring happiness to the masses, but a guilty person of the motherland and people." </a:t>
            </a:r>
          </a:p>
          <a:p>
            <a:pPr algn="r" eaLnBrk="1" hangingPunct="1">
              <a:lnSpc>
                <a:spcPct val="90000"/>
              </a:lnSpc>
              <a:buFontTx/>
              <a:buNone/>
            </a:pPr>
            <a:endParaRPr lang="en-GB" sz="2400" dirty="0">
              <a:latin typeface="Times New Roman" pitchFamily="18" charset="0"/>
              <a:cs typeface="Times New Roman" pitchFamily="18" charset="0"/>
            </a:endParaRPr>
          </a:p>
          <a:p>
            <a:pPr algn="r" eaLnBrk="1" hangingPunct="1">
              <a:lnSpc>
                <a:spcPct val="90000"/>
              </a:lnSpc>
              <a:buFontTx/>
              <a:buNone/>
            </a:pPr>
            <a:endParaRPr lang="en-GB" sz="2400" i="1" dirty="0">
              <a:latin typeface="Times New Roman" pitchFamily="18" charset="0"/>
              <a:cs typeface="Times New Roman" pitchFamily="18" charset="0"/>
            </a:endParaRPr>
          </a:p>
          <a:p>
            <a:pPr algn="r" eaLnBrk="1" hangingPunct="1">
              <a:lnSpc>
                <a:spcPct val="90000"/>
              </a:lnSpc>
              <a:buFontTx/>
              <a:buNone/>
            </a:pPr>
            <a:r>
              <a:rPr lang="en-GB" sz="1600" i="1" dirty="0" smtClean="0">
                <a:latin typeface="Times New Roman" pitchFamily="18" charset="0"/>
                <a:cs typeface="Times New Roman" pitchFamily="18" charset="0"/>
              </a:rPr>
              <a:t>Xizang </a:t>
            </a:r>
            <a:r>
              <a:rPr lang="en-GB" sz="1600" i="1" dirty="0" err="1">
                <a:latin typeface="Times New Roman" pitchFamily="18" charset="0"/>
                <a:cs typeface="Times New Roman" pitchFamily="18" charset="0"/>
              </a:rPr>
              <a:t>Ribao</a:t>
            </a:r>
            <a:r>
              <a:rPr lang="en-GB" sz="1600" i="1" dirty="0">
                <a:latin typeface="Times New Roman" pitchFamily="18" charset="0"/>
                <a:cs typeface="Times New Roman" pitchFamily="18" charset="0"/>
              </a:rPr>
              <a:t> </a:t>
            </a:r>
            <a:r>
              <a:rPr lang="en-GB" sz="1600" dirty="0">
                <a:latin typeface="Times New Roman" pitchFamily="18" charset="0"/>
                <a:cs typeface="Times New Roman" pitchFamily="18" charset="0"/>
              </a:rPr>
              <a:t>(Tibet Daily), reporting on a </a:t>
            </a:r>
            <a:r>
              <a:rPr lang="en-GB" sz="1600" dirty="0">
                <a:solidFill>
                  <a:srgbClr val="010000"/>
                </a:solidFill>
                <a:latin typeface="Times New Roman" pitchFamily="18" charset="0"/>
                <a:cs typeface="Times New Roman" pitchFamily="18" charset="0"/>
              </a:rPr>
              <a:t>meeting </a:t>
            </a:r>
            <a:endParaRPr lang="en-GB" sz="1600" dirty="0" smtClean="0">
              <a:solidFill>
                <a:srgbClr val="010000"/>
              </a:solidFill>
              <a:latin typeface="Times New Roman" pitchFamily="18" charset="0"/>
              <a:cs typeface="Times New Roman" pitchFamily="18" charset="0"/>
            </a:endParaRPr>
          </a:p>
          <a:p>
            <a:pPr algn="r" eaLnBrk="1" hangingPunct="1">
              <a:lnSpc>
                <a:spcPct val="90000"/>
              </a:lnSpc>
              <a:buFontTx/>
              <a:buNone/>
            </a:pPr>
            <a:r>
              <a:rPr lang="en-GB" sz="1600" dirty="0" smtClean="0">
                <a:solidFill>
                  <a:srgbClr val="010000"/>
                </a:solidFill>
                <a:latin typeface="Times New Roman" pitchFamily="18" charset="0"/>
                <a:cs typeface="Times New Roman" pitchFamily="18" charset="0"/>
              </a:rPr>
              <a:t>of </a:t>
            </a:r>
            <a:r>
              <a:rPr lang="en-GB" sz="1600" dirty="0">
                <a:solidFill>
                  <a:srgbClr val="010000"/>
                </a:solidFill>
                <a:latin typeface="Times New Roman" pitchFamily="18" charset="0"/>
                <a:cs typeface="Times New Roman" pitchFamily="18" charset="0"/>
              </a:rPr>
              <a:t>the Chinese Buddhist Association</a:t>
            </a:r>
            <a:r>
              <a:rPr lang="en-US" sz="1600" dirty="0">
                <a:latin typeface="Times New Roman" pitchFamily="18" charset="0"/>
                <a:cs typeface="Times New Roman" pitchFamily="18" charset="0"/>
              </a:rPr>
              <a:t> </a:t>
            </a:r>
            <a:endParaRPr lang="en-US" sz="1600" dirty="0" smtClean="0">
              <a:latin typeface="Times New Roman" pitchFamily="18" charset="0"/>
              <a:cs typeface="Times New Roman" pitchFamily="18" charset="0"/>
            </a:endParaRPr>
          </a:p>
          <a:p>
            <a:pPr algn="r" eaLnBrk="1" hangingPunct="1">
              <a:lnSpc>
                <a:spcPct val="90000"/>
              </a:lnSpc>
              <a:buFontTx/>
              <a:buNone/>
            </a:pPr>
            <a:r>
              <a:rPr lang="en-GB" sz="1600" dirty="0" smtClean="0">
                <a:latin typeface="Times New Roman" pitchFamily="18" charset="0"/>
                <a:cs typeface="Times New Roman" pitchFamily="18" charset="0"/>
              </a:rPr>
              <a:t>5th </a:t>
            </a:r>
            <a:r>
              <a:rPr lang="en-GB" sz="1600" dirty="0">
                <a:latin typeface="Times New Roman" pitchFamily="18" charset="0"/>
                <a:cs typeface="Times New Roman" pitchFamily="18" charset="0"/>
              </a:rPr>
              <a:t>April 1996, p.1</a:t>
            </a:r>
          </a:p>
        </p:txBody>
      </p:sp>
      <p:pic>
        <p:nvPicPr>
          <p:cNvPr id="4" name="Picture 2" descr="child dalai lama"/>
          <p:cNvPicPr>
            <a:picLocks noChangeAspect="1" noChangeArrowheads="1"/>
          </p:cNvPicPr>
          <p:nvPr/>
        </p:nvPicPr>
        <p:blipFill>
          <a:blip r:embed="rId3" cstate="print"/>
          <a:srcRect/>
          <a:stretch>
            <a:fillRect/>
          </a:stretch>
        </p:blipFill>
        <p:spPr bwMode="auto">
          <a:xfrm>
            <a:off x="10533793" y="4293327"/>
            <a:ext cx="1150937" cy="1317625"/>
          </a:xfrm>
          <a:prstGeom prst="rect">
            <a:avLst/>
          </a:prstGeom>
          <a:noFill/>
          <a:ln w="9525">
            <a:noFill/>
            <a:miter lim="800000"/>
            <a:headEnd/>
            <a:tailEnd/>
          </a:ln>
        </p:spPr>
      </p:pic>
      <p:cxnSp>
        <p:nvCxnSpPr>
          <p:cNvPr id="3" name="Straight Connector 2"/>
          <p:cNvCxnSpPr/>
          <p:nvPr/>
        </p:nvCxnSpPr>
        <p:spPr>
          <a:xfrm>
            <a:off x="10319657" y="4101737"/>
            <a:ext cx="1580605" cy="175042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0319657" y="4101737"/>
            <a:ext cx="1561016" cy="175042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458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373" y="140038"/>
            <a:ext cx="8386670" cy="6438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ext Box 1033"/>
          <p:cNvSpPr txBox="1">
            <a:spLocks noChangeArrowheads="1"/>
          </p:cNvSpPr>
          <p:nvPr/>
        </p:nvSpPr>
        <p:spPr bwMode="auto">
          <a:xfrm>
            <a:off x="2597150" y="6228833"/>
            <a:ext cx="6997700" cy="523220"/>
          </a:xfrm>
          <a:prstGeom prst="rect">
            <a:avLst/>
          </a:prstGeom>
          <a:solidFill>
            <a:srgbClr val="00CCFF"/>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dirty="0" smtClean="0">
                <a:solidFill>
                  <a:schemeClr val="tx1"/>
                </a:solidFill>
                <a:latin typeface="Calibri" pitchFamily="34" charset="0"/>
              </a:rPr>
              <a:t>Offerings placed before a portrait of the Dalai Lama in </a:t>
            </a:r>
            <a:r>
              <a:rPr lang="en-US" altLang="en-US" dirty="0" err="1" smtClean="0">
                <a:solidFill>
                  <a:schemeClr val="tx1"/>
                </a:solidFill>
                <a:latin typeface="Calibri" pitchFamily="34" charset="0"/>
              </a:rPr>
              <a:t>Tawu</a:t>
            </a:r>
            <a:r>
              <a:rPr lang="en-US" altLang="en-US" dirty="0" smtClean="0">
                <a:solidFill>
                  <a:schemeClr val="tx1"/>
                </a:solidFill>
                <a:latin typeface="Calibri" pitchFamily="34" charset="0"/>
              </a:rPr>
              <a:t> in Kham (Sichuan), on the Dalai Lama’s birthday, July 6, 2014 (photo: RFA)</a:t>
            </a:r>
            <a:endParaRPr lang="en-US" altLang="en-US" dirty="0">
              <a:solidFill>
                <a:schemeClr val="tx1"/>
              </a:solidFill>
              <a:latin typeface="Calibri" pitchFamily="34" charset="0"/>
            </a:endParaRPr>
          </a:p>
        </p:txBody>
      </p:sp>
    </p:spTree>
    <p:extLst>
      <p:ext uri="{BB962C8B-B14F-4D97-AF65-F5344CB8AC3E}">
        <p14:creationId xmlns:p14="http://schemas.microsoft.com/office/powerpoint/2010/main" val="365208133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3352800" y="762000"/>
            <a:ext cx="5715000" cy="381000"/>
          </a:xfrm>
        </p:spPr>
        <p:txBody>
          <a:bodyPr>
            <a:normAutofit fontScale="90000"/>
          </a:bodyPr>
          <a:lstStyle/>
          <a:p>
            <a:pPr eaLnBrk="1" hangingPunct="1"/>
            <a:r>
              <a:rPr lang="en-US" sz="2200" u="sng" dirty="0">
                <a:latin typeface="Times New Roman" pitchFamily="18" charset="0"/>
                <a:cs typeface="Times New Roman" pitchFamily="18" charset="0"/>
              </a:rPr>
              <a:t>Restrictions on government employees and family members, 1994/5+</a:t>
            </a:r>
            <a:br>
              <a:rPr lang="en-US" sz="2200" u="sng" dirty="0">
                <a:latin typeface="Times New Roman" pitchFamily="18" charset="0"/>
                <a:cs typeface="Times New Roman" pitchFamily="18" charset="0"/>
              </a:rPr>
            </a:br>
            <a:endParaRPr lang="en-US" sz="2200" u="sng" dirty="0">
              <a:latin typeface="Times New Roman" pitchFamily="18" charset="0"/>
              <a:cs typeface="Times New Roman" pitchFamily="18" charset="0"/>
            </a:endParaRPr>
          </a:p>
        </p:txBody>
      </p:sp>
      <p:sp>
        <p:nvSpPr>
          <p:cNvPr id="132099" name="Rectangle 3"/>
          <p:cNvSpPr>
            <a:spLocks noGrp="1" noChangeArrowheads="1"/>
          </p:cNvSpPr>
          <p:nvPr>
            <p:ph idx="1"/>
          </p:nvPr>
        </p:nvSpPr>
        <p:spPr>
          <a:xfrm>
            <a:off x="2971800" y="1981200"/>
            <a:ext cx="6096000" cy="4114800"/>
          </a:xfrm>
          <a:solidFill>
            <a:schemeClr val="bg1">
              <a:lumMod val="95000"/>
            </a:schemeClr>
          </a:solidFill>
        </p:spPr>
        <p:txBody>
          <a:bodyPr>
            <a:normAutofit lnSpcReduction="10000"/>
          </a:bodyPr>
          <a:lstStyle/>
          <a:p>
            <a:pPr eaLnBrk="1" hangingPunct="1">
              <a:lnSpc>
                <a:spcPct val="80000"/>
              </a:lnSpc>
              <a:buFontTx/>
              <a:buNone/>
            </a:pPr>
            <a:endParaRPr lang="en-US" sz="2400" dirty="0">
              <a:latin typeface="Times New Roman" pitchFamily="18" charset="0"/>
              <a:cs typeface="Times New Roman" pitchFamily="18" charset="0"/>
            </a:endParaRPr>
          </a:p>
          <a:p>
            <a:pPr eaLnBrk="1" hangingPunct="1">
              <a:lnSpc>
                <a:spcPct val="80000"/>
              </a:lnSpc>
              <a:buFontTx/>
              <a:buNone/>
            </a:pPr>
            <a:r>
              <a:rPr lang="en-US" sz="2400" dirty="0">
                <a:latin typeface="Times New Roman" pitchFamily="18" charset="0"/>
                <a:cs typeface="Times New Roman" pitchFamily="18" charset="0"/>
              </a:rPr>
              <a:t>Not allowed:</a:t>
            </a:r>
          </a:p>
          <a:p>
            <a:pPr eaLnBrk="1" hangingPunct="1">
              <a:lnSpc>
                <a:spcPct val="80000"/>
              </a:lnSpc>
              <a:buFontTx/>
              <a:buNone/>
            </a:pPr>
            <a:endParaRPr lang="en-US" sz="2400" dirty="0">
              <a:latin typeface="Times New Roman" pitchFamily="18" charset="0"/>
              <a:cs typeface="Times New Roman" pitchFamily="18" charset="0"/>
            </a:endParaRPr>
          </a:p>
          <a:p>
            <a:pPr eaLnBrk="1" hangingPunct="1">
              <a:lnSpc>
                <a:spcPct val="80000"/>
              </a:lnSpc>
              <a:buFontTx/>
              <a:buChar char="-"/>
            </a:pPr>
            <a:r>
              <a:rPr lang="en-US" sz="2400" dirty="0">
                <a:latin typeface="Times New Roman" pitchFamily="18" charset="0"/>
                <a:cs typeface="Times New Roman" pitchFamily="18" charset="0"/>
              </a:rPr>
              <a:t>possession of religious objects</a:t>
            </a:r>
          </a:p>
          <a:p>
            <a:pPr eaLnBrk="1" hangingPunct="1">
              <a:lnSpc>
                <a:spcPct val="80000"/>
              </a:lnSpc>
              <a:buFontTx/>
              <a:buChar char="-"/>
            </a:pPr>
            <a:r>
              <a:rPr lang="en-US" sz="2400" dirty="0">
                <a:latin typeface="Times New Roman" pitchFamily="18" charset="0"/>
                <a:cs typeface="Times New Roman" pitchFamily="18" charset="0"/>
              </a:rPr>
              <a:t>religious activities</a:t>
            </a:r>
          </a:p>
          <a:p>
            <a:pPr eaLnBrk="1" hangingPunct="1">
              <a:lnSpc>
                <a:spcPct val="80000"/>
              </a:lnSpc>
              <a:buFontTx/>
              <a:buChar char="-"/>
            </a:pPr>
            <a:r>
              <a:rPr lang="en-US" sz="2400" dirty="0">
                <a:latin typeface="Times New Roman" pitchFamily="18" charset="0"/>
                <a:cs typeface="Times New Roman" pitchFamily="18" charset="0"/>
              </a:rPr>
              <a:t>attending monasteries or temples</a:t>
            </a:r>
          </a:p>
          <a:p>
            <a:pPr eaLnBrk="1" hangingPunct="1">
              <a:lnSpc>
                <a:spcPct val="80000"/>
              </a:lnSpc>
              <a:buFontTx/>
              <a:buChar char="-"/>
            </a:pPr>
            <a:endParaRPr lang="en-US" sz="2400" dirty="0">
              <a:latin typeface="Times New Roman" pitchFamily="18" charset="0"/>
              <a:cs typeface="Times New Roman" pitchFamily="18" charset="0"/>
            </a:endParaRPr>
          </a:p>
          <a:p>
            <a:pPr eaLnBrk="1" hangingPunct="1">
              <a:lnSpc>
                <a:spcPct val="80000"/>
              </a:lnSpc>
              <a:buFontTx/>
              <a:buChar char="-"/>
            </a:pPr>
            <a:endParaRPr lang="en-US" sz="2400" dirty="0">
              <a:latin typeface="Times New Roman" pitchFamily="18" charset="0"/>
              <a:cs typeface="Times New Roman" pitchFamily="18" charset="0"/>
            </a:endParaRPr>
          </a:p>
          <a:p>
            <a:pPr eaLnBrk="1" hangingPunct="1">
              <a:lnSpc>
                <a:spcPct val="80000"/>
              </a:lnSpc>
              <a:buFontTx/>
              <a:buNone/>
            </a:pPr>
            <a:r>
              <a:rPr lang="en-US" sz="1800" i="1" dirty="0">
                <a:latin typeface="Times New Roman" pitchFamily="18" charset="0"/>
                <a:cs typeface="Times New Roman" pitchFamily="18" charset="0"/>
              </a:rPr>
              <a:t>     Note: </a:t>
            </a:r>
            <a:r>
              <a:rPr lang="en-US" sz="1800" dirty="0">
                <a:latin typeface="Times New Roman" pitchFamily="18" charset="0"/>
                <a:cs typeface="Times New Roman" pitchFamily="18" charset="0"/>
              </a:rPr>
              <a:t>“Government employees” refers to anyone working for the Government at any level, including officials, teachers, cleaners, caretakers, etc. Only a small proportion will also be Party members.</a:t>
            </a:r>
          </a:p>
        </p:txBody>
      </p:sp>
    </p:spTree>
    <p:extLst>
      <p:ext uri="{BB962C8B-B14F-4D97-AF65-F5344CB8AC3E}">
        <p14:creationId xmlns:p14="http://schemas.microsoft.com/office/powerpoint/2010/main" val="12600613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spcBef>
                <a:spcPct val="0"/>
              </a:spcBef>
              <a:buClr>
                <a:srgbClr val="000000"/>
              </a:buClr>
            </a:pPr>
            <a:endParaRPr lang="en-US" altLang="en-US" smtClean="0">
              <a:solidFill>
                <a:srgbClr val="000000"/>
              </a:solidFill>
              <a:latin typeface="Arial" charset="0"/>
              <a:cs typeface="Arial" charset="0"/>
            </a:endParaRPr>
          </a:p>
        </p:txBody>
      </p:sp>
      <p:pic>
        <p:nvPicPr>
          <p:cNvPr id="7171" name="Content Placeholder 3" descr="asia_ref802643_99with TAR and TP roughly2.JP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6756" y="-2514326"/>
            <a:ext cx="10238445" cy="12801326"/>
          </a:xfrm>
        </p:spPr>
      </p:pic>
      <p:sp>
        <p:nvSpPr>
          <p:cNvPr id="7172" name="Text Box 4"/>
          <p:cNvSpPr txBox="1">
            <a:spLocks noChangeArrowheads="1"/>
          </p:cNvSpPr>
          <p:nvPr/>
        </p:nvSpPr>
        <p:spPr bwMode="auto">
          <a:xfrm>
            <a:off x="3733800" y="6019801"/>
            <a:ext cx="4953000" cy="523875"/>
          </a:xfrm>
          <a:prstGeom prst="rect">
            <a:avLst/>
          </a:prstGeom>
          <a:solidFill>
            <a:srgbClr val="00CCFF"/>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a:latin typeface="Calibri" pitchFamily="34" charset="0"/>
              </a:rPr>
              <a:t>The Tibetan Plateau, including the Eastern Tibetan areas of  Kham and Amdo, constitutes an even larger part of China’s area.</a:t>
            </a:r>
          </a:p>
        </p:txBody>
      </p:sp>
    </p:spTree>
    <p:extLst>
      <p:ext uri="{BB962C8B-B14F-4D97-AF65-F5344CB8AC3E}">
        <p14:creationId xmlns:p14="http://schemas.microsoft.com/office/powerpoint/2010/main" val="171652824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3391437" y="762000"/>
            <a:ext cx="5715000" cy="381000"/>
          </a:xfrm>
        </p:spPr>
        <p:txBody>
          <a:bodyPr>
            <a:normAutofit fontScale="90000"/>
          </a:bodyPr>
          <a:lstStyle/>
          <a:p>
            <a:pPr eaLnBrk="1" hangingPunct="1"/>
            <a:r>
              <a:rPr lang="en-US" sz="2200" u="sng" dirty="0">
                <a:latin typeface="Times New Roman" pitchFamily="18" charset="0"/>
                <a:cs typeface="Times New Roman" pitchFamily="18" charset="0"/>
              </a:rPr>
              <a:t>Restrictions on students, 1994/5+</a:t>
            </a:r>
            <a:r>
              <a:rPr lang="en-US" sz="2200" dirty="0">
                <a:latin typeface="Times New Roman" pitchFamily="18" charset="0"/>
                <a:cs typeface="Times New Roman" pitchFamily="18" charset="0"/>
              </a:rPr>
              <a:t/>
            </a:r>
            <a:br>
              <a:rPr lang="en-US" sz="2200" dirty="0">
                <a:latin typeface="Times New Roman" pitchFamily="18" charset="0"/>
                <a:cs typeface="Times New Roman" pitchFamily="18" charset="0"/>
              </a:rPr>
            </a:br>
            <a:endParaRPr lang="en-US" sz="2200" dirty="0">
              <a:latin typeface="Times New Roman" pitchFamily="18" charset="0"/>
              <a:cs typeface="Times New Roman" pitchFamily="18" charset="0"/>
            </a:endParaRPr>
          </a:p>
        </p:txBody>
      </p:sp>
      <p:sp>
        <p:nvSpPr>
          <p:cNvPr id="80899" name="Rectangle 3"/>
          <p:cNvSpPr>
            <a:spLocks noGrp="1" noChangeArrowheads="1"/>
          </p:cNvSpPr>
          <p:nvPr>
            <p:ph idx="1"/>
          </p:nvPr>
        </p:nvSpPr>
        <p:spPr>
          <a:xfrm>
            <a:off x="2899954" y="1680754"/>
            <a:ext cx="6162389" cy="4652554"/>
          </a:xfrm>
          <a:solidFill>
            <a:schemeClr val="bg1">
              <a:lumMod val="95000"/>
            </a:schemeClr>
          </a:solidFill>
        </p:spPr>
        <p:txBody>
          <a:bodyPr/>
          <a:lstStyle/>
          <a:p>
            <a:pPr eaLnBrk="1" hangingPunct="1">
              <a:buFontTx/>
              <a:buNone/>
            </a:pPr>
            <a:endParaRPr lang="en-US" sz="2400" dirty="0">
              <a:latin typeface="Times New Roman" pitchFamily="18" charset="0"/>
              <a:cs typeface="Times New Roman" pitchFamily="18" charset="0"/>
            </a:endParaRPr>
          </a:p>
          <a:p>
            <a:pPr eaLnBrk="1" hangingPunct="1">
              <a:buFontTx/>
              <a:buNone/>
            </a:pPr>
            <a:r>
              <a:rPr lang="en-US" dirty="0">
                <a:latin typeface="Times New Roman" pitchFamily="18" charset="0"/>
                <a:cs typeface="Times New Roman" pitchFamily="18" charset="0"/>
              </a:rPr>
              <a:t>Not allowed:</a:t>
            </a:r>
          </a:p>
          <a:p>
            <a:pPr eaLnBrk="1" hangingPunct="1">
              <a:buFontTx/>
              <a:buNone/>
            </a:pPr>
            <a:endParaRPr lang="en-US" dirty="0">
              <a:latin typeface="Times New Roman" pitchFamily="18" charset="0"/>
              <a:cs typeface="Times New Roman" pitchFamily="18" charset="0"/>
            </a:endParaRPr>
          </a:p>
          <a:p>
            <a:pPr eaLnBrk="1" hangingPunct="1">
              <a:buFontTx/>
              <a:buChar char="-"/>
            </a:pPr>
            <a:r>
              <a:rPr lang="en-US" dirty="0">
                <a:latin typeface="Times New Roman" pitchFamily="18" charset="0"/>
                <a:cs typeface="Times New Roman" pitchFamily="18" charset="0"/>
              </a:rPr>
              <a:t>possession of religious objects</a:t>
            </a:r>
          </a:p>
          <a:p>
            <a:pPr eaLnBrk="1" hangingPunct="1">
              <a:buFontTx/>
              <a:buChar char="-"/>
            </a:pPr>
            <a:r>
              <a:rPr lang="en-US" dirty="0">
                <a:latin typeface="Times New Roman" pitchFamily="18" charset="0"/>
                <a:cs typeface="Times New Roman" pitchFamily="18" charset="0"/>
              </a:rPr>
              <a:t>religious activities</a:t>
            </a:r>
          </a:p>
          <a:p>
            <a:pPr eaLnBrk="1" hangingPunct="1">
              <a:buFontTx/>
              <a:buChar char="-"/>
            </a:pPr>
            <a:r>
              <a:rPr lang="en-US" dirty="0">
                <a:latin typeface="Times New Roman" pitchFamily="18" charset="0"/>
                <a:cs typeface="Times New Roman" pitchFamily="18" charset="0"/>
              </a:rPr>
              <a:t>attending monasteries or temples</a:t>
            </a:r>
          </a:p>
        </p:txBody>
      </p:sp>
      <p:sp>
        <p:nvSpPr>
          <p:cNvPr id="80900" name="Rectangle 3"/>
          <p:cNvSpPr>
            <a:spLocks noChangeArrowheads="1"/>
          </p:cNvSpPr>
          <p:nvPr/>
        </p:nvSpPr>
        <p:spPr bwMode="auto">
          <a:xfrm>
            <a:off x="3391437" y="5009333"/>
            <a:ext cx="5334000" cy="1323975"/>
          </a:xfrm>
          <a:prstGeom prst="rect">
            <a:avLst/>
          </a:prstGeom>
          <a:noFill/>
          <a:ln w="9525">
            <a:noFill/>
            <a:miter lim="800000"/>
            <a:headEnd/>
            <a:tailEnd/>
          </a:ln>
        </p:spPr>
        <p:txBody>
          <a:bodyPr>
            <a:spAutoFit/>
          </a:bodyPr>
          <a:lstStyle/>
          <a:p>
            <a:r>
              <a:rPr lang="en-US" sz="1600" i="1" dirty="0">
                <a:latin typeface="Times New Roman" pitchFamily="18" charset="0"/>
                <a:cs typeface="Times New Roman" pitchFamily="18" charset="0"/>
              </a:rPr>
              <a:t>Note: </a:t>
            </a:r>
            <a:r>
              <a:rPr lang="en-US" sz="1600" dirty="0">
                <a:latin typeface="Times New Roman" pitchFamily="18" charset="0"/>
                <a:cs typeface="Times New Roman" pitchFamily="18" charset="0"/>
              </a:rPr>
              <a:t>“Students” refers to anyone studying at the Tibet University and at the three other University level institutions, and also seems to apply to students at schools in the TAR. Enforcement might depend on individual local officials, as with all these semi-clandestine policies.</a:t>
            </a:r>
          </a:p>
        </p:txBody>
      </p:sp>
    </p:spTree>
    <p:extLst>
      <p:ext uri="{BB962C8B-B14F-4D97-AF65-F5344CB8AC3E}">
        <p14:creationId xmlns:p14="http://schemas.microsoft.com/office/powerpoint/2010/main" val="360515328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t>Queuing up </a:t>
            </a:r>
          </a:p>
        </p:txBody>
      </p:sp>
      <p:sp>
        <p:nvSpPr>
          <p:cNvPr id="81923" name="Rectangle 3"/>
          <p:cNvSpPr>
            <a:spLocks noGrp="1" noChangeArrowheads="1"/>
          </p:cNvSpPr>
          <p:nvPr>
            <p:ph idx="1"/>
          </p:nvPr>
        </p:nvSpPr>
        <p:spPr/>
        <p:txBody>
          <a:bodyPr/>
          <a:lstStyle/>
          <a:p>
            <a:endParaRPr lang="en-GB" dirty="0"/>
          </a:p>
        </p:txBody>
      </p:sp>
      <p:pic>
        <p:nvPicPr>
          <p:cNvPr id="81925" name="Picture 5" descr="AUT_3308"/>
          <p:cNvPicPr>
            <a:picLocks noChangeAspect="1" noChangeArrowheads="1"/>
          </p:cNvPicPr>
          <p:nvPr/>
        </p:nvPicPr>
        <p:blipFill>
          <a:blip r:embed="rId3" cstate="print"/>
          <a:srcRect/>
          <a:stretch>
            <a:fillRect/>
          </a:stretch>
        </p:blipFill>
        <p:spPr bwMode="auto">
          <a:xfrm>
            <a:off x="2338319" y="523161"/>
            <a:ext cx="7965744" cy="59743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2"/>
          <p:cNvSpPr txBox="1">
            <a:spLocks noChangeArrowheads="1"/>
          </p:cNvSpPr>
          <p:nvPr/>
        </p:nvSpPr>
        <p:spPr>
          <a:xfrm>
            <a:off x="2524838" y="6176963"/>
            <a:ext cx="7592705" cy="477784"/>
          </a:xfrm>
          <a:prstGeom prst="rect">
            <a:avLst/>
          </a:prstGeom>
          <a:solidFill>
            <a:srgbClr val="00B0F0"/>
          </a:solidFill>
        </p:spPr>
        <p:txBody>
          <a:bodyPr rIns="91440" anchor="b">
            <a:normAutofit/>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algn="ctr"/>
            <a:r>
              <a:rPr lang="en-US" sz="1800" dirty="0">
                <a:solidFill>
                  <a:srgbClr val="000000"/>
                </a:solidFill>
                <a:latin typeface="Times New Roman" pitchFamily="18" charset="0"/>
                <a:ea typeface="+mn-ea"/>
                <a:cs typeface="Times New Roman" pitchFamily="18" charset="0"/>
              </a:rPr>
              <a:t>Tibetans queueing to enter the </a:t>
            </a:r>
            <a:r>
              <a:rPr lang="en-US" sz="1800" dirty="0" err="1">
                <a:solidFill>
                  <a:srgbClr val="000000"/>
                </a:solidFill>
                <a:latin typeface="Times New Roman" pitchFamily="18" charset="0"/>
                <a:ea typeface="+mn-ea"/>
                <a:cs typeface="Times New Roman" pitchFamily="18" charset="0"/>
              </a:rPr>
              <a:t>Jokhang</a:t>
            </a:r>
            <a:r>
              <a:rPr lang="en-US" sz="1800" dirty="0">
                <a:solidFill>
                  <a:srgbClr val="000000"/>
                </a:solidFill>
                <a:latin typeface="Times New Roman" pitchFamily="18" charset="0"/>
                <a:ea typeface="+mn-ea"/>
                <a:cs typeface="Times New Roman" pitchFamily="18" charset="0"/>
              </a:rPr>
              <a:t> temple, c. 2001</a:t>
            </a:r>
          </a:p>
        </p:txBody>
      </p:sp>
    </p:spTree>
    <p:extLst>
      <p:ext uri="{BB962C8B-B14F-4D97-AF65-F5344CB8AC3E}">
        <p14:creationId xmlns:p14="http://schemas.microsoft.com/office/powerpoint/2010/main" val="47802116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1285733" y="602185"/>
            <a:ext cx="9620534" cy="366808"/>
          </a:xfrm>
          <a:solidFill>
            <a:srgbClr val="00B0F0"/>
          </a:solidFill>
        </p:spPr>
        <p:txBody>
          <a:bodyPr>
            <a:normAutofit/>
          </a:bodyPr>
          <a:lstStyle/>
          <a:p>
            <a:pPr algn="ctr"/>
            <a:r>
              <a:rPr lang="en-US" sz="1800" dirty="0"/>
              <a:t>A closer look at people in the queue in the </a:t>
            </a:r>
            <a:r>
              <a:rPr lang="en-US" sz="1800" dirty="0" err="1"/>
              <a:t>Jokhang</a:t>
            </a:r>
            <a:r>
              <a:rPr lang="en-US" sz="1800" dirty="0"/>
              <a:t> temple: why the mask?</a:t>
            </a:r>
          </a:p>
        </p:txBody>
      </p:sp>
      <p:pic>
        <p:nvPicPr>
          <p:cNvPr id="82948" name="Picture 4" descr="AUT_3311"/>
          <p:cNvPicPr>
            <a:picLocks noGrp="1" noChangeAspect="1" noChangeArrowheads="1"/>
          </p:cNvPicPr>
          <p:nvPr>
            <p:ph idx="1"/>
          </p:nvPr>
        </p:nvPicPr>
        <p:blipFill>
          <a:blip r:embed="rId3" cstate="print"/>
          <a:srcRect/>
          <a:stretch>
            <a:fillRect/>
          </a:stretch>
        </p:blipFill>
        <p:spPr>
          <a:xfrm>
            <a:off x="2781300" y="1600200"/>
            <a:ext cx="6629400" cy="4972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9514123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Grp="1" noChangeArrowheads="1"/>
          </p:cNvSpPr>
          <p:nvPr>
            <p:ph type="title"/>
          </p:nvPr>
        </p:nvSpPr>
        <p:spPr/>
        <p:txBody>
          <a:bodyPr/>
          <a:lstStyle/>
          <a:p>
            <a:endParaRPr lang="en-US"/>
          </a:p>
        </p:txBody>
      </p:sp>
      <p:sp>
        <p:nvSpPr>
          <p:cNvPr id="434179" name="Rectangle 3"/>
          <p:cNvSpPr>
            <a:spLocks noGrp="1" noChangeArrowheads="1"/>
          </p:cNvSpPr>
          <p:nvPr>
            <p:ph idx="1"/>
          </p:nvPr>
        </p:nvSpPr>
        <p:spPr/>
        <p:txBody>
          <a:bodyPr/>
          <a:lstStyle/>
          <a:p>
            <a:endParaRPr lang="en-US"/>
          </a:p>
        </p:txBody>
      </p:sp>
      <p:graphicFrame>
        <p:nvGraphicFramePr>
          <p:cNvPr id="434180" name="Object 4"/>
          <p:cNvGraphicFramePr>
            <a:graphicFrameLocks noChangeAspect="1"/>
          </p:cNvGraphicFramePr>
          <p:nvPr>
            <p:extLst/>
          </p:nvPr>
        </p:nvGraphicFramePr>
        <p:xfrm>
          <a:off x="1658963" y="272951"/>
          <a:ext cx="8590506" cy="6442880"/>
        </p:xfrm>
        <a:graphic>
          <a:graphicData uri="http://schemas.openxmlformats.org/presentationml/2006/ole">
            <mc:AlternateContent xmlns:mc="http://schemas.openxmlformats.org/markup-compatibility/2006">
              <mc:Choice xmlns:v="urn:schemas-microsoft-com:vml" Requires="v">
                <p:oleObj spid="_x0000_s7175" name="Photo Editor Photo" r:id="rId4" imgW="6095238" imgH="4571429" progId="">
                  <p:embed/>
                </p:oleObj>
              </mc:Choice>
              <mc:Fallback>
                <p:oleObj name="Photo Editor Photo" r:id="rId4" imgW="6095238" imgH="457142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8963" y="272951"/>
                        <a:ext cx="8590506" cy="6442880"/>
                      </a:xfrm>
                      <a:prstGeom prst="rect">
                        <a:avLst/>
                      </a:prstGeom>
                      <a:noFill/>
                      <a:ln>
                        <a:noFill/>
                      </a:ln>
                      <a:effectLst/>
                      <a:extLst/>
                    </p:spPr>
                  </p:pic>
                </p:oleObj>
              </mc:Fallback>
            </mc:AlternateContent>
          </a:graphicData>
        </a:graphic>
      </p:graphicFrame>
      <p:sp>
        <p:nvSpPr>
          <p:cNvPr id="434182" name="Freeform 6"/>
          <p:cNvSpPr>
            <a:spLocks/>
          </p:cNvSpPr>
          <p:nvPr/>
        </p:nvSpPr>
        <p:spPr bwMode="auto">
          <a:xfrm>
            <a:off x="1295400" y="3352800"/>
            <a:ext cx="2057400" cy="2362200"/>
          </a:xfrm>
          <a:custGeom>
            <a:avLst/>
            <a:gdLst/>
            <a:ahLst/>
            <a:cxnLst>
              <a:cxn ang="0">
                <a:pos x="930" y="41"/>
              </a:cxn>
              <a:cxn ang="0">
                <a:pos x="573" y="41"/>
              </a:cxn>
              <a:cxn ang="0">
                <a:pos x="5" y="876"/>
              </a:cxn>
              <a:cxn ang="0">
                <a:pos x="29" y="1144"/>
              </a:cxn>
              <a:cxn ang="0">
                <a:pos x="678" y="1517"/>
              </a:cxn>
              <a:cxn ang="0">
                <a:pos x="1660" y="1160"/>
              </a:cxn>
              <a:cxn ang="0">
                <a:pos x="1733" y="1006"/>
              </a:cxn>
              <a:cxn ang="0">
                <a:pos x="1709" y="819"/>
              </a:cxn>
              <a:cxn ang="0">
                <a:pos x="1644" y="681"/>
              </a:cxn>
              <a:cxn ang="0">
                <a:pos x="1319" y="243"/>
              </a:cxn>
              <a:cxn ang="0">
                <a:pos x="1100" y="146"/>
              </a:cxn>
              <a:cxn ang="0">
                <a:pos x="646" y="49"/>
              </a:cxn>
              <a:cxn ang="0">
                <a:pos x="516" y="16"/>
              </a:cxn>
              <a:cxn ang="0">
                <a:pos x="644" y="0"/>
              </a:cxn>
            </a:cxnLst>
            <a:rect l="0" t="0" r="r" b="b"/>
            <a:pathLst>
              <a:path w="1733" h="1517">
                <a:moveTo>
                  <a:pt x="930" y="41"/>
                </a:moveTo>
                <a:cubicBezTo>
                  <a:pt x="799" y="17"/>
                  <a:pt x="725" y="30"/>
                  <a:pt x="573" y="41"/>
                </a:cubicBezTo>
                <a:cubicBezTo>
                  <a:pt x="203" y="163"/>
                  <a:pt x="63" y="519"/>
                  <a:pt x="5" y="876"/>
                </a:cubicBezTo>
                <a:cubicBezTo>
                  <a:pt x="12" y="965"/>
                  <a:pt x="0" y="1059"/>
                  <a:pt x="29" y="1144"/>
                </a:cubicBezTo>
                <a:cubicBezTo>
                  <a:pt x="120" y="1414"/>
                  <a:pt x="432" y="1490"/>
                  <a:pt x="678" y="1517"/>
                </a:cubicBezTo>
                <a:cubicBezTo>
                  <a:pt x="1005" y="1492"/>
                  <a:pt x="1446" y="1462"/>
                  <a:pt x="1660" y="1160"/>
                </a:cubicBezTo>
                <a:cubicBezTo>
                  <a:pt x="1696" y="1109"/>
                  <a:pt x="1711" y="1063"/>
                  <a:pt x="1733" y="1006"/>
                </a:cubicBezTo>
                <a:cubicBezTo>
                  <a:pt x="1725" y="944"/>
                  <a:pt x="1721" y="881"/>
                  <a:pt x="1709" y="819"/>
                </a:cubicBezTo>
                <a:cubicBezTo>
                  <a:pt x="1695" y="744"/>
                  <a:pt x="1679" y="747"/>
                  <a:pt x="1644" y="681"/>
                </a:cubicBezTo>
                <a:cubicBezTo>
                  <a:pt x="1575" y="551"/>
                  <a:pt x="1477" y="281"/>
                  <a:pt x="1319" y="243"/>
                </a:cubicBezTo>
                <a:cubicBezTo>
                  <a:pt x="1243" y="186"/>
                  <a:pt x="1186" y="174"/>
                  <a:pt x="1100" y="146"/>
                </a:cubicBezTo>
                <a:cubicBezTo>
                  <a:pt x="951" y="97"/>
                  <a:pt x="800" y="74"/>
                  <a:pt x="646" y="49"/>
                </a:cubicBezTo>
                <a:cubicBezTo>
                  <a:pt x="606" y="36"/>
                  <a:pt x="559" y="16"/>
                  <a:pt x="516" y="16"/>
                </a:cubicBezTo>
                <a:lnTo>
                  <a:pt x="644" y="0"/>
                </a:lnTo>
              </a:path>
            </a:pathLst>
          </a:custGeom>
          <a:noFill/>
          <a:ln w="146050">
            <a:solidFill>
              <a:srgbClr val="FFFF00"/>
            </a:solidFill>
            <a:round/>
            <a:headEnd/>
            <a:tailEnd/>
          </a:ln>
          <a:effectLst/>
        </p:spPr>
        <p:txBody>
          <a:bodyPr/>
          <a:lstStyle/>
          <a:p>
            <a:endParaRPr lang="en-US"/>
          </a:p>
        </p:txBody>
      </p:sp>
      <p:sp>
        <p:nvSpPr>
          <p:cNvPr id="6" name="Rectangle 2"/>
          <p:cNvSpPr txBox="1">
            <a:spLocks noChangeArrowheads="1"/>
          </p:cNvSpPr>
          <p:nvPr/>
        </p:nvSpPr>
        <p:spPr>
          <a:xfrm>
            <a:off x="1839416" y="6161227"/>
            <a:ext cx="8229600" cy="482489"/>
          </a:xfrm>
          <a:prstGeom prst="rect">
            <a:avLst/>
          </a:prstGeom>
          <a:solidFill>
            <a:srgbClr val="00B0F0"/>
          </a:solidFill>
        </p:spPr>
        <p:txBody>
          <a:bodyPr rIns="91440" anchor="b">
            <a:normAutofit/>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algn="ctr"/>
            <a:r>
              <a:rPr lang="en-US" sz="1800" dirty="0">
                <a:solidFill>
                  <a:schemeClr val="tx1"/>
                </a:solidFill>
                <a:latin typeface="Times New Roman" panose="02020603050405020304" pitchFamily="18" charset="0"/>
                <a:cs typeface="Times New Roman" panose="02020603050405020304" pitchFamily="18" charset="0"/>
              </a:rPr>
              <a:t>One of the four slogans denouncing the Dalai Lama. Tibet University, 2000</a:t>
            </a:r>
          </a:p>
        </p:txBody>
      </p:sp>
    </p:spTree>
    <p:extLst>
      <p:ext uri="{BB962C8B-B14F-4D97-AF65-F5344CB8AC3E}">
        <p14:creationId xmlns:p14="http://schemas.microsoft.com/office/powerpoint/2010/main" val="120965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4182"/>
                                        </p:tgtEl>
                                        <p:attrNameLst>
                                          <p:attrName>style.visibility</p:attrName>
                                        </p:attrNameLst>
                                      </p:cBhvr>
                                      <p:to>
                                        <p:strVal val="visible"/>
                                      </p:to>
                                    </p:set>
                                    <p:animEffect transition="in" filter="fade">
                                      <p:cBhvr>
                                        <p:cTn id="7" dur="2000"/>
                                        <p:tgtEl>
                                          <p:spTgt spid="434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18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t>Chenrezig</a:t>
            </a:r>
          </a:p>
        </p:txBody>
      </p:sp>
      <p:sp>
        <p:nvSpPr>
          <p:cNvPr id="93187" name="Rectangle 3"/>
          <p:cNvSpPr>
            <a:spLocks noGrp="1" noChangeArrowheads="1"/>
          </p:cNvSpPr>
          <p:nvPr>
            <p:ph idx="1"/>
          </p:nvPr>
        </p:nvSpPr>
        <p:spPr/>
        <p:txBody>
          <a:bodyPr/>
          <a:lstStyle/>
          <a:p>
            <a:endParaRPr lang="en-GB" dirty="0"/>
          </a:p>
        </p:txBody>
      </p:sp>
      <p:pic>
        <p:nvPicPr>
          <p:cNvPr id="93188" name="Picture 4" descr="AUT_3614"/>
          <p:cNvPicPr>
            <a:picLocks noChangeAspect="1" noChangeArrowheads="1"/>
          </p:cNvPicPr>
          <p:nvPr/>
        </p:nvPicPr>
        <p:blipFill>
          <a:blip r:embed="rId3" cstate="print"/>
          <a:srcRect/>
          <a:stretch>
            <a:fillRect/>
          </a:stretch>
        </p:blipFill>
        <p:spPr bwMode="auto">
          <a:xfrm>
            <a:off x="1869744" y="136476"/>
            <a:ext cx="8798255" cy="65986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2"/>
          <p:cNvSpPr txBox="1">
            <a:spLocks noChangeArrowheads="1"/>
          </p:cNvSpPr>
          <p:nvPr/>
        </p:nvSpPr>
        <p:spPr>
          <a:xfrm>
            <a:off x="2098344" y="6139216"/>
            <a:ext cx="8229600" cy="533400"/>
          </a:xfrm>
          <a:prstGeom prst="rect">
            <a:avLst/>
          </a:prstGeom>
          <a:solidFill>
            <a:srgbClr val="00B0F0"/>
          </a:solidFill>
        </p:spPr>
        <p:txBody>
          <a:bodyPr rIns="91440" anchor="b">
            <a:normAutofit fontScale="85000" lnSpcReduction="10000"/>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algn="ctr"/>
            <a:r>
              <a:rPr lang="en-US" sz="1800" dirty="0">
                <a:solidFill>
                  <a:schemeClr val="tx1"/>
                </a:solidFill>
                <a:effectLst/>
                <a:latin typeface="Arial" panose="020B0604020202020204" pitchFamily="34" charset="0"/>
                <a:cs typeface="Arial" panose="020B0604020202020204" pitchFamily="34" charset="0"/>
              </a:rPr>
              <a:t>Poster in a Lhasa shop showing the one time that hanging of the giant thangkas from the Potala Place was allowed (1995), overlooked by </a:t>
            </a:r>
            <a:r>
              <a:rPr lang="en-US" sz="1800" dirty="0" err="1">
                <a:solidFill>
                  <a:schemeClr val="tx1"/>
                </a:solidFill>
                <a:effectLst/>
                <a:latin typeface="Arial" panose="020B0604020202020204" pitchFamily="34" charset="0"/>
                <a:cs typeface="Arial" panose="020B0604020202020204" pitchFamily="34" charset="0"/>
              </a:rPr>
              <a:t>Chenrezig</a:t>
            </a:r>
            <a:r>
              <a:rPr lang="en-US" sz="1800" dirty="0">
                <a:solidFill>
                  <a:schemeClr val="tx1"/>
                </a:solidFill>
                <a:effectLst/>
                <a:latin typeface="Arial" panose="020B0604020202020204" pitchFamily="34" charset="0"/>
                <a:cs typeface="Arial" panose="020B0604020202020204" pitchFamily="34" charset="0"/>
              </a:rPr>
              <a:t>, the </a:t>
            </a:r>
            <a:r>
              <a:rPr lang="en-US" sz="1800" dirty="0" smtClean="0">
                <a:solidFill>
                  <a:schemeClr val="tx1"/>
                </a:solidFill>
                <a:effectLst/>
                <a:latin typeface="Arial" panose="020B0604020202020204" pitchFamily="34" charset="0"/>
                <a:cs typeface="Arial" panose="020B0604020202020204" pitchFamily="34" charset="0"/>
              </a:rPr>
              <a:t>Bodhisattva </a:t>
            </a:r>
            <a:r>
              <a:rPr lang="en-US" sz="1800" dirty="0">
                <a:solidFill>
                  <a:schemeClr val="tx1"/>
                </a:solidFill>
                <a:effectLst/>
                <a:latin typeface="Arial" panose="020B0604020202020204" pitchFamily="34" charset="0"/>
                <a:cs typeface="Arial" panose="020B0604020202020204" pitchFamily="34" charset="0"/>
              </a:rPr>
              <a:t>of Compassion.</a:t>
            </a:r>
          </a:p>
        </p:txBody>
      </p:sp>
    </p:spTree>
    <p:extLst>
      <p:ext uri="{BB962C8B-B14F-4D97-AF65-F5344CB8AC3E}">
        <p14:creationId xmlns:p14="http://schemas.microsoft.com/office/powerpoint/2010/main" val="268197375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9700" y="2311400"/>
            <a:ext cx="6858000" cy="954107"/>
          </a:xfrm>
          <a:prstGeom prst="rect">
            <a:avLst/>
          </a:prstGeom>
        </p:spPr>
        <p:txBody>
          <a:bodyPr wrap="square">
            <a:spAutoFit/>
          </a:bodyPr>
          <a:lstStyle/>
          <a:p>
            <a:endParaRPr lang="en-US" sz="2800" u="sng" dirty="0">
              <a:latin typeface="Times New Roman" pitchFamily="18" charset="0"/>
              <a:cs typeface="Times New Roman" pitchFamily="18" charset="0"/>
            </a:endParaRPr>
          </a:p>
          <a:p>
            <a:endParaRPr lang="en-US" sz="2800" u="sng" dirty="0">
              <a:latin typeface="Times New Roman" pitchFamily="18" charset="0"/>
              <a:cs typeface="Times New Roman" pitchFamily="18" charset="0"/>
            </a:endParaRPr>
          </a:p>
        </p:txBody>
      </p:sp>
      <p:sp>
        <p:nvSpPr>
          <p:cNvPr id="3" name="TextBox 2"/>
          <p:cNvSpPr txBox="1"/>
          <p:nvPr/>
        </p:nvSpPr>
        <p:spPr>
          <a:xfrm>
            <a:off x="1954307" y="1636933"/>
            <a:ext cx="8767482" cy="3170099"/>
          </a:xfrm>
          <a:prstGeom prst="rect">
            <a:avLst/>
          </a:prstGeom>
          <a:solidFill>
            <a:srgbClr val="00B050"/>
          </a:solidFill>
          <a:ln>
            <a:solidFill>
              <a:schemeClr val="accent1">
                <a:lumMod val="75000"/>
              </a:schemeClr>
            </a:solidFill>
          </a:ln>
        </p:spPr>
        <p:txBody>
          <a:bodyPr wrap="square">
            <a:spAutoFit/>
          </a:bodyPr>
          <a:lstStyle/>
          <a:p>
            <a:pPr algn="ctr">
              <a:defRPr/>
            </a:pPr>
            <a:r>
              <a:rPr lang="en-US" sz="4000" dirty="0" smtClean="0">
                <a:latin typeface="Baskerville Old Face" panose="02020602080505020303" pitchFamily="18" charset="0"/>
              </a:rPr>
              <a:t>No. 8:</a:t>
            </a:r>
          </a:p>
          <a:p>
            <a:pPr algn="ctr">
              <a:defRPr/>
            </a:pPr>
            <a:r>
              <a:rPr lang="en-US" sz="4000" dirty="0" smtClean="0">
                <a:latin typeface="Baskerville Old Face" panose="02020602080505020303" pitchFamily="18" charset="0"/>
              </a:rPr>
              <a:t> </a:t>
            </a:r>
          </a:p>
          <a:p>
            <a:pPr algn="ctr">
              <a:defRPr/>
            </a:pPr>
            <a:r>
              <a:rPr lang="en-US" sz="4000" dirty="0" smtClean="0">
                <a:latin typeface="Baskerville Old Face" panose="02020602080505020303" pitchFamily="18" charset="0"/>
              </a:rPr>
              <a:t>China has created growth, prosperity and contentment in Tibet</a:t>
            </a:r>
          </a:p>
          <a:p>
            <a:pPr algn="ctr">
              <a:defRPr/>
            </a:pPr>
            <a:endParaRPr lang="en-US" sz="4000" dirty="0">
              <a:latin typeface="Baskerville Old Face" panose="02020602080505020303" pitchFamily="18" charset="0"/>
            </a:endParaRPr>
          </a:p>
        </p:txBody>
      </p:sp>
      <p:sp>
        <p:nvSpPr>
          <p:cNvPr id="4" name="TextBox 3"/>
          <p:cNvSpPr txBox="1"/>
          <p:nvPr/>
        </p:nvSpPr>
        <p:spPr>
          <a:xfrm rot="20553926">
            <a:off x="886215" y="1605556"/>
            <a:ext cx="5686874" cy="707886"/>
          </a:xfrm>
          <a:prstGeom prst="rect">
            <a:avLst/>
          </a:prstGeom>
          <a:solidFill>
            <a:srgbClr val="EFF5F3">
              <a:alpha val="78039"/>
            </a:srgbClr>
          </a:solidFill>
          <a:ln>
            <a:solidFill>
              <a:srgbClr val="FF0000"/>
            </a:solidFill>
          </a:ln>
        </p:spPr>
        <p:txBody>
          <a:bodyPr wrap="square">
            <a:spAutoFit/>
          </a:bodyPr>
          <a:lstStyle/>
          <a:p>
            <a:pPr algn="ctr">
              <a:defRPr/>
            </a:pPr>
            <a:r>
              <a:rPr lang="en-US" sz="4000" b="1" dirty="0" smtClean="0">
                <a:solidFill>
                  <a:srgbClr val="FF0000"/>
                </a:solidFill>
                <a:latin typeface="Baskerville Old Face" panose="02020602080505020303" pitchFamily="18" charset="0"/>
              </a:rPr>
              <a:t>Partly Wrong!	</a:t>
            </a:r>
            <a:endParaRPr lang="en-US" sz="4000" b="1" dirty="0">
              <a:solidFill>
                <a:srgbClr val="FF0000"/>
              </a:solidFill>
              <a:latin typeface="Baskerville Old Face" panose="02020602080505020303" pitchFamily="18" charset="0"/>
            </a:endParaRPr>
          </a:p>
        </p:txBody>
      </p:sp>
    </p:spTree>
    <p:extLst>
      <p:ext uri="{BB962C8B-B14F-4D97-AF65-F5344CB8AC3E}">
        <p14:creationId xmlns:p14="http://schemas.microsoft.com/office/powerpoint/2010/main" val="78778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endParaRPr lang="en-US" smtClean="0"/>
          </a:p>
        </p:txBody>
      </p:sp>
      <p:pic>
        <p:nvPicPr>
          <p:cNvPr id="10243" name="Picture 5" descr="C:\Users\Robbie\AppData\Local\Temp\viewer.png"/>
          <p:cNvPicPr>
            <a:picLocks noGrp="1" noChangeAspect="1" noChangeArrowheads="1"/>
          </p:cNvPicPr>
          <p:nvPr>
            <p:ph idx="1"/>
          </p:nvPr>
        </p:nvPicPr>
        <p:blipFill>
          <a:blip r:embed="rId2" cstate="print"/>
          <a:stretch>
            <a:fillRect/>
          </a:stretch>
        </p:blipFill>
        <p:spPr>
          <a:xfrm>
            <a:off x="4114801" y="183548"/>
            <a:ext cx="4495799" cy="6445852"/>
          </a:xfrm>
        </p:spPr>
      </p:pic>
      <p:sp>
        <p:nvSpPr>
          <p:cNvPr id="4" name="Text Box 1033"/>
          <p:cNvSpPr txBox="1">
            <a:spLocks noChangeArrowheads="1"/>
          </p:cNvSpPr>
          <p:nvPr/>
        </p:nvSpPr>
        <p:spPr bwMode="auto">
          <a:xfrm>
            <a:off x="2514600" y="6119814"/>
            <a:ext cx="6997700" cy="307777"/>
          </a:xfrm>
          <a:prstGeom prst="rect">
            <a:avLst/>
          </a:prstGeom>
          <a:solidFill>
            <a:srgbClr val="00CCFF"/>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i="1" dirty="0" smtClean="0">
                <a:solidFill>
                  <a:schemeClr val="tx1"/>
                </a:solidFill>
                <a:latin typeface="Calibri" pitchFamily="34" charset="0"/>
              </a:rPr>
              <a:t>Tibet Daily</a:t>
            </a:r>
            <a:r>
              <a:rPr lang="en-US" altLang="en-US" dirty="0" smtClean="0">
                <a:solidFill>
                  <a:schemeClr val="tx1"/>
                </a:solidFill>
                <a:latin typeface="Calibri" pitchFamily="34" charset="0"/>
              </a:rPr>
              <a:t>, the official Party paper in Tibet, front page, March 24, 2010</a:t>
            </a:r>
            <a:endParaRPr lang="en-US" altLang="en-US" dirty="0">
              <a:solidFill>
                <a:schemeClr val="tx1"/>
              </a:solidFill>
              <a:latin typeface="Calibri" pitchFamily="34" charset="0"/>
            </a:endParaRPr>
          </a:p>
        </p:txBody>
      </p:sp>
    </p:spTree>
    <p:extLst>
      <p:ext uri="{BB962C8B-B14F-4D97-AF65-F5344CB8AC3E}">
        <p14:creationId xmlns:p14="http://schemas.microsoft.com/office/powerpoint/2010/main" val="230956321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ctrTitle"/>
          </p:nvPr>
        </p:nvSpPr>
        <p:spPr/>
        <p:txBody>
          <a:bodyPr/>
          <a:lstStyle/>
          <a:p>
            <a:endParaRPr lang="en-US" smtClean="0"/>
          </a:p>
        </p:txBody>
      </p:sp>
      <p:sp>
        <p:nvSpPr>
          <p:cNvPr id="3" name="Subtitle 2"/>
          <p:cNvSpPr>
            <a:spLocks noGrp="1"/>
          </p:cNvSpPr>
          <p:nvPr>
            <p:ph type="subTitle" idx="1"/>
          </p:nvPr>
        </p:nvSpPr>
        <p:spPr/>
        <p:txBody>
          <a:bodyPr rtlCol="0">
            <a:normAutofit/>
          </a:bodyPr>
          <a:lstStyle/>
          <a:p>
            <a:pPr>
              <a:defRPr/>
            </a:pPr>
            <a:endParaRPr lang="en-US"/>
          </a:p>
        </p:txBody>
      </p:sp>
      <p:pic>
        <p:nvPicPr>
          <p:cNvPr id="11268" name="Picture 5" descr="C:\Users\Robbie\AppData\Local\Temp\viewer.png"/>
          <p:cNvPicPr>
            <a:picLocks noChangeAspect="1" noChangeArrowheads="1"/>
          </p:cNvPicPr>
          <p:nvPr/>
        </p:nvPicPr>
        <p:blipFill>
          <a:blip r:embed="rId2" cstate="print"/>
          <a:srcRect/>
          <a:stretch>
            <a:fillRect/>
          </a:stretch>
        </p:blipFill>
        <p:spPr bwMode="auto">
          <a:xfrm>
            <a:off x="1752600" y="-12725400"/>
            <a:ext cx="14630400" cy="20975638"/>
          </a:xfrm>
          <a:prstGeom prst="rect">
            <a:avLst/>
          </a:prstGeom>
          <a:noFill/>
          <a:ln w="9525">
            <a:noFill/>
            <a:miter lim="800000"/>
            <a:headEnd/>
            <a:tailEnd/>
          </a:ln>
        </p:spPr>
      </p:pic>
      <p:sp>
        <p:nvSpPr>
          <p:cNvPr id="5" name="Text Box 1033"/>
          <p:cNvSpPr txBox="1">
            <a:spLocks noChangeArrowheads="1"/>
          </p:cNvSpPr>
          <p:nvPr/>
        </p:nvSpPr>
        <p:spPr bwMode="auto">
          <a:xfrm>
            <a:off x="2514600" y="6119814"/>
            <a:ext cx="6997700" cy="584775"/>
          </a:xfrm>
          <a:prstGeom prst="rect">
            <a:avLst/>
          </a:prstGeom>
          <a:solidFill>
            <a:srgbClr val="00CCFF"/>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sz="1600" dirty="0" smtClean="0">
                <a:solidFill>
                  <a:schemeClr val="tx1"/>
                </a:solidFill>
                <a:latin typeface="Calibri" pitchFamily="34" charset="0"/>
              </a:rPr>
              <a:t>“Who helped us construct our homes? “Tibet Serf Liberation Remembrance Day” is celebrated and the third successive discussion recalls that year</a:t>
            </a:r>
            <a:endParaRPr lang="en-US" altLang="en-US" sz="1600" dirty="0">
              <a:solidFill>
                <a:schemeClr val="tx1"/>
              </a:solidFill>
              <a:latin typeface="Calibri" pitchFamily="34" charset="0"/>
            </a:endParaRPr>
          </a:p>
        </p:txBody>
      </p:sp>
    </p:spTree>
    <p:extLst>
      <p:ext uri="{BB962C8B-B14F-4D97-AF65-F5344CB8AC3E}">
        <p14:creationId xmlns:p14="http://schemas.microsoft.com/office/powerpoint/2010/main" val="75491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buClr>
                <a:srgbClr val="000000"/>
              </a:buClr>
            </a:pPr>
            <a:endParaRPr lang="en-US" altLang="en-US" cap="none" smtClean="0">
              <a:latin typeface="Arial" charset="0"/>
              <a:cs typeface="Arial" charset="0"/>
            </a:endParaRPr>
          </a:p>
        </p:txBody>
      </p:sp>
      <p:sp>
        <p:nvSpPr>
          <p:cNvPr id="51203" name="Text Placeholder 2"/>
          <p:cNvSpPr>
            <a:spLocks noGrp="1"/>
          </p:cNvSpPr>
          <p:nvPr>
            <p:ph type="body" idx="1"/>
          </p:nvPr>
        </p:nvSpPr>
        <p:spPr/>
        <p:txBody>
          <a:bodyPr/>
          <a:lstStyle/>
          <a:p>
            <a:pPr>
              <a:spcBef>
                <a:spcPts val="638"/>
              </a:spcBef>
            </a:pPr>
            <a:endParaRPr lang="en-US" altLang="en-US" smtClean="0">
              <a:latin typeface="Arial" charset="0"/>
              <a:cs typeface="Arial" charset="0"/>
            </a:endParaRPr>
          </a:p>
        </p:txBody>
      </p:sp>
      <p:pic>
        <p:nvPicPr>
          <p:cNvPr id="51204" name="Picture 2" descr="C:\Users\Robbie\Documents\DOCS2\march 2008\2012\Wen Jiabo in Yushu Dec 31 in chupa 20130101093529760926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5926" y="381000"/>
            <a:ext cx="8905875" cy="5699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1205" name="Text Box 1033"/>
          <p:cNvSpPr txBox="1">
            <a:spLocks noChangeArrowheads="1"/>
          </p:cNvSpPr>
          <p:nvPr/>
        </p:nvSpPr>
        <p:spPr bwMode="auto">
          <a:xfrm>
            <a:off x="1676400" y="6257926"/>
            <a:ext cx="8839200" cy="523875"/>
          </a:xfrm>
          <a:prstGeom prst="rect">
            <a:avLst/>
          </a:prstGeom>
          <a:solidFill>
            <a:srgbClr val="00CCFF"/>
          </a:solidFill>
          <a:ln w="9525">
            <a:solidFill>
              <a:schemeClr val="tx1"/>
            </a:solidFill>
            <a:miter lim="800000"/>
            <a:headEnd/>
            <a:tailEnd/>
          </a:ln>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spcBef>
                <a:spcPct val="50000"/>
              </a:spcBef>
            </a:pPr>
            <a:r>
              <a:rPr lang="en-US" altLang="en-US" dirty="0">
                <a:solidFill>
                  <a:schemeClr val="tx1"/>
                </a:solidFill>
                <a:latin typeface="Calibri" pitchFamily="34" charset="0"/>
              </a:rPr>
              <a:t>Premier Wen </a:t>
            </a:r>
            <a:r>
              <a:rPr lang="en-US" altLang="en-US" dirty="0" err="1">
                <a:solidFill>
                  <a:schemeClr val="tx1"/>
                </a:solidFill>
                <a:latin typeface="Calibri" pitchFamily="34" charset="0"/>
              </a:rPr>
              <a:t>Jiabo</a:t>
            </a:r>
            <a:r>
              <a:rPr lang="en-US" altLang="en-US" dirty="0">
                <a:solidFill>
                  <a:schemeClr val="tx1"/>
                </a:solidFill>
                <a:latin typeface="Calibri" pitchFamily="34" charset="0"/>
              </a:rPr>
              <a:t> in </a:t>
            </a:r>
            <a:r>
              <a:rPr lang="en-US" altLang="en-US" dirty="0" err="1">
                <a:solidFill>
                  <a:schemeClr val="tx1"/>
                </a:solidFill>
                <a:latin typeface="Calibri" pitchFamily="34" charset="0"/>
              </a:rPr>
              <a:t>Jyeku</a:t>
            </a:r>
            <a:r>
              <a:rPr lang="en-US" altLang="en-US" dirty="0">
                <a:solidFill>
                  <a:schemeClr val="tx1"/>
                </a:solidFill>
                <a:latin typeface="Calibri" pitchFamily="34" charset="0"/>
              </a:rPr>
              <a:t> (Yushu) in Qinghai on Dec 31 2012, is  shown visiting a Tibetan home </a:t>
            </a:r>
            <a:r>
              <a:rPr lang="en-US" altLang="en-US" dirty="0" smtClean="0">
                <a:solidFill>
                  <a:schemeClr val="tx1"/>
                </a:solidFill>
                <a:latin typeface="Calibri" pitchFamily="34" charset="0"/>
              </a:rPr>
              <a:t/>
            </a:r>
            <a:br>
              <a:rPr lang="en-US" altLang="en-US" dirty="0" smtClean="0">
                <a:solidFill>
                  <a:schemeClr val="tx1"/>
                </a:solidFill>
                <a:latin typeface="Calibri" pitchFamily="34" charset="0"/>
              </a:rPr>
            </a:br>
            <a:r>
              <a:rPr lang="en-US" altLang="en-US" dirty="0" smtClean="0">
                <a:solidFill>
                  <a:schemeClr val="tx1"/>
                </a:solidFill>
                <a:latin typeface="Calibri" pitchFamily="34" charset="0"/>
              </a:rPr>
              <a:t>and </a:t>
            </a:r>
            <a:r>
              <a:rPr lang="en-US" altLang="en-US" dirty="0">
                <a:solidFill>
                  <a:schemeClr val="tx1"/>
                </a:solidFill>
                <a:latin typeface="Calibri" pitchFamily="34" charset="0"/>
              </a:rPr>
              <a:t>wearing a Tibetan </a:t>
            </a:r>
            <a:r>
              <a:rPr lang="en-US" altLang="en-US" dirty="0" smtClean="0">
                <a:solidFill>
                  <a:schemeClr val="tx1"/>
                </a:solidFill>
                <a:latin typeface="Calibri" pitchFamily="34" charset="0"/>
              </a:rPr>
              <a:t>robe</a:t>
            </a:r>
            <a:endParaRPr lang="en-US" altLang="en-US" dirty="0">
              <a:solidFill>
                <a:schemeClr val="tx1"/>
              </a:solidFill>
              <a:latin typeface="Calibri" pitchFamily="34" charset="0"/>
            </a:endParaRPr>
          </a:p>
        </p:txBody>
      </p:sp>
    </p:spTree>
    <p:extLst>
      <p:ext uri="{BB962C8B-B14F-4D97-AF65-F5344CB8AC3E}">
        <p14:creationId xmlns:p14="http://schemas.microsoft.com/office/powerpoint/2010/main" val="418655112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ln>
            <a:solidFill>
              <a:schemeClr val="tx2">
                <a:lumMod val="60000"/>
                <a:lumOff val="40000"/>
              </a:schemeClr>
            </a:solidFill>
          </a:ln>
        </p:spPr>
        <p:txBody>
          <a:bodyPr>
            <a:normAutofit/>
          </a:bodyPr>
          <a:lstStyle/>
          <a:p>
            <a:pPr algn="ctr" eaLnBrk="1" hangingPunct="1"/>
            <a:r>
              <a:rPr lang="en-US" sz="2800" dirty="0"/>
              <a:t>Economic policy in the Tibet </a:t>
            </a:r>
            <a:r>
              <a:rPr lang="en-US" sz="2800" dirty="0" smtClean="0"/>
              <a:t>Autonomous Region</a:t>
            </a:r>
            <a:endParaRPr lang="en-US" sz="4000" dirty="0"/>
          </a:p>
        </p:txBody>
      </p:sp>
      <p:sp>
        <p:nvSpPr>
          <p:cNvPr id="12291" name="Content Placeholder 2"/>
          <p:cNvSpPr>
            <a:spLocks noGrp="1"/>
          </p:cNvSpPr>
          <p:nvPr>
            <p:ph idx="1"/>
          </p:nvPr>
        </p:nvSpPr>
        <p:spPr>
          <a:xfrm>
            <a:off x="1981200" y="1798638"/>
            <a:ext cx="8229600" cy="4525962"/>
          </a:xfrm>
        </p:spPr>
        <p:txBody>
          <a:bodyPr>
            <a:normAutofit/>
          </a:bodyPr>
          <a:lstStyle/>
          <a:p>
            <a:pPr algn="ctr" eaLnBrk="1" hangingPunct="1">
              <a:buFont typeface="Arial" charset="0"/>
              <a:buNone/>
            </a:pPr>
            <a:r>
              <a:rPr lang="en-US" i="1" dirty="0"/>
              <a:t>Boosting urban wealth and infrastructure</a:t>
            </a:r>
          </a:p>
          <a:p>
            <a:pPr algn="ctr" eaLnBrk="1" hangingPunct="1">
              <a:buFont typeface="Arial" charset="0"/>
              <a:buNone/>
            </a:pPr>
            <a:endParaRPr lang="en-US" i="1" dirty="0"/>
          </a:p>
          <a:p>
            <a:pPr algn="ctr" eaLnBrk="1" hangingPunct="1">
              <a:buFont typeface="Arial" charset="0"/>
              <a:buNone/>
            </a:pPr>
            <a:r>
              <a:rPr lang="en-US" i="1" dirty="0"/>
              <a:t>GDP growth</a:t>
            </a:r>
          </a:p>
          <a:p>
            <a:pPr algn="ctr" eaLnBrk="1" hangingPunct="1">
              <a:buFont typeface="Arial" charset="0"/>
              <a:buNone/>
            </a:pPr>
            <a:endParaRPr lang="en-US" i="1" dirty="0"/>
          </a:p>
          <a:p>
            <a:pPr algn="ctr" eaLnBrk="1" hangingPunct="1">
              <a:buFont typeface="Arial" charset="0"/>
              <a:buNone/>
            </a:pPr>
            <a:r>
              <a:rPr lang="en-US" i="1" dirty="0"/>
              <a:t>Modernization</a:t>
            </a:r>
          </a:p>
          <a:p>
            <a:pPr algn="ctr" eaLnBrk="1" hangingPunct="1">
              <a:buFont typeface="Arial" charset="0"/>
              <a:buNone/>
            </a:pPr>
            <a:endParaRPr lang="en-US" i="1" dirty="0"/>
          </a:p>
          <a:p>
            <a:pPr algn="ctr" eaLnBrk="1" hangingPunct="1">
              <a:buFont typeface="Arial" charset="0"/>
              <a:buNone/>
            </a:pPr>
            <a:r>
              <a:rPr lang="en-US" i="1" dirty="0"/>
              <a:t>Consumer wealth and commodities</a:t>
            </a:r>
          </a:p>
        </p:txBody>
      </p:sp>
    </p:spTree>
    <p:extLst>
      <p:ext uri="{BB962C8B-B14F-4D97-AF65-F5344CB8AC3E}">
        <p14:creationId xmlns:p14="http://schemas.microsoft.com/office/powerpoint/2010/main" val="27209626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spcBef>
                <a:spcPct val="0"/>
              </a:spcBef>
              <a:buClr>
                <a:srgbClr val="000000"/>
              </a:buClr>
            </a:pPr>
            <a:endParaRPr lang="en-US" altLang="en-US" smtClean="0">
              <a:solidFill>
                <a:srgbClr val="000000"/>
              </a:solidFill>
              <a:latin typeface="Arial" charset="0"/>
              <a:cs typeface="Arial" charset="0"/>
            </a:endParaRPr>
          </a:p>
        </p:txBody>
      </p:sp>
      <p:sp>
        <p:nvSpPr>
          <p:cNvPr id="8195" name="Content Placeholder 2"/>
          <p:cNvSpPr>
            <a:spLocks noGrp="1"/>
          </p:cNvSpPr>
          <p:nvPr>
            <p:ph idx="1"/>
          </p:nvPr>
        </p:nvSpPr>
        <p:spPr/>
        <p:txBody>
          <a:bodyPr/>
          <a:lstStyle/>
          <a:p>
            <a:pPr>
              <a:spcBef>
                <a:spcPts val="638"/>
              </a:spcBef>
              <a:buClr>
                <a:srgbClr val="000000"/>
              </a:buClr>
              <a:buFontTx/>
              <a:buChar char="•"/>
            </a:pPr>
            <a:endParaRPr lang="en-US" altLang="en-US" smtClean="0">
              <a:solidFill>
                <a:srgbClr val="000000"/>
              </a:solidFill>
              <a:latin typeface="Arial" charset="0"/>
              <a:cs typeface="Arial" charset="0"/>
            </a:endParaRPr>
          </a:p>
        </p:txBody>
      </p:sp>
      <p:graphicFrame>
        <p:nvGraphicFramePr>
          <p:cNvPr id="8" name="Chart 7"/>
          <p:cNvGraphicFramePr>
            <a:graphicFrameLocks noGrp="1"/>
          </p:cNvGraphicFramePr>
          <p:nvPr>
            <p:extLst>
              <p:ext uri="{D42A27DB-BD31-4B8C-83A1-F6EECF244321}">
                <p14:modId xmlns:p14="http://schemas.microsoft.com/office/powerpoint/2010/main" val="3018180985"/>
              </p:ext>
            </p:extLst>
          </p:nvPr>
        </p:nvGraphicFramePr>
        <p:xfrm>
          <a:off x="1762125" y="280988"/>
          <a:ext cx="8667750" cy="62960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6021337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ln>
            <a:solidFill>
              <a:schemeClr val="tx2">
                <a:lumMod val="60000"/>
                <a:lumOff val="40000"/>
              </a:schemeClr>
            </a:solidFill>
          </a:ln>
        </p:spPr>
        <p:txBody>
          <a:bodyPr>
            <a:normAutofit/>
          </a:bodyPr>
          <a:lstStyle/>
          <a:p>
            <a:pPr algn="ctr" eaLnBrk="1" hangingPunct="1"/>
            <a:r>
              <a:rPr lang="en-US" sz="2800" dirty="0"/>
              <a:t>Economic policy in the Tibet AR</a:t>
            </a:r>
            <a:endParaRPr lang="en-US" sz="4000" dirty="0"/>
          </a:p>
        </p:txBody>
      </p:sp>
      <p:sp>
        <p:nvSpPr>
          <p:cNvPr id="12291" name="Content Placeholder 2"/>
          <p:cNvSpPr>
            <a:spLocks noGrp="1"/>
          </p:cNvSpPr>
          <p:nvPr>
            <p:ph idx="1"/>
          </p:nvPr>
        </p:nvSpPr>
        <p:spPr>
          <a:xfrm>
            <a:off x="1981200" y="1798638"/>
            <a:ext cx="8229600" cy="4525962"/>
          </a:xfrm>
        </p:spPr>
        <p:txBody>
          <a:bodyPr>
            <a:normAutofit/>
          </a:bodyPr>
          <a:lstStyle/>
          <a:p>
            <a:pPr algn="ctr" eaLnBrk="1" hangingPunct="1">
              <a:buFont typeface="Arial" charset="0"/>
              <a:buNone/>
            </a:pPr>
            <a:r>
              <a:rPr lang="en-US" i="1" dirty="0"/>
              <a:t>Boosting urban wealth and infrastructure</a:t>
            </a:r>
          </a:p>
          <a:p>
            <a:pPr algn="ctr" eaLnBrk="1" hangingPunct="1">
              <a:buFont typeface="Arial" charset="0"/>
              <a:buNone/>
            </a:pPr>
            <a:endParaRPr lang="en-US" i="1" dirty="0"/>
          </a:p>
          <a:p>
            <a:pPr algn="ctr" eaLnBrk="1" hangingPunct="1">
              <a:buFont typeface="Arial" charset="0"/>
              <a:buNone/>
            </a:pPr>
            <a:r>
              <a:rPr lang="en-US" i="1" dirty="0"/>
              <a:t>GDP growth</a:t>
            </a:r>
          </a:p>
          <a:p>
            <a:pPr algn="ctr" eaLnBrk="1" hangingPunct="1">
              <a:buFont typeface="Arial" charset="0"/>
              <a:buNone/>
            </a:pPr>
            <a:endParaRPr lang="en-US" i="1" dirty="0"/>
          </a:p>
          <a:p>
            <a:pPr algn="ctr" eaLnBrk="1" hangingPunct="1">
              <a:buFont typeface="Arial" charset="0"/>
              <a:buNone/>
            </a:pPr>
            <a:r>
              <a:rPr lang="en-US" i="1" dirty="0"/>
              <a:t>Modernization</a:t>
            </a:r>
          </a:p>
          <a:p>
            <a:pPr algn="ctr" eaLnBrk="1" hangingPunct="1">
              <a:buFont typeface="Arial" charset="0"/>
              <a:buNone/>
            </a:pPr>
            <a:endParaRPr lang="en-US" i="1" dirty="0"/>
          </a:p>
          <a:p>
            <a:pPr algn="ctr" eaLnBrk="1" hangingPunct="1">
              <a:buFont typeface="Arial" charset="0"/>
              <a:buNone/>
            </a:pPr>
            <a:r>
              <a:rPr lang="en-US" i="1" dirty="0"/>
              <a:t>Consumer wealth and commodities</a:t>
            </a:r>
          </a:p>
        </p:txBody>
      </p:sp>
      <p:sp>
        <p:nvSpPr>
          <p:cNvPr id="5" name="Text Box 3"/>
          <p:cNvSpPr txBox="1">
            <a:spLocks noChangeArrowheads="1"/>
          </p:cNvSpPr>
          <p:nvPr/>
        </p:nvSpPr>
        <p:spPr bwMode="auto">
          <a:xfrm rot="20835953">
            <a:off x="3722398" y="3380450"/>
            <a:ext cx="4419600" cy="400110"/>
          </a:xfrm>
          <a:prstGeom prst="rect">
            <a:avLst/>
          </a:prstGeom>
          <a:solidFill>
            <a:srgbClr val="00B0F0"/>
          </a:solidFill>
          <a:ln w="9525">
            <a:solidFill>
              <a:srgbClr val="FF0000"/>
            </a:solidFill>
            <a:miter lim="800000"/>
            <a:headEnd/>
            <a:tailEnd/>
          </a:ln>
        </p:spPr>
        <p:txBody>
          <a:bodyPr>
            <a:spAutoFit/>
          </a:bodyPr>
          <a:lstStyle/>
          <a:p>
            <a:pPr algn="ctr">
              <a:spcBef>
                <a:spcPct val="50000"/>
              </a:spcBef>
            </a:pPr>
            <a:r>
              <a:rPr lang="en-US" sz="2000" b="1" dirty="0" smtClean="0">
                <a:solidFill>
                  <a:schemeClr val="bg1"/>
                </a:solidFill>
                <a:latin typeface="Times New Roman" pitchFamily="18" charset="0"/>
                <a:cs typeface="Times New Roman" pitchFamily="18" charset="0"/>
              </a:rPr>
              <a:t>Achieved!</a:t>
            </a:r>
            <a:endParaRPr lang="en-US" sz="2000" b="1" dirty="0">
              <a:solidFill>
                <a:schemeClr val="bg1"/>
              </a:solidFill>
              <a:latin typeface="Papyrus" pitchFamily="66" charset="0"/>
            </a:endParaRPr>
          </a:p>
        </p:txBody>
      </p:sp>
    </p:spTree>
    <p:extLst>
      <p:ext uri="{BB962C8B-B14F-4D97-AF65-F5344CB8AC3E}">
        <p14:creationId xmlns:p14="http://schemas.microsoft.com/office/powerpoint/2010/main" val="135333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3657600" y="1912938"/>
            <a:ext cx="4953000" cy="830262"/>
          </a:xfrm>
          <a:prstGeom prst="rect">
            <a:avLst/>
          </a:prstGeom>
          <a:noFill/>
          <a:ln w="9525">
            <a:solidFill>
              <a:srgbClr val="FF0000"/>
            </a:solidFill>
            <a:miter lim="800000"/>
            <a:headEnd/>
            <a:tailEnd/>
          </a:ln>
        </p:spPr>
        <p:txBody>
          <a:bodyPr>
            <a:spAutoFit/>
          </a:bodyPr>
          <a:lstStyle/>
          <a:p>
            <a:pPr algn="ctr"/>
            <a:r>
              <a:rPr lang="en-US" sz="2400" dirty="0"/>
              <a:t>Double digit growth in GDP for the last 16 years.</a:t>
            </a:r>
          </a:p>
        </p:txBody>
      </p:sp>
      <p:pic>
        <p:nvPicPr>
          <p:cNvPr id="13315" name="Picture 2"/>
          <p:cNvPicPr>
            <a:picLocks noChangeAspect="1" noChangeArrowheads="1"/>
          </p:cNvPicPr>
          <p:nvPr/>
        </p:nvPicPr>
        <p:blipFill>
          <a:blip r:embed="rId2" cstate="print"/>
          <a:srcRect/>
          <a:stretch>
            <a:fillRect/>
          </a:stretch>
        </p:blipFill>
        <p:spPr bwMode="auto">
          <a:xfrm>
            <a:off x="6019800" y="3352800"/>
            <a:ext cx="152400" cy="152400"/>
          </a:xfrm>
          <a:prstGeom prst="rect">
            <a:avLst/>
          </a:prstGeom>
          <a:noFill/>
          <a:ln w="9525">
            <a:noFill/>
            <a:miter lim="800000"/>
            <a:headEnd/>
            <a:tailEnd/>
          </a:ln>
        </p:spPr>
      </p:pic>
    </p:spTree>
    <p:extLst>
      <p:ext uri="{BB962C8B-B14F-4D97-AF65-F5344CB8AC3E}">
        <p14:creationId xmlns:p14="http://schemas.microsoft.com/office/powerpoint/2010/main" val="148649977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1600201" y="327546"/>
            <a:ext cx="8551068" cy="739254"/>
          </a:xfrm>
        </p:spPr>
        <p:txBody>
          <a:bodyPr>
            <a:normAutofit fontScale="90000"/>
          </a:bodyPr>
          <a:lstStyle/>
          <a:p>
            <a:pPr eaLnBrk="1" hangingPunct="1">
              <a:defRPr/>
            </a:pPr>
            <a:r>
              <a:rPr lang="en-US" sz="1600" dirty="0"/>
              <a:t>The sudden surge in state investment </a:t>
            </a:r>
            <a:r>
              <a:rPr lang="en-US" sz="1600" dirty="0" smtClean="0"/>
              <a:t>in </a:t>
            </a:r>
            <a:r>
              <a:rPr lang="en-US" sz="1600" dirty="0"/>
              <a:t>the TAR after 1992</a:t>
            </a:r>
            <a:br>
              <a:rPr lang="en-US" sz="1600" dirty="0"/>
            </a:br>
            <a:r>
              <a:rPr lang="en-US" sz="1600" dirty="0"/>
              <a:t/>
            </a:r>
            <a:br>
              <a:rPr lang="en-US" sz="1600" dirty="0"/>
            </a:br>
            <a:r>
              <a:rPr lang="en-US" sz="2700" b="1" dirty="0"/>
              <a:t>Small Businesses in the TAR</a:t>
            </a:r>
            <a:endParaRPr lang="en-US" sz="1600" b="1" dirty="0"/>
          </a:p>
        </p:txBody>
      </p:sp>
      <p:graphicFrame>
        <p:nvGraphicFramePr>
          <p:cNvPr id="2050" name="Object 3"/>
          <p:cNvGraphicFramePr>
            <a:graphicFrameLocks noChangeAspect="1"/>
          </p:cNvGraphicFramePr>
          <p:nvPr>
            <p:extLst/>
          </p:nvPr>
        </p:nvGraphicFramePr>
        <p:xfrm>
          <a:off x="1600200" y="990600"/>
          <a:ext cx="9244013" cy="6281738"/>
        </p:xfrm>
        <a:graphic>
          <a:graphicData uri="http://schemas.openxmlformats.org/presentationml/2006/ole">
            <mc:AlternateContent xmlns:mc="http://schemas.openxmlformats.org/markup-compatibility/2006">
              <mc:Choice xmlns:v="urn:schemas-microsoft-com:vml" Requires="v">
                <p:oleObj spid="_x0000_s8199" name="Worksheet" r:id="rId5" imgW="9677358" imgH="5505319" progId="Excel.Sheet.8">
                  <p:embed/>
                </p:oleObj>
              </mc:Choice>
              <mc:Fallback>
                <p:oleObj name="Worksheet" r:id="rId5" imgW="9677358" imgH="5505319" progId="Excel.Sheet.8">
                  <p:embed/>
                  <p:pic>
                    <p:nvPicPr>
                      <p:cNvPr id="0" name=""/>
                      <p:cNvPicPr>
                        <a:picLocks noChangeAspect="1" noChangeArrowheads="1"/>
                      </p:cNvPicPr>
                      <p:nvPr/>
                    </p:nvPicPr>
                    <p:blipFill>
                      <a:blip r:embed="rId6"/>
                      <a:srcRect/>
                      <a:stretch>
                        <a:fillRect/>
                      </a:stretch>
                    </p:blipFill>
                    <p:spPr bwMode="auto">
                      <a:xfrm>
                        <a:off x="1600200" y="990600"/>
                        <a:ext cx="9244013" cy="628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529893247"/>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527175" y="455613"/>
            <a:ext cx="9144000" cy="677108"/>
          </a:xfrm>
          <a:prstGeom prst="rect">
            <a:avLst/>
          </a:prstGeom>
          <a:noFill/>
          <a:ln w="9525">
            <a:noFill/>
            <a:miter lim="800000"/>
            <a:headEnd/>
            <a:tailEnd/>
          </a:ln>
        </p:spPr>
        <p:txBody>
          <a:bodyPr>
            <a:spAutoFit/>
          </a:bodyPr>
          <a:lstStyle/>
          <a:p>
            <a:r>
              <a:rPr lang="en-GB" sz="2000">
                <a:cs typeface="Times New Roman" pitchFamily="18" charset="0"/>
              </a:rPr>
              <a:t> </a:t>
            </a:r>
            <a:endParaRPr lang="en-GB" sz="1200">
              <a:cs typeface="Times New Roman" pitchFamily="18" charset="0"/>
            </a:endParaRPr>
          </a:p>
          <a:p>
            <a:pPr eaLnBrk="0" hangingPunct="0"/>
            <a:endParaRPr lang="en-GB"/>
          </a:p>
        </p:txBody>
      </p:sp>
      <p:grpSp>
        <p:nvGrpSpPr>
          <p:cNvPr id="2" name="Group 3"/>
          <p:cNvGrpSpPr>
            <a:grpSpLocks/>
          </p:cNvGrpSpPr>
          <p:nvPr/>
        </p:nvGrpSpPr>
        <p:grpSpPr bwMode="auto">
          <a:xfrm>
            <a:off x="2819401" y="304801"/>
            <a:ext cx="6181725" cy="5191125"/>
            <a:chOff x="-3" y="477"/>
            <a:chExt cx="3894" cy="3270"/>
          </a:xfrm>
        </p:grpSpPr>
        <p:grpSp>
          <p:nvGrpSpPr>
            <p:cNvPr id="3" name="Group 4"/>
            <p:cNvGrpSpPr>
              <a:grpSpLocks/>
            </p:cNvGrpSpPr>
            <p:nvPr/>
          </p:nvGrpSpPr>
          <p:grpSpPr bwMode="auto">
            <a:xfrm>
              <a:off x="0" y="480"/>
              <a:ext cx="3888" cy="3264"/>
              <a:chOff x="0" y="480"/>
              <a:chExt cx="3888" cy="3264"/>
            </a:xfrm>
          </p:grpSpPr>
          <p:grpSp>
            <p:nvGrpSpPr>
              <p:cNvPr id="4" name="Group 5"/>
              <p:cNvGrpSpPr>
                <a:grpSpLocks/>
              </p:cNvGrpSpPr>
              <p:nvPr/>
            </p:nvGrpSpPr>
            <p:grpSpPr bwMode="auto">
              <a:xfrm>
                <a:off x="0" y="480"/>
                <a:ext cx="3888" cy="672"/>
                <a:chOff x="0" y="480"/>
                <a:chExt cx="3888" cy="672"/>
              </a:xfrm>
            </p:grpSpPr>
            <p:sp>
              <p:nvSpPr>
                <p:cNvPr id="14397" name="Rectangle 6"/>
                <p:cNvSpPr>
                  <a:spLocks noChangeArrowheads="1"/>
                </p:cNvSpPr>
                <p:nvPr/>
              </p:nvSpPr>
              <p:spPr bwMode="auto">
                <a:xfrm>
                  <a:off x="43" y="480"/>
                  <a:ext cx="3802" cy="672"/>
                </a:xfrm>
                <a:prstGeom prst="rect">
                  <a:avLst/>
                </a:prstGeom>
                <a:noFill/>
                <a:ln w="9525">
                  <a:noFill/>
                  <a:miter lim="800000"/>
                  <a:headEnd/>
                  <a:tailEnd/>
                </a:ln>
              </p:spPr>
              <p:txBody>
                <a:bodyPr/>
                <a:lstStyle/>
                <a:p>
                  <a:r>
                    <a:rPr lang="en-GB" sz="2000" b="1">
                      <a:cs typeface="Times New Roman" pitchFamily="18" charset="0"/>
                    </a:rPr>
                    <a:t>Average Wages for government employees</a:t>
                  </a:r>
                  <a:r>
                    <a:rPr lang="en-GB" sz="2000">
                      <a:cs typeface="Times New Roman" pitchFamily="18" charset="0"/>
                    </a:rPr>
                    <a:t>				in yuan</a:t>
                  </a:r>
                  <a:endParaRPr lang="en-GB" sz="1200">
                    <a:cs typeface="Times New Roman" pitchFamily="18" charset="0"/>
                  </a:endParaRPr>
                </a:p>
                <a:p>
                  <a:pPr eaLnBrk="0" hangingPunct="0"/>
                  <a:endParaRPr lang="en-GB"/>
                </a:p>
              </p:txBody>
            </p:sp>
            <p:sp>
              <p:nvSpPr>
                <p:cNvPr id="14398" name="Rectangle 7"/>
                <p:cNvSpPr>
                  <a:spLocks noChangeArrowheads="1"/>
                </p:cNvSpPr>
                <p:nvPr/>
              </p:nvSpPr>
              <p:spPr bwMode="auto">
                <a:xfrm>
                  <a:off x="0" y="480"/>
                  <a:ext cx="3888" cy="672"/>
                </a:xfrm>
                <a:prstGeom prst="rect">
                  <a:avLst/>
                </a:prstGeom>
                <a:noFill/>
                <a:ln w="7">
                  <a:solidFill>
                    <a:srgbClr val="A0A0A0"/>
                  </a:solidFill>
                  <a:miter lim="800000"/>
                  <a:headEnd/>
                  <a:tailEnd/>
                </a:ln>
              </p:spPr>
              <p:txBody>
                <a:bodyPr wrap="none"/>
                <a:lstStyle/>
                <a:p>
                  <a:endParaRPr lang="en-US"/>
                </a:p>
              </p:txBody>
            </p:sp>
          </p:grpSp>
          <p:grpSp>
            <p:nvGrpSpPr>
              <p:cNvPr id="5" name="Group 8"/>
              <p:cNvGrpSpPr>
                <a:grpSpLocks/>
              </p:cNvGrpSpPr>
              <p:nvPr/>
            </p:nvGrpSpPr>
            <p:grpSpPr bwMode="auto">
              <a:xfrm>
                <a:off x="0" y="1152"/>
                <a:ext cx="1752" cy="672"/>
                <a:chOff x="0" y="1152"/>
                <a:chExt cx="1752" cy="672"/>
              </a:xfrm>
            </p:grpSpPr>
            <p:sp>
              <p:nvSpPr>
                <p:cNvPr id="14395" name="Rectangle 9"/>
                <p:cNvSpPr>
                  <a:spLocks noChangeArrowheads="1"/>
                </p:cNvSpPr>
                <p:nvPr/>
              </p:nvSpPr>
              <p:spPr bwMode="auto">
                <a:xfrm>
                  <a:off x="43" y="1152"/>
                  <a:ext cx="1666" cy="672"/>
                </a:xfrm>
                <a:prstGeom prst="rect">
                  <a:avLst/>
                </a:prstGeom>
                <a:noFill/>
                <a:ln w="9525">
                  <a:noFill/>
                  <a:miter lim="800000"/>
                  <a:headEnd/>
                  <a:tailEnd/>
                </a:ln>
              </p:spPr>
              <p:txBody>
                <a:bodyPr/>
                <a:lstStyle/>
                <a:p>
                  <a:r>
                    <a:rPr lang="en-GB" sz="1200">
                      <a:cs typeface="Times New Roman" pitchFamily="18" charset="0"/>
                    </a:rPr>
                    <a:t> </a:t>
                  </a:r>
                </a:p>
                <a:p>
                  <a:pPr eaLnBrk="0" hangingPunct="0"/>
                  <a:endParaRPr lang="en-GB"/>
                </a:p>
              </p:txBody>
            </p:sp>
            <p:sp>
              <p:nvSpPr>
                <p:cNvPr id="14396" name="Rectangle 10"/>
                <p:cNvSpPr>
                  <a:spLocks noChangeArrowheads="1"/>
                </p:cNvSpPr>
                <p:nvPr/>
              </p:nvSpPr>
              <p:spPr bwMode="auto">
                <a:xfrm>
                  <a:off x="0" y="1152"/>
                  <a:ext cx="1752" cy="672"/>
                </a:xfrm>
                <a:prstGeom prst="rect">
                  <a:avLst/>
                </a:prstGeom>
                <a:noFill/>
                <a:ln w="7">
                  <a:solidFill>
                    <a:srgbClr val="A0A0A0"/>
                  </a:solidFill>
                  <a:miter lim="800000"/>
                  <a:headEnd/>
                  <a:tailEnd/>
                </a:ln>
              </p:spPr>
              <p:txBody>
                <a:bodyPr wrap="none"/>
                <a:lstStyle/>
                <a:p>
                  <a:endParaRPr lang="en-US"/>
                </a:p>
              </p:txBody>
            </p:sp>
          </p:grpSp>
          <p:grpSp>
            <p:nvGrpSpPr>
              <p:cNvPr id="6" name="Group 11"/>
              <p:cNvGrpSpPr>
                <a:grpSpLocks/>
              </p:cNvGrpSpPr>
              <p:nvPr/>
            </p:nvGrpSpPr>
            <p:grpSpPr bwMode="auto">
              <a:xfrm>
                <a:off x="1752" y="1152"/>
                <a:ext cx="1164" cy="672"/>
                <a:chOff x="1752" y="1152"/>
                <a:chExt cx="1164" cy="672"/>
              </a:xfrm>
            </p:grpSpPr>
            <p:sp>
              <p:nvSpPr>
                <p:cNvPr id="14393" name="Rectangle 12"/>
                <p:cNvSpPr>
                  <a:spLocks noChangeArrowheads="1"/>
                </p:cNvSpPr>
                <p:nvPr/>
              </p:nvSpPr>
              <p:spPr bwMode="auto">
                <a:xfrm>
                  <a:off x="1795" y="1152"/>
                  <a:ext cx="1078" cy="672"/>
                </a:xfrm>
                <a:prstGeom prst="rect">
                  <a:avLst/>
                </a:prstGeom>
                <a:noFill/>
                <a:ln w="9525">
                  <a:noFill/>
                  <a:miter lim="800000"/>
                  <a:headEnd/>
                  <a:tailEnd/>
                </a:ln>
              </p:spPr>
              <p:txBody>
                <a:bodyPr lIns="0" tIns="0" rIns="0" bIns="0"/>
                <a:lstStyle/>
                <a:p>
                  <a:r>
                    <a:rPr lang="en-GB" sz="2000" b="1">
                      <a:cs typeface="Times New Roman" pitchFamily="18" charset="0"/>
                    </a:rPr>
                    <a:t>Tibet Auton. Region </a:t>
                  </a:r>
                </a:p>
                <a:p>
                  <a:pPr eaLnBrk="0" hangingPunct="0"/>
                  <a:endParaRPr lang="en-GB"/>
                </a:p>
              </p:txBody>
            </p:sp>
            <p:sp>
              <p:nvSpPr>
                <p:cNvPr id="14394" name="Rectangle 13"/>
                <p:cNvSpPr>
                  <a:spLocks noChangeArrowheads="1"/>
                </p:cNvSpPr>
                <p:nvPr/>
              </p:nvSpPr>
              <p:spPr bwMode="auto">
                <a:xfrm>
                  <a:off x="1752" y="1152"/>
                  <a:ext cx="1164" cy="672"/>
                </a:xfrm>
                <a:prstGeom prst="rect">
                  <a:avLst/>
                </a:prstGeom>
                <a:noFill/>
                <a:ln w="7">
                  <a:solidFill>
                    <a:srgbClr val="A0A0A0"/>
                  </a:solidFill>
                  <a:miter lim="800000"/>
                  <a:headEnd/>
                  <a:tailEnd/>
                </a:ln>
              </p:spPr>
              <p:txBody>
                <a:bodyPr wrap="none"/>
                <a:lstStyle/>
                <a:p>
                  <a:endParaRPr lang="en-US"/>
                </a:p>
              </p:txBody>
            </p:sp>
          </p:grpSp>
          <p:grpSp>
            <p:nvGrpSpPr>
              <p:cNvPr id="7" name="Group 14"/>
              <p:cNvGrpSpPr>
                <a:grpSpLocks/>
              </p:cNvGrpSpPr>
              <p:nvPr/>
            </p:nvGrpSpPr>
            <p:grpSpPr bwMode="auto">
              <a:xfrm>
                <a:off x="2916" y="1152"/>
                <a:ext cx="972" cy="672"/>
                <a:chOff x="2916" y="1152"/>
                <a:chExt cx="972" cy="672"/>
              </a:xfrm>
            </p:grpSpPr>
            <p:sp>
              <p:nvSpPr>
                <p:cNvPr id="14391" name="Rectangle 15"/>
                <p:cNvSpPr>
                  <a:spLocks noChangeArrowheads="1"/>
                </p:cNvSpPr>
                <p:nvPr/>
              </p:nvSpPr>
              <p:spPr bwMode="auto">
                <a:xfrm>
                  <a:off x="2959" y="1152"/>
                  <a:ext cx="886" cy="672"/>
                </a:xfrm>
                <a:prstGeom prst="rect">
                  <a:avLst/>
                </a:prstGeom>
                <a:noFill/>
                <a:ln w="9525">
                  <a:noFill/>
                  <a:miter lim="800000"/>
                  <a:headEnd/>
                  <a:tailEnd/>
                </a:ln>
              </p:spPr>
              <p:txBody>
                <a:bodyPr/>
                <a:lstStyle/>
                <a:p>
                  <a:r>
                    <a:rPr lang="en-GB" sz="2000" b="1">
                      <a:cs typeface="Times New Roman" pitchFamily="18" charset="0"/>
                    </a:rPr>
                    <a:t>PRC average </a:t>
                  </a:r>
                  <a:endParaRPr lang="en-GB" sz="1200">
                    <a:cs typeface="Times New Roman" pitchFamily="18" charset="0"/>
                  </a:endParaRPr>
                </a:p>
                <a:p>
                  <a:pPr eaLnBrk="0" hangingPunct="0"/>
                  <a:endParaRPr lang="en-GB"/>
                </a:p>
              </p:txBody>
            </p:sp>
            <p:sp>
              <p:nvSpPr>
                <p:cNvPr id="14392" name="Rectangle 16"/>
                <p:cNvSpPr>
                  <a:spLocks noChangeArrowheads="1"/>
                </p:cNvSpPr>
                <p:nvPr/>
              </p:nvSpPr>
              <p:spPr bwMode="auto">
                <a:xfrm>
                  <a:off x="2916" y="1152"/>
                  <a:ext cx="972" cy="672"/>
                </a:xfrm>
                <a:prstGeom prst="rect">
                  <a:avLst/>
                </a:prstGeom>
                <a:noFill/>
                <a:ln w="7">
                  <a:solidFill>
                    <a:srgbClr val="A0A0A0"/>
                  </a:solidFill>
                  <a:miter lim="800000"/>
                  <a:headEnd/>
                  <a:tailEnd/>
                </a:ln>
              </p:spPr>
              <p:txBody>
                <a:bodyPr wrap="none"/>
                <a:lstStyle/>
                <a:p>
                  <a:endParaRPr lang="en-US"/>
                </a:p>
              </p:txBody>
            </p:sp>
          </p:grpSp>
          <p:grpSp>
            <p:nvGrpSpPr>
              <p:cNvPr id="8" name="Group 17"/>
              <p:cNvGrpSpPr>
                <a:grpSpLocks/>
              </p:cNvGrpSpPr>
              <p:nvPr/>
            </p:nvGrpSpPr>
            <p:grpSpPr bwMode="auto">
              <a:xfrm>
                <a:off x="0" y="1824"/>
                <a:ext cx="972" cy="960"/>
                <a:chOff x="0" y="1824"/>
                <a:chExt cx="972" cy="960"/>
              </a:xfrm>
            </p:grpSpPr>
            <p:sp>
              <p:nvSpPr>
                <p:cNvPr id="14389" name="Rectangle 18"/>
                <p:cNvSpPr>
                  <a:spLocks noChangeArrowheads="1"/>
                </p:cNvSpPr>
                <p:nvPr/>
              </p:nvSpPr>
              <p:spPr bwMode="auto">
                <a:xfrm>
                  <a:off x="43" y="1824"/>
                  <a:ext cx="886" cy="960"/>
                </a:xfrm>
                <a:prstGeom prst="rect">
                  <a:avLst/>
                </a:prstGeom>
                <a:noFill/>
                <a:ln w="9525">
                  <a:noFill/>
                  <a:miter lim="800000"/>
                  <a:headEnd/>
                  <a:tailEnd/>
                </a:ln>
              </p:spPr>
              <p:txBody>
                <a:bodyPr/>
                <a:lstStyle/>
                <a:p>
                  <a:r>
                    <a:rPr lang="en-GB" sz="2000">
                      <a:cs typeface="Times New Roman" pitchFamily="18" charset="0"/>
                    </a:rPr>
                    <a:t>1988</a:t>
                  </a:r>
                  <a:endParaRPr lang="en-GB" sz="1200">
                    <a:cs typeface="Times New Roman" pitchFamily="18" charset="0"/>
                  </a:endParaRPr>
                </a:p>
                <a:p>
                  <a:pPr eaLnBrk="0" hangingPunct="0"/>
                  <a:endParaRPr lang="en-GB"/>
                </a:p>
              </p:txBody>
            </p:sp>
            <p:sp>
              <p:nvSpPr>
                <p:cNvPr id="14390" name="Rectangle 19"/>
                <p:cNvSpPr>
                  <a:spLocks noChangeArrowheads="1"/>
                </p:cNvSpPr>
                <p:nvPr/>
              </p:nvSpPr>
              <p:spPr bwMode="auto">
                <a:xfrm>
                  <a:off x="0" y="1824"/>
                  <a:ext cx="972" cy="960"/>
                </a:xfrm>
                <a:prstGeom prst="rect">
                  <a:avLst/>
                </a:prstGeom>
                <a:noFill/>
                <a:ln w="7">
                  <a:solidFill>
                    <a:srgbClr val="A0A0A0"/>
                  </a:solidFill>
                  <a:miter lim="800000"/>
                  <a:headEnd/>
                  <a:tailEnd/>
                </a:ln>
              </p:spPr>
              <p:txBody>
                <a:bodyPr wrap="none"/>
                <a:lstStyle/>
                <a:p>
                  <a:endParaRPr lang="en-US"/>
                </a:p>
              </p:txBody>
            </p:sp>
          </p:grpSp>
          <p:grpSp>
            <p:nvGrpSpPr>
              <p:cNvPr id="9" name="Group 20"/>
              <p:cNvGrpSpPr>
                <a:grpSpLocks/>
              </p:cNvGrpSpPr>
              <p:nvPr/>
            </p:nvGrpSpPr>
            <p:grpSpPr bwMode="auto">
              <a:xfrm>
                <a:off x="972" y="1824"/>
                <a:ext cx="780" cy="480"/>
                <a:chOff x="972" y="1824"/>
                <a:chExt cx="780" cy="480"/>
              </a:xfrm>
            </p:grpSpPr>
            <p:sp>
              <p:nvSpPr>
                <p:cNvPr id="14387" name="Rectangle 21"/>
                <p:cNvSpPr>
                  <a:spLocks noChangeArrowheads="1"/>
                </p:cNvSpPr>
                <p:nvPr/>
              </p:nvSpPr>
              <p:spPr bwMode="auto">
                <a:xfrm>
                  <a:off x="1015" y="1824"/>
                  <a:ext cx="694" cy="480"/>
                </a:xfrm>
                <a:prstGeom prst="rect">
                  <a:avLst/>
                </a:prstGeom>
                <a:noFill/>
                <a:ln w="9525">
                  <a:noFill/>
                  <a:miter lim="800000"/>
                  <a:headEnd/>
                  <a:tailEnd/>
                </a:ln>
              </p:spPr>
              <p:txBody>
                <a:bodyPr/>
                <a:lstStyle/>
                <a:p>
                  <a:r>
                    <a:rPr lang="en-GB" sz="2000" dirty="0">
                      <a:cs typeface="Times New Roman" pitchFamily="18" charset="0"/>
                    </a:rPr>
                    <a:t>wages</a:t>
                  </a:r>
                  <a:endParaRPr lang="en-GB" sz="1200" dirty="0">
                    <a:cs typeface="Times New Roman" pitchFamily="18" charset="0"/>
                  </a:endParaRPr>
                </a:p>
                <a:p>
                  <a:pPr eaLnBrk="0" hangingPunct="0"/>
                  <a:endParaRPr lang="en-GB" dirty="0"/>
                </a:p>
              </p:txBody>
            </p:sp>
            <p:sp>
              <p:nvSpPr>
                <p:cNvPr id="14388" name="Rectangle 22"/>
                <p:cNvSpPr>
                  <a:spLocks noChangeArrowheads="1"/>
                </p:cNvSpPr>
                <p:nvPr/>
              </p:nvSpPr>
              <p:spPr bwMode="auto">
                <a:xfrm>
                  <a:off x="972" y="1824"/>
                  <a:ext cx="780" cy="480"/>
                </a:xfrm>
                <a:prstGeom prst="rect">
                  <a:avLst/>
                </a:prstGeom>
                <a:noFill/>
                <a:ln w="7">
                  <a:solidFill>
                    <a:srgbClr val="A0A0A0"/>
                  </a:solidFill>
                  <a:miter lim="800000"/>
                  <a:headEnd/>
                  <a:tailEnd/>
                </a:ln>
              </p:spPr>
              <p:txBody>
                <a:bodyPr wrap="none"/>
                <a:lstStyle/>
                <a:p>
                  <a:endParaRPr lang="en-US"/>
                </a:p>
              </p:txBody>
            </p:sp>
          </p:grpSp>
          <p:grpSp>
            <p:nvGrpSpPr>
              <p:cNvPr id="10" name="Group 23"/>
              <p:cNvGrpSpPr>
                <a:grpSpLocks/>
              </p:cNvGrpSpPr>
              <p:nvPr/>
            </p:nvGrpSpPr>
            <p:grpSpPr bwMode="auto">
              <a:xfrm>
                <a:off x="1752" y="1824"/>
                <a:ext cx="1164" cy="480"/>
                <a:chOff x="1752" y="1824"/>
                <a:chExt cx="1164" cy="480"/>
              </a:xfrm>
            </p:grpSpPr>
            <p:sp>
              <p:nvSpPr>
                <p:cNvPr id="14385" name="Rectangle 24"/>
                <p:cNvSpPr>
                  <a:spLocks noChangeArrowheads="1"/>
                </p:cNvSpPr>
                <p:nvPr/>
              </p:nvSpPr>
              <p:spPr bwMode="auto">
                <a:xfrm>
                  <a:off x="1795" y="1824"/>
                  <a:ext cx="1078" cy="480"/>
                </a:xfrm>
                <a:prstGeom prst="rect">
                  <a:avLst/>
                </a:prstGeom>
                <a:noFill/>
                <a:ln w="9525">
                  <a:noFill/>
                  <a:miter lim="800000"/>
                  <a:headEnd/>
                  <a:tailEnd/>
                </a:ln>
              </p:spPr>
              <p:txBody>
                <a:bodyPr/>
                <a:lstStyle/>
                <a:p>
                  <a:pPr algn="ctr"/>
                  <a:r>
                    <a:rPr lang="en-GB" sz="2000">
                      <a:cs typeface="Times New Roman" pitchFamily="18" charset="0"/>
                    </a:rPr>
                    <a:t>2739</a:t>
                  </a:r>
                  <a:endParaRPr lang="en-GB" sz="1200">
                    <a:cs typeface="Times New Roman" pitchFamily="18" charset="0"/>
                  </a:endParaRPr>
                </a:p>
                <a:p>
                  <a:pPr algn="ctr" eaLnBrk="0" hangingPunct="0"/>
                  <a:endParaRPr lang="en-GB"/>
                </a:p>
              </p:txBody>
            </p:sp>
            <p:sp>
              <p:nvSpPr>
                <p:cNvPr id="14386" name="Rectangle 25"/>
                <p:cNvSpPr>
                  <a:spLocks noChangeArrowheads="1"/>
                </p:cNvSpPr>
                <p:nvPr/>
              </p:nvSpPr>
              <p:spPr bwMode="auto">
                <a:xfrm>
                  <a:off x="1752" y="1824"/>
                  <a:ext cx="1164" cy="480"/>
                </a:xfrm>
                <a:prstGeom prst="rect">
                  <a:avLst/>
                </a:prstGeom>
                <a:noFill/>
                <a:ln w="7">
                  <a:solidFill>
                    <a:srgbClr val="A0A0A0"/>
                  </a:solidFill>
                  <a:miter lim="800000"/>
                  <a:headEnd/>
                  <a:tailEnd/>
                </a:ln>
              </p:spPr>
              <p:txBody>
                <a:bodyPr wrap="none"/>
                <a:lstStyle/>
                <a:p>
                  <a:endParaRPr lang="en-US"/>
                </a:p>
              </p:txBody>
            </p:sp>
          </p:grpSp>
          <p:grpSp>
            <p:nvGrpSpPr>
              <p:cNvPr id="11" name="Group 26"/>
              <p:cNvGrpSpPr>
                <a:grpSpLocks/>
              </p:cNvGrpSpPr>
              <p:nvPr/>
            </p:nvGrpSpPr>
            <p:grpSpPr bwMode="auto">
              <a:xfrm>
                <a:off x="2916" y="1824"/>
                <a:ext cx="972" cy="480"/>
                <a:chOff x="2916" y="1824"/>
                <a:chExt cx="972" cy="480"/>
              </a:xfrm>
            </p:grpSpPr>
            <p:sp>
              <p:nvSpPr>
                <p:cNvPr id="14383" name="Rectangle 27"/>
                <p:cNvSpPr>
                  <a:spLocks noChangeArrowheads="1"/>
                </p:cNvSpPr>
                <p:nvPr/>
              </p:nvSpPr>
              <p:spPr bwMode="auto">
                <a:xfrm>
                  <a:off x="2959" y="1824"/>
                  <a:ext cx="886" cy="480"/>
                </a:xfrm>
                <a:prstGeom prst="rect">
                  <a:avLst/>
                </a:prstGeom>
                <a:noFill/>
                <a:ln w="9525">
                  <a:noFill/>
                  <a:miter lim="800000"/>
                  <a:headEnd/>
                  <a:tailEnd/>
                </a:ln>
              </p:spPr>
              <p:txBody>
                <a:bodyPr/>
                <a:lstStyle/>
                <a:p>
                  <a:pPr algn="ctr"/>
                  <a:r>
                    <a:rPr lang="en-GB" sz="2000">
                      <a:cs typeface="Times New Roman" pitchFamily="18" charset="0"/>
                    </a:rPr>
                    <a:t>1810</a:t>
                  </a:r>
                  <a:endParaRPr lang="en-GB" sz="1200">
                    <a:cs typeface="Times New Roman" pitchFamily="18" charset="0"/>
                  </a:endParaRPr>
                </a:p>
                <a:p>
                  <a:pPr algn="ctr" eaLnBrk="0" hangingPunct="0"/>
                  <a:endParaRPr lang="en-GB"/>
                </a:p>
              </p:txBody>
            </p:sp>
            <p:sp>
              <p:nvSpPr>
                <p:cNvPr id="14384" name="Rectangle 28"/>
                <p:cNvSpPr>
                  <a:spLocks noChangeArrowheads="1"/>
                </p:cNvSpPr>
                <p:nvPr/>
              </p:nvSpPr>
              <p:spPr bwMode="auto">
                <a:xfrm>
                  <a:off x="2916" y="1824"/>
                  <a:ext cx="972" cy="480"/>
                </a:xfrm>
                <a:prstGeom prst="rect">
                  <a:avLst/>
                </a:prstGeom>
                <a:noFill/>
                <a:ln w="7">
                  <a:solidFill>
                    <a:srgbClr val="A0A0A0"/>
                  </a:solidFill>
                  <a:miter lim="800000"/>
                  <a:headEnd/>
                  <a:tailEnd/>
                </a:ln>
              </p:spPr>
              <p:txBody>
                <a:bodyPr wrap="none"/>
                <a:lstStyle/>
                <a:p>
                  <a:endParaRPr lang="en-US"/>
                </a:p>
              </p:txBody>
            </p:sp>
          </p:grpSp>
          <p:grpSp>
            <p:nvGrpSpPr>
              <p:cNvPr id="12" name="Group 29"/>
              <p:cNvGrpSpPr>
                <a:grpSpLocks/>
              </p:cNvGrpSpPr>
              <p:nvPr/>
            </p:nvGrpSpPr>
            <p:grpSpPr bwMode="auto">
              <a:xfrm>
                <a:off x="972" y="2304"/>
                <a:ext cx="780" cy="480"/>
                <a:chOff x="972" y="2304"/>
                <a:chExt cx="780" cy="480"/>
              </a:xfrm>
            </p:grpSpPr>
            <p:sp>
              <p:nvSpPr>
                <p:cNvPr id="14381" name="Rectangle 30"/>
                <p:cNvSpPr>
                  <a:spLocks noChangeArrowheads="1"/>
                </p:cNvSpPr>
                <p:nvPr/>
              </p:nvSpPr>
              <p:spPr bwMode="auto">
                <a:xfrm>
                  <a:off x="1015" y="2304"/>
                  <a:ext cx="694" cy="480"/>
                </a:xfrm>
                <a:prstGeom prst="rect">
                  <a:avLst/>
                </a:prstGeom>
                <a:noFill/>
                <a:ln w="9525">
                  <a:noFill/>
                  <a:miter lim="800000"/>
                  <a:headEnd/>
                  <a:tailEnd/>
                </a:ln>
              </p:spPr>
              <p:txBody>
                <a:bodyPr/>
                <a:lstStyle/>
                <a:p>
                  <a:r>
                    <a:rPr lang="en-GB" dirty="0">
                      <a:cs typeface="Times New Roman" pitchFamily="18" charset="0"/>
                    </a:rPr>
                    <a:t>benefits</a:t>
                  </a:r>
                  <a:endParaRPr lang="en-GB" sz="1100" dirty="0">
                    <a:cs typeface="Times New Roman" pitchFamily="18" charset="0"/>
                  </a:endParaRPr>
                </a:p>
                <a:p>
                  <a:pPr eaLnBrk="0" hangingPunct="0"/>
                  <a:endParaRPr lang="en-GB" dirty="0"/>
                </a:p>
              </p:txBody>
            </p:sp>
            <p:sp>
              <p:nvSpPr>
                <p:cNvPr id="14382" name="Rectangle 31"/>
                <p:cNvSpPr>
                  <a:spLocks noChangeArrowheads="1"/>
                </p:cNvSpPr>
                <p:nvPr/>
              </p:nvSpPr>
              <p:spPr bwMode="auto">
                <a:xfrm>
                  <a:off x="972" y="2304"/>
                  <a:ext cx="780" cy="480"/>
                </a:xfrm>
                <a:prstGeom prst="rect">
                  <a:avLst/>
                </a:prstGeom>
                <a:noFill/>
                <a:ln w="7">
                  <a:solidFill>
                    <a:srgbClr val="A0A0A0"/>
                  </a:solidFill>
                  <a:miter lim="800000"/>
                  <a:headEnd/>
                  <a:tailEnd/>
                </a:ln>
              </p:spPr>
              <p:txBody>
                <a:bodyPr wrap="none"/>
                <a:lstStyle/>
                <a:p>
                  <a:endParaRPr lang="en-US"/>
                </a:p>
              </p:txBody>
            </p:sp>
          </p:grpSp>
          <p:grpSp>
            <p:nvGrpSpPr>
              <p:cNvPr id="13" name="Group 32"/>
              <p:cNvGrpSpPr>
                <a:grpSpLocks/>
              </p:cNvGrpSpPr>
              <p:nvPr/>
            </p:nvGrpSpPr>
            <p:grpSpPr bwMode="auto">
              <a:xfrm>
                <a:off x="1752" y="2304"/>
                <a:ext cx="1164" cy="480"/>
                <a:chOff x="1752" y="2304"/>
                <a:chExt cx="1164" cy="480"/>
              </a:xfrm>
            </p:grpSpPr>
            <p:sp>
              <p:nvSpPr>
                <p:cNvPr id="14379" name="Rectangle 33"/>
                <p:cNvSpPr>
                  <a:spLocks noChangeArrowheads="1"/>
                </p:cNvSpPr>
                <p:nvPr/>
              </p:nvSpPr>
              <p:spPr bwMode="auto">
                <a:xfrm>
                  <a:off x="1795" y="2304"/>
                  <a:ext cx="1078" cy="480"/>
                </a:xfrm>
                <a:prstGeom prst="rect">
                  <a:avLst/>
                </a:prstGeom>
                <a:noFill/>
                <a:ln w="9525">
                  <a:noFill/>
                  <a:miter lim="800000"/>
                  <a:headEnd/>
                  <a:tailEnd/>
                </a:ln>
              </p:spPr>
              <p:txBody>
                <a:bodyPr/>
                <a:lstStyle/>
                <a:p>
                  <a:pPr algn="ctr"/>
                  <a:r>
                    <a:rPr lang="en-GB" sz="2000">
                      <a:cs typeface="Times New Roman" pitchFamily="18" charset="0"/>
                    </a:rPr>
                    <a:t>583</a:t>
                  </a:r>
                  <a:endParaRPr lang="en-GB" sz="1200">
                    <a:cs typeface="Times New Roman" pitchFamily="18" charset="0"/>
                  </a:endParaRPr>
                </a:p>
                <a:p>
                  <a:pPr algn="ctr" eaLnBrk="0" hangingPunct="0"/>
                  <a:endParaRPr lang="en-GB"/>
                </a:p>
              </p:txBody>
            </p:sp>
            <p:sp>
              <p:nvSpPr>
                <p:cNvPr id="14380" name="Rectangle 34"/>
                <p:cNvSpPr>
                  <a:spLocks noChangeArrowheads="1"/>
                </p:cNvSpPr>
                <p:nvPr/>
              </p:nvSpPr>
              <p:spPr bwMode="auto">
                <a:xfrm>
                  <a:off x="1752" y="2304"/>
                  <a:ext cx="1164" cy="480"/>
                </a:xfrm>
                <a:prstGeom prst="rect">
                  <a:avLst/>
                </a:prstGeom>
                <a:noFill/>
                <a:ln w="7">
                  <a:solidFill>
                    <a:srgbClr val="A0A0A0"/>
                  </a:solidFill>
                  <a:miter lim="800000"/>
                  <a:headEnd/>
                  <a:tailEnd/>
                </a:ln>
              </p:spPr>
              <p:txBody>
                <a:bodyPr wrap="none"/>
                <a:lstStyle/>
                <a:p>
                  <a:endParaRPr lang="en-US"/>
                </a:p>
              </p:txBody>
            </p:sp>
          </p:grpSp>
          <p:grpSp>
            <p:nvGrpSpPr>
              <p:cNvPr id="14" name="Group 35"/>
              <p:cNvGrpSpPr>
                <a:grpSpLocks/>
              </p:cNvGrpSpPr>
              <p:nvPr/>
            </p:nvGrpSpPr>
            <p:grpSpPr bwMode="auto">
              <a:xfrm>
                <a:off x="2916" y="2304"/>
                <a:ext cx="972" cy="480"/>
                <a:chOff x="2916" y="2304"/>
                <a:chExt cx="972" cy="480"/>
              </a:xfrm>
            </p:grpSpPr>
            <p:sp>
              <p:nvSpPr>
                <p:cNvPr id="14377" name="Rectangle 36"/>
                <p:cNvSpPr>
                  <a:spLocks noChangeArrowheads="1"/>
                </p:cNvSpPr>
                <p:nvPr/>
              </p:nvSpPr>
              <p:spPr bwMode="auto">
                <a:xfrm>
                  <a:off x="2959" y="2304"/>
                  <a:ext cx="886" cy="480"/>
                </a:xfrm>
                <a:prstGeom prst="rect">
                  <a:avLst/>
                </a:prstGeom>
                <a:noFill/>
                <a:ln w="9525">
                  <a:noFill/>
                  <a:miter lim="800000"/>
                  <a:headEnd/>
                  <a:tailEnd/>
                </a:ln>
              </p:spPr>
              <p:txBody>
                <a:bodyPr/>
                <a:lstStyle/>
                <a:p>
                  <a:pPr algn="ctr"/>
                  <a:r>
                    <a:rPr lang="en-GB" sz="2000">
                      <a:cs typeface="Times New Roman" pitchFamily="18" charset="0"/>
                    </a:rPr>
                    <a:t>527</a:t>
                  </a:r>
                  <a:endParaRPr lang="en-GB" sz="1200">
                    <a:cs typeface="Times New Roman" pitchFamily="18" charset="0"/>
                  </a:endParaRPr>
                </a:p>
                <a:p>
                  <a:pPr algn="ctr" eaLnBrk="0" hangingPunct="0"/>
                  <a:endParaRPr lang="en-GB"/>
                </a:p>
              </p:txBody>
            </p:sp>
            <p:sp>
              <p:nvSpPr>
                <p:cNvPr id="14378" name="Rectangle 37"/>
                <p:cNvSpPr>
                  <a:spLocks noChangeArrowheads="1"/>
                </p:cNvSpPr>
                <p:nvPr/>
              </p:nvSpPr>
              <p:spPr bwMode="auto">
                <a:xfrm>
                  <a:off x="2916" y="2304"/>
                  <a:ext cx="972" cy="480"/>
                </a:xfrm>
                <a:prstGeom prst="rect">
                  <a:avLst/>
                </a:prstGeom>
                <a:noFill/>
                <a:ln w="7">
                  <a:solidFill>
                    <a:srgbClr val="A0A0A0"/>
                  </a:solidFill>
                  <a:miter lim="800000"/>
                  <a:headEnd/>
                  <a:tailEnd/>
                </a:ln>
              </p:spPr>
              <p:txBody>
                <a:bodyPr wrap="none"/>
                <a:lstStyle/>
                <a:p>
                  <a:endParaRPr lang="en-US"/>
                </a:p>
              </p:txBody>
            </p:sp>
          </p:grpSp>
          <p:grpSp>
            <p:nvGrpSpPr>
              <p:cNvPr id="15" name="Group 38"/>
              <p:cNvGrpSpPr>
                <a:grpSpLocks/>
              </p:cNvGrpSpPr>
              <p:nvPr/>
            </p:nvGrpSpPr>
            <p:grpSpPr bwMode="auto">
              <a:xfrm>
                <a:off x="0" y="2784"/>
                <a:ext cx="972" cy="480"/>
                <a:chOff x="0" y="2784"/>
                <a:chExt cx="972" cy="480"/>
              </a:xfrm>
            </p:grpSpPr>
            <p:sp>
              <p:nvSpPr>
                <p:cNvPr id="14375" name="Rectangle 39"/>
                <p:cNvSpPr>
                  <a:spLocks noChangeArrowheads="1"/>
                </p:cNvSpPr>
                <p:nvPr/>
              </p:nvSpPr>
              <p:spPr bwMode="auto">
                <a:xfrm>
                  <a:off x="43" y="2784"/>
                  <a:ext cx="886" cy="480"/>
                </a:xfrm>
                <a:prstGeom prst="rect">
                  <a:avLst/>
                </a:prstGeom>
                <a:noFill/>
                <a:ln w="9525">
                  <a:noFill/>
                  <a:miter lim="800000"/>
                  <a:headEnd/>
                  <a:tailEnd/>
                </a:ln>
              </p:spPr>
              <p:txBody>
                <a:bodyPr/>
                <a:lstStyle/>
                <a:p>
                  <a:r>
                    <a:rPr lang="en-GB" sz="2000" dirty="0">
                      <a:cs typeface="Times New Roman" pitchFamily="18" charset="0"/>
                    </a:rPr>
                    <a:t>1992</a:t>
                  </a:r>
                  <a:endParaRPr lang="en-GB" sz="1200" dirty="0">
                    <a:cs typeface="Times New Roman" pitchFamily="18" charset="0"/>
                  </a:endParaRPr>
                </a:p>
                <a:p>
                  <a:pPr eaLnBrk="0" hangingPunct="0"/>
                  <a:endParaRPr lang="en-GB" dirty="0"/>
                </a:p>
              </p:txBody>
            </p:sp>
            <p:sp>
              <p:nvSpPr>
                <p:cNvPr id="14376" name="Rectangle 40"/>
                <p:cNvSpPr>
                  <a:spLocks noChangeArrowheads="1"/>
                </p:cNvSpPr>
                <p:nvPr/>
              </p:nvSpPr>
              <p:spPr bwMode="auto">
                <a:xfrm>
                  <a:off x="0" y="2784"/>
                  <a:ext cx="972" cy="480"/>
                </a:xfrm>
                <a:prstGeom prst="rect">
                  <a:avLst/>
                </a:prstGeom>
                <a:noFill/>
                <a:ln w="7">
                  <a:solidFill>
                    <a:srgbClr val="A0A0A0"/>
                  </a:solidFill>
                  <a:miter lim="800000"/>
                  <a:headEnd/>
                  <a:tailEnd/>
                </a:ln>
              </p:spPr>
              <p:txBody>
                <a:bodyPr wrap="none"/>
                <a:lstStyle/>
                <a:p>
                  <a:endParaRPr lang="en-US"/>
                </a:p>
              </p:txBody>
            </p:sp>
          </p:grpSp>
          <p:grpSp>
            <p:nvGrpSpPr>
              <p:cNvPr id="16" name="Group 41"/>
              <p:cNvGrpSpPr>
                <a:grpSpLocks/>
              </p:cNvGrpSpPr>
              <p:nvPr/>
            </p:nvGrpSpPr>
            <p:grpSpPr bwMode="auto">
              <a:xfrm>
                <a:off x="972" y="2784"/>
                <a:ext cx="780" cy="480"/>
                <a:chOff x="972" y="2784"/>
                <a:chExt cx="780" cy="480"/>
              </a:xfrm>
            </p:grpSpPr>
            <p:sp>
              <p:nvSpPr>
                <p:cNvPr id="14373" name="Rectangle 42"/>
                <p:cNvSpPr>
                  <a:spLocks noChangeArrowheads="1"/>
                </p:cNvSpPr>
                <p:nvPr/>
              </p:nvSpPr>
              <p:spPr bwMode="auto">
                <a:xfrm>
                  <a:off x="1015" y="2784"/>
                  <a:ext cx="694" cy="480"/>
                </a:xfrm>
                <a:prstGeom prst="rect">
                  <a:avLst/>
                </a:prstGeom>
                <a:noFill/>
                <a:ln w="9525">
                  <a:noFill/>
                  <a:miter lim="800000"/>
                  <a:headEnd/>
                  <a:tailEnd/>
                </a:ln>
              </p:spPr>
              <p:txBody>
                <a:bodyPr/>
                <a:lstStyle/>
                <a:p>
                  <a:r>
                    <a:rPr lang="en-GB" sz="2000" dirty="0">
                      <a:cs typeface="Times New Roman" pitchFamily="18" charset="0"/>
                    </a:rPr>
                    <a:t>wages</a:t>
                  </a:r>
                  <a:endParaRPr lang="en-GB" sz="1200" dirty="0">
                    <a:cs typeface="Times New Roman" pitchFamily="18" charset="0"/>
                  </a:endParaRPr>
                </a:p>
                <a:p>
                  <a:pPr eaLnBrk="0" hangingPunct="0"/>
                  <a:endParaRPr lang="en-GB" dirty="0"/>
                </a:p>
              </p:txBody>
            </p:sp>
            <p:sp>
              <p:nvSpPr>
                <p:cNvPr id="14374" name="Rectangle 43"/>
                <p:cNvSpPr>
                  <a:spLocks noChangeArrowheads="1"/>
                </p:cNvSpPr>
                <p:nvPr/>
              </p:nvSpPr>
              <p:spPr bwMode="auto">
                <a:xfrm>
                  <a:off x="972" y="2784"/>
                  <a:ext cx="780" cy="480"/>
                </a:xfrm>
                <a:prstGeom prst="rect">
                  <a:avLst/>
                </a:prstGeom>
                <a:noFill/>
                <a:ln w="7">
                  <a:solidFill>
                    <a:srgbClr val="A0A0A0"/>
                  </a:solidFill>
                  <a:miter lim="800000"/>
                  <a:headEnd/>
                  <a:tailEnd/>
                </a:ln>
              </p:spPr>
              <p:txBody>
                <a:bodyPr wrap="none"/>
                <a:lstStyle/>
                <a:p>
                  <a:endParaRPr lang="en-US"/>
                </a:p>
              </p:txBody>
            </p:sp>
          </p:grpSp>
          <p:grpSp>
            <p:nvGrpSpPr>
              <p:cNvPr id="17" name="Group 44"/>
              <p:cNvGrpSpPr>
                <a:grpSpLocks/>
              </p:cNvGrpSpPr>
              <p:nvPr/>
            </p:nvGrpSpPr>
            <p:grpSpPr bwMode="auto">
              <a:xfrm>
                <a:off x="1752" y="2784"/>
                <a:ext cx="1164" cy="480"/>
                <a:chOff x="1752" y="2784"/>
                <a:chExt cx="1164" cy="480"/>
              </a:xfrm>
            </p:grpSpPr>
            <p:sp>
              <p:nvSpPr>
                <p:cNvPr id="14371" name="Rectangle 45"/>
                <p:cNvSpPr>
                  <a:spLocks noChangeArrowheads="1"/>
                </p:cNvSpPr>
                <p:nvPr/>
              </p:nvSpPr>
              <p:spPr bwMode="auto">
                <a:xfrm>
                  <a:off x="1795" y="2784"/>
                  <a:ext cx="1078" cy="480"/>
                </a:xfrm>
                <a:prstGeom prst="rect">
                  <a:avLst/>
                </a:prstGeom>
                <a:noFill/>
                <a:ln w="9525">
                  <a:noFill/>
                  <a:miter lim="800000"/>
                  <a:headEnd/>
                  <a:tailEnd/>
                </a:ln>
              </p:spPr>
              <p:txBody>
                <a:bodyPr/>
                <a:lstStyle/>
                <a:p>
                  <a:pPr algn="ctr"/>
                  <a:r>
                    <a:rPr lang="en-GB" sz="2000">
                      <a:cs typeface="Times New Roman" pitchFamily="18" charset="0"/>
                    </a:rPr>
                    <a:t>3459</a:t>
                  </a:r>
                  <a:endParaRPr lang="en-GB" sz="1200">
                    <a:cs typeface="Times New Roman" pitchFamily="18" charset="0"/>
                  </a:endParaRPr>
                </a:p>
                <a:p>
                  <a:pPr algn="ctr" eaLnBrk="0" hangingPunct="0"/>
                  <a:endParaRPr lang="en-GB"/>
                </a:p>
              </p:txBody>
            </p:sp>
            <p:sp>
              <p:nvSpPr>
                <p:cNvPr id="14372" name="Rectangle 46"/>
                <p:cNvSpPr>
                  <a:spLocks noChangeArrowheads="1"/>
                </p:cNvSpPr>
                <p:nvPr/>
              </p:nvSpPr>
              <p:spPr bwMode="auto">
                <a:xfrm>
                  <a:off x="1752" y="2784"/>
                  <a:ext cx="1164" cy="480"/>
                </a:xfrm>
                <a:prstGeom prst="rect">
                  <a:avLst/>
                </a:prstGeom>
                <a:noFill/>
                <a:ln w="7">
                  <a:solidFill>
                    <a:srgbClr val="A0A0A0"/>
                  </a:solidFill>
                  <a:miter lim="800000"/>
                  <a:headEnd/>
                  <a:tailEnd/>
                </a:ln>
              </p:spPr>
              <p:txBody>
                <a:bodyPr wrap="none"/>
                <a:lstStyle/>
                <a:p>
                  <a:endParaRPr lang="en-US"/>
                </a:p>
              </p:txBody>
            </p:sp>
          </p:grpSp>
          <p:grpSp>
            <p:nvGrpSpPr>
              <p:cNvPr id="18" name="Group 47"/>
              <p:cNvGrpSpPr>
                <a:grpSpLocks/>
              </p:cNvGrpSpPr>
              <p:nvPr/>
            </p:nvGrpSpPr>
            <p:grpSpPr bwMode="auto">
              <a:xfrm>
                <a:off x="2916" y="2784"/>
                <a:ext cx="972" cy="480"/>
                <a:chOff x="2916" y="2784"/>
                <a:chExt cx="972" cy="480"/>
              </a:xfrm>
            </p:grpSpPr>
            <p:sp>
              <p:nvSpPr>
                <p:cNvPr id="14369" name="Rectangle 48"/>
                <p:cNvSpPr>
                  <a:spLocks noChangeArrowheads="1"/>
                </p:cNvSpPr>
                <p:nvPr/>
              </p:nvSpPr>
              <p:spPr bwMode="auto">
                <a:xfrm>
                  <a:off x="2959" y="2784"/>
                  <a:ext cx="886" cy="480"/>
                </a:xfrm>
                <a:prstGeom prst="rect">
                  <a:avLst/>
                </a:prstGeom>
                <a:noFill/>
                <a:ln w="9525">
                  <a:noFill/>
                  <a:miter lim="800000"/>
                  <a:headEnd/>
                  <a:tailEnd/>
                </a:ln>
              </p:spPr>
              <p:txBody>
                <a:bodyPr/>
                <a:lstStyle/>
                <a:p>
                  <a:pPr algn="ctr"/>
                  <a:r>
                    <a:rPr lang="en-GB" sz="2000">
                      <a:cs typeface="Times New Roman" pitchFamily="18" charset="0"/>
                    </a:rPr>
                    <a:t>2878</a:t>
                  </a:r>
                  <a:endParaRPr lang="en-GB" sz="1200">
                    <a:cs typeface="Times New Roman" pitchFamily="18" charset="0"/>
                  </a:endParaRPr>
                </a:p>
                <a:p>
                  <a:pPr algn="ctr" eaLnBrk="0" hangingPunct="0"/>
                  <a:endParaRPr lang="en-GB"/>
                </a:p>
              </p:txBody>
            </p:sp>
            <p:sp>
              <p:nvSpPr>
                <p:cNvPr id="14370" name="Rectangle 49"/>
                <p:cNvSpPr>
                  <a:spLocks noChangeArrowheads="1"/>
                </p:cNvSpPr>
                <p:nvPr/>
              </p:nvSpPr>
              <p:spPr bwMode="auto">
                <a:xfrm>
                  <a:off x="2916" y="2784"/>
                  <a:ext cx="972" cy="480"/>
                </a:xfrm>
                <a:prstGeom prst="rect">
                  <a:avLst/>
                </a:prstGeom>
                <a:noFill/>
                <a:ln w="7">
                  <a:solidFill>
                    <a:srgbClr val="A0A0A0"/>
                  </a:solidFill>
                  <a:miter lim="800000"/>
                  <a:headEnd/>
                  <a:tailEnd/>
                </a:ln>
              </p:spPr>
              <p:txBody>
                <a:bodyPr wrap="none"/>
                <a:lstStyle/>
                <a:p>
                  <a:endParaRPr lang="en-US"/>
                </a:p>
              </p:txBody>
            </p:sp>
          </p:grpSp>
          <p:grpSp>
            <p:nvGrpSpPr>
              <p:cNvPr id="19" name="Group 50"/>
              <p:cNvGrpSpPr>
                <a:grpSpLocks/>
              </p:cNvGrpSpPr>
              <p:nvPr/>
            </p:nvGrpSpPr>
            <p:grpSpPr bwMode="auto">
              <a:xfrm>
                <a:off x="0" y="3264"/>
                <a:ext cx="972" cy="480"/>
                <a:chOff x="0" y="3264"/>
                <a:chExt cx="972" cy="480"/>
              </a:xfrm>
            </p:grpSpPr>
            <p:sp>
              <p:nvSpPr>
                <p:cNvPr id="14367" name="Rectangle 51"/>
                <p:cNvSpPr>
                  <a:spLocks noChangeArrowheads="1"/>
                </p:cNvSpPr>
                <p:nvPr/>
              </p:nvSpPr>
              <p:spPr bwMode="auto">
                <a:xfrm>
                  <a:off x="43" y="3264"/>
                  <a:ext cx="886" cy="480"/>
                </a:xfrm>
                <a:prstGeom prst="rect">
                  <a:avLst/>
                </a:prstGeom>
                <a:noFill/>
                <a:ln w="9525">
                  <a:noFill/>
                  <a:miter lim="800000"/>
                  <a:headEnd/>
                  <a:tailEnd/>
                </a:ln>
              </p:spPr>
              <p:txBody>
                <a:bodyPr/>
                <a:lstStyle/>
                <a:p>
                  <a:r>
                    <a:rPr lang="en-GB" sz="2000" dirty="0">
                      <a:cs typeface="Times New Roman" pitchFamily="18" charset="0"/>
                    </a:rPr>
                    <a:t>2001</a:t>
                  </a:r>
                </a:p>
                <a:p>
                  <a:endParaRPr lang="en-GB" sz="2000" dirty="0">
                    <a:cs typeface="Times New Roman" pitchFamily="18" charset="0"/>
                  </a:endParaRPr>
                </a:p>
                <a:p>
                  <a:endParaRPr lang="en-GB" sz="2000" dirty="0">
                    <a:cs typeface="Times New Roman" pitchFamily="18" charset="0"/>
                  </a:endParaRPr>
                </a:p>
                <a:p>
                  <a:r>
                    <a:rPr lang="en-GB" sz="2000" dirty="0">
                      <a:cs typeface="Times New Roman" pitchFamily="18" charset="0"/>
                    </a:rPr>
                    <a:t> 2009	</a:t>
                  </a:r>
                </a:p>
                <a:p>
                  <a:endParaRPr lang="en-GB" sz="2000" dirty="0">
                    <a:cs typeface="Times New Roman" pitchFamily="18" charset="0"/>
                  </a:endParaRPr>
                </a:p>
                <a:p>
                  <a:r>
                    <a:rPr lang="en-GB" sz="2000" dirty="0">
                      <a:cs typeface="Times New Roman" pitchFamily="18" charset="0"/>
                    </a:rPr>
                    <a:t> 2014</a:t>
                  </a:r>
                </a:p>
                <a:p>
                  <a:endParaRPr lang="en-GB" sz="2000" b="1" dirty="0">
                    <a:cs typeface="Times New Roman" pitchFamily="18" charset="0"/>
                  </a:endParaRPr>
                </a:p>
                <a:p>
                  <a:pPr eaLnBrk="0" hangingPunct="0"/>
                  <a:endParaRPr lang="en-GB" dirty="0"/>
                </a:p>
              </p:txBody>
            </p:sp>
            <p:sp>
              <p:nvSpPr>
                <p:cNvPr id="14368" name="Rectangle 52"/>
                <p:cNvSpPr>
                  <a:spLocks noChangeArrowheads="1"/>
                </p:cNvSpPr>
                <p:nvPr/>
              </p:nvSpPr>
              <p:spPr bwMode="auto">
                <a:xfrm>
                  <a:off x="0" y="3264"/>
                  <a:ext cx="972" cy="480"/>
                </a:xfrm>
                <a:prstGeom prst="rect">
                  <a:avLst/>
                </a:prstGeom>
                <a:noFill/>
                <a:ln w="7">
                  <a:solidFill>
                    <a:srgbClr val="A0A0A0"/>
                  </a:solidFill>
                  <a:miter lim="800000"/>
                  <a:headEnd/>
                  <a:tailEnd/>
                </a:ln>
              </p:spPr>
              <p:txBody>
                <a:bodyPr wrap="none"/>
                <a:lstStyle/>
                <a:p>
                  <a:endParaRPr lang="en-US"/>
                </a:p>
              </p:txBody>
            </p:sp>
          </p:grpSp>
          <p:grpSp>
            <p:nvGrpSpPr>
              <p:cNvPr id="20" name="Group 53"/>
              <p:cNvGrpSpPr>
                <a:grpSpLocks/>
              </p:cNvGrpSpPr>
              <p:nvPr/>
            </p:nvGrpSpPr>
            <p:grpSpPr bwMode="auto">
              <a:xfrm>
                <a:off x="972" y="3264"/>
                <a:ext cx="780" cy="480"/>
                <a:chOff x="972" y="3264"/>
                <a:chExt cx="780" cy="480"/>
              </a:xfrm>
            </p:grpSpPr>
            <p:sp>
              <p:nvSpPr>
                <p:cNvPr id="14365" name="Rectangle 54"/>
                <p:cNvSpPr>
                  <a:spLocks noChangeArrowheads="1"/>
                </p:cNvSpPr>
                <p:nvPr/>
              </p:nvSpPr>
              <p:spPr bwMode="auto">
                <a:xfrm>
                  <a:off x="1015" y="3264"/>
                  <a:ext cx="694" cy="480"/>
                </a:xfrm>
                <a:prstGeom prst="rect">
                  <a:avLst/>
                </a:prstGeom>
                <a:noFill/>
                <a:ln w="9525">
                  <a:noFill/>
                  <a:miter lim="800000"/>
                  <a:headEnd/>
                  <a:tailEnd/>
                </a:ln>
              </p:spPr>
              <p:txBody>
                <a:bodyPr/>
                <a:lstStyle/>
                <a:p>
                  <a:r>
                    <a:rPr lang="en-GB" sz="2000" dirty="0">
                      <a:cs typeface="Times New Roman" pitchFamily="18" charset="0"/>
                    </a:rPr>
                    <a:t>wages</a:t>
                  </a:r>
                </a:p>
                <a:p>
                  <a:endParaRPr lang="en-GB" sz="2000" dirty="0">
                    <a:cs typeface="Times New Roman" pitchFamily="18" charset="0"/>
                  </a:endParaRPr>
                </a:p>
                <a:p>
                  <a:endParaRPr lang="en-GB" sz="2000" dirty="0">
                    <a:cs typeface="Times New Roman" pitchFamily="18" charset="0"/>
                  </a:endParaRPr>
                </a:p>
                <a:p>
                  <a:r>
                    <a:rPr lang="en-GB" sz="2000" dirty="0">
                      <a:cs typeface="Times New Roman" pitchFamily="18" charset="0"/>
                    </a:rPr>
                    <a:t>wages	</a:t>
                  </a:r>
                </a:p>
                <a:p>
                  <a:endParaRPr lang="en-GB" sz="1200" dirty="0">
                    <a:cs typeface="Times New Roman" pitchFamily="18" charset="0"/>
                  </a:endParaRPr>
                </a:p>
                <a:p>
                  <a:pPr eaLnBrk="0" hangingPunct="0"/>
                  <a:endParaRPr lang="en-GB" dirty="0"/>
                </a:p>
              </p:txBody>
            </p:sp>
            <p:sp>
              <p:nvSpPr>
                <p:cNvPr id="14366" name="Rectangle 55"/>
                <p:cNvSpPr>
                  <a:spLocks noChangeArrowheads="1"/>
                </p:cNvSpPr>
                <p:nvPr/>
              </p:nvSpPr>
              <p:spPr bwMode="auto">
                <a:xfrm>
                  <a:off x="972" y="3264"/>
                  <a:ext cx="780" cy="480"/>
                </a:xfrm>
                <a:prstGeom prst="rect">
                  <a:avLst/>
                </a:prstGeom>
                <a:noFill/>
                <a:ln w="7">
                  <a:solidFill>
                    <a:srgbClr val="A0A0A0"/>
                  </a:solidFill>
                  <a:miter lim="800000"/>
                  <a:headEnd/>
                  <a:tailEnd/>
                </a:ln>
              </p:spPr>
              <p:txBody>
                <a:bodyPr wrap="none"/>
                <a:lstStyle/>
                <a:p>
                  <a:endParaRPr lang="en-US"/>
                </a:p>
              </p:txBody>
            </p:sp>
          </p:grpSp>
          <p:grpSp>
            <p:nvGrpSpPr>
              <p:cNvPr id="21" name="Group 56"/>
              <p:cNvGrpSpPr>
                <a:grpSpLocks/>
              </p:cNvGrpSpPr>
              <p:nvPr/>
            </p:nvGrpSpPr>
            <p:grpSpPr bwMode="auto">
              <a:xfrm>
                <a:off x="1752" y="3264"/>
                <a:ext cx="1164" cy="480"/>
                <a:chOff x="1752" y="3264"/>
                <a:chExt cx="1164" cy="480"/>
              </a:xfrm>
            </p:grpSpPr>
            <p:sp>
              <p:nvSpPr>
                <p:cNvPr id="14363" name="Rectangle 57"/>
                <p:cNvSpPr>
                  <a:spLocks noChangeArrowheads="1"/>
                </p:cNvSpPr>
                <p:nvPr/>
              </p:nvSpPr>
              <p:spPr bwMode="auto">
                <a:xfrm>
                  <a:off x="1795" y="3264"/>
                  <a:ext cx="1078" cy="480"/>
                </a:xfrm>
                <a:prstGeom prst="rect">
                  <a:avLst/>
                </a:prstGeom>
                <a:noFill/>
                <a:ln w="9525">
                  <a:noFill/>
                  <a:miter lim="800000"/>
                  <a:headEnd/>
                  <a:tailEnd/>
                </a:ln>
              </p:spPr>
              <p:txBody>
                <a:bodyPr/>
                <a:lstStyle/>
                <a:p>
                  <a:pPr algn="ctr"/>
                  <a:r>
                    <a:rPr lang="en-GB" sz="2000" dirty="0">
                      <a:cs typeface="Times New Roman" pitchFamily="18" charset="0"/>
                    </a:rPr>
                    <a:t>20112</a:t>
                  </a:r>
                </a:p>
                <a:p>
                  <a:pPr algn="ctr"/>
                  <a:endParaRPr lang="en-GB" sz="2000" dirty="0">
                    <a:cs typeface="Times New Roman" pitchFamily="18" charset="0"/>
                  </a:endParaRPr>
                </a:p>
                <a:p>
                  <a:pPr algn="ctr"/>
                  <a:endParaRPr lang="en-GB" sz="2000" dirty="0">
                    <a:cs typeface="Times New Roman" pitchFamily="18" charset="0"/>
                  </a:endParaRPr>
                </a:p>
                <a:p>
                  <a:pPr algn="ctr"/>
                  <a:r>
                    <a:rPr lang="en-GB" sz="2000" dirty="0">
                      <a:cs typeface="Times New Roman" pitchFamily="18" charset="0"/>
                    </a:rPr>
                    <a:t>48750</a:t>
                  </a:r>
                  <a:endParaRPr lang="en-GB" sz="1200" dirty="0">
                    <a:cs typeface="Times New Roman" pitchFamily="18" charset="0"/>
                  </a:endParaRPr>
                </a:p>
                <a:p>
                  <a:pPr algn="ctr" eaLnBrk="0" hangingPunct="0"/>
                  <a:endParaRPr lang="en-GB" dirty="0"/>
                </a:p>
              </p:txBody>
            </p:sp>
            <p:sp>
              <p:nvSpPr>
                <p:cNvPr id="14364" name="Rectangle 58"/>
                <p:cNvSpPr>
                  <a:spLocks noChangeArrowheads="1"/>
                </p:cNvSpPr>
                <p:nvPr/>
              </p:nvSpPr>
              <p:spPr bwMode="auto">
                <a:xfrm>
                  <a:off x="1752" y="3264"/>
                  <a:ext cx="1164" cy="480"/>
                </a:xfrm>
                <a:prstGeom prst="rect">
                  <a:avLst/>
                </a:prstGeom>
                <a:noFill/>
                <a:ln w="7">
                  <a:solidFill>
                    <a:srgbClr val="A0A0A0"/>
                  </a:solidFill>
                  <a:miter lim="800000"/>
                  <a:headEnd/>
                  <a:tailEnd/>
                </a:ln>
              </p:spPr>
              <p:txBody>
                <a:bodyPr wrap="none"/>
                <a:lstStyle/>
                <a:p>
                  <a:endParaRPr lang="en-US"/>
                </a:p>
              </p:txBody>
            </p:sp>
          </p:grpSp>
          <p:grpSp>
            <p:nvGrpSpPr>
              <p:cNvPr id="22" name="Group 59"/>
              <p:cNvGrpSpPr>
                <a:grpSpLocks/>
              </p:cNvGrpSpPr>
              <p:nvPr/>
            </p:nvGrpSpPr>
            <p:grpSpPr bwMode="auto">
              <a:xfrm>
                <a:off x="2916" y="3264"/>
                <a:ext cx="972" cy="480"/>
                <a:chOff x="2916" y="3264"/>
                <a:chExt cx="972" cy="480"/>
              </a:xfrm>
            </p:grpSpPr>
            <p:sp>
              <p:nvSpPr>
                <p:cNvPr id="14361" name="Rectangle 60"/>
                <p:cNvSpPr>
                  <a:spLocks noChangeArrowheads="1"/>
                </p:cNvSpPr>
                <p:nvPr/>
              </p:nvSpPr>
              <p:spPr bwMode="auto">
                <a:xfrm>
                  <a:off x="2959" y="3264"/>
                  <a:ext cx="886" cy="480"/>
                </a:xfrm>
                <a:prstGeom prst="rect">
                  <a:avLst/>
                </a:prstGeom>
                <a:noFill/>
                <a:ln w="9525">
                  <a:noFill/>
                  <a:miter lim="800000"/>
                  <a:headEnd/>
                  <a:tailEnd/>
                </a:ln>
              </p:spPr>
              <p:txBody>
                <a:bodyPr/>
                <a:lstStyle/>
                <a:p>
                  <a:pPr algn="ctr"/>
                  <a:r>
                    <a:rPr lang="en-GB" sz="2000" dirty="0">
                      <a:cs typeface="Times New Roman" pitchFamily="18" charset="0"/>
                    </a:rPr>
                    <a:t>11178</a:t>
                  </a:r>
                </a:p>
                <a:p>
                  <a:pPr algn="ctr"/>
                  <a:endParaRPr lang="en-GB" sz="2000" dirty="0">
                    <a:cs typeface="Times New Roman" pitchFamily="18" charset="0"/>
                  </a:endParaRPr>
                </a:p>
                <a:p>
                  <a:pPr algn="ctr"/>
                  <a:endParaRPr lang="en-GB" sz="2000" dirty="0">
                    <a:cs typeface="Times New Roman" pitchFamily="18" charset="0"/>
                  </a:endParaRPr>
                </a:p>
                <a:p>
                  <a:pPr algn="ctr"/>
                  <a:r>
                    <a:rPr lang="en-GB" sz="2000" dirty="0">
                      <a:cs typeface="Times New Roman" pitchFamily="18" charset="0"/>
                    </a:rPr>
                    <a:t>32736</a:t>
                  </a:r>
                  <a:endParaRPr lang="en-GB" sz="1200" dirty="0">
                    <a:cs typeface="Times New Roman" pitchFamily="18" charset="0"/>
                  </a:endParaRPr>
                </a:p>
                <a:p>
                  <a:pPr algn="ctr" eaLnBrk="0" hangingPunct="0"/>
                  <a:endParaRPr lang="en-GB" dirty="0"/>
                </a:p>
              </p:txBody>
            </p:sp>
            <p:sp>
              <p:nvSpPr>
                <p:cNvPr id="14362" name="Rectangle 61"/>
                <p:cNvSpPr>
                  <a:spLocks noChangeArrowheads="1"/>
                </p:cNvSpPr>
                <p:nvPr/>
              </p:nvSpPr>
              <p:spPr bwMode="auto">
                <a:xfrm>
                  <a:off x="2916" y="3264"/>
                  <a:ext cx="972" cy="480"/>
                </a:xfrm>
                <a:prstGeom prst="rect">
                  <a:avLst/>
                </a:prstGeom>
                <a:noFill/>
                <a:ln w="7">
                  <a:solidFill>
                    <a:srgbClr val="A0A0A0"/>
                  </a:solidFill>
                  <a:miter lim="800000"/>
                  <a:headEnd/>
                  <a:tailEnd/>
                </a:ln>
              </p:spPr>
              <p:txBody>
                <a:bodyPr wrap="none"/>
                <a:lstStyle/>
                <a:p>
                  <a:endParaRPr lang="en-US"/>
                </a:p>
              </p:txBody>
            </p:sp>
          </p:grpSp>
        </p:grpSp>
        <p:sp>
          <p:nvSpPr>
            <p:cNvPr id="14341" name="Rectangle 62"/>
            <p:cNvSpPr>
              <a:spLocks noChangeArrowheads="1"/>
            </p:cNvSpPr>
            <p:nvPr/>
          </p:nvSpPr>
          <p:spPr bwMode="auto">
            <a:xfrm>
              <a:off x="-3" y="477"/>
              <a:ext cx="3894" cy="3270"/>
            </a:xfrm>
            <a:prstGeom prst="rect">
              <a:avLst/>
            </a:prstGeom>
            <a:noFill/>
            <a:ln w="9525">
              <a:solidFill>
                <a:srgbClr val="A0A0A0"/>
              </a:solidFill>
              <a:miter lim="800000"/>
              <a:headEnd/>
              <a:tailEnd/>
            </a:ln>
          </p:spPr>
          <p:txBody>
            <a:bodyPr wrap="none"/>
            <a:lstStyle/>
            <a:p>
              <a:endParaRPr lang="en-US"/>
            </a:p>
          </p:txBody>
        </p:sp>
      </p:grpSp>
      <p:sp>
        <p:nvSpPr>
          <p:cNvPr id="66" name="Rectangle 40"/>
          <p:cNvSpPr>
            <a:spLocks noChangeArrowheads="1"/>
          </p:cNvSpPr>
          <p:nvPr/>
        </p:nvSpPr>
        <p:spPr bwMode="auto">
          <a:xfrm>
            <a:off x="2819400" y="6248400"/>
            <a:ext cx="1543050" cy="457200"/>
          </a:xfrm>
          <a:prstGeom prst="rect">
            <a:avLst/>
          </a:prstGeom>
          <a:noFill/>
          <a:ln w="7">
            <a:solidFill>
              <a:srgbClr val="A0A0A0"/>
            </a:solidFill>
            <a:miter lim="800000"/>
            <a:headEnd/>
            <a:tailEnd/>
          </a:ln>
        </p:spPr>
        <p:txBody>
          <a:bodyPr wrap="none"/>
          <a:lstStyle/>
          <a:p>
            <a:endParaRPr lang="en-US"/>
          </a:p>
        </p:txBody>
      </p:sp>
      <p:sp>
        <p:nvSpPr>
          <p:cNvPr id="68" name="Rectangle 40"/>
          <p:cNvSpPr>
            <a:spLocks noChangeArrowheads="1"/>
          </p:cNvSpPr>
          <p:nvPr/>
        </p:nvSpPr>
        <p:spPr bwMode="auto">
          <a:xfrm>
            <a:off x="4374875" y="6243638"/>
            <a:ext cx="1230589" cy="457200"/>
          </a:xfrm>
          <a:prstGeom prst="rect">
            <a:avLst/>
          </a:prstGeom>
          <a:noFill/>
          <a:ln w="7">
            <a:solidFill>
              <a:srgbClr val="A0A0A0"/>
            </a:solidFill>
            <a:miter lim="800000"/>
            <a:headEnd/>
            <a:tailEnd/>
          </a:ln>
        </p:spPr>
        <p:txBody>
          <a:bodyPr wrap="none"/>
          <a:lstStyle/>
          <a:p>
            <a:r>
              <a:rPr lang="en-US" dirty="0"/>
              <a:t> </a:t>
            </a:r>
            <a:r>
              <a:rPr lang="en-US" sz="2000" dirty="0"/>
              <a:t>wages</a:t>
            </a:r>
            <a:endParaRPr lang="en-US" dirty="0"/>
          </a:p>
        </p:txBody>
      </p:sp>
      <p:sp>
        <p:nvSpPr>
          <p:cNvPr id="69" name="Rectangle 40"/>
          <p:cNvSpPr>
            <a:spLocks noChangeArrowheads="1"/>
          </p:cNvSpPr>
          <p:nvPr/>
        </p:nvSpPr>
        <p:spPr bwMode="auto">
          <a:xfrm>
            <a:off x="5636938" y="6243638"/>
            <a:ext cx="1830663" cy="457200"/>
          </a:xfrm>
          <a:prstGeom prst="rect">
            <a:avLst/>
          </a:prstGeom>
          <a:noFill/>
          <a:ln w="7">
            <a:solidFill>
              <a:srgbClr val="A0A0A0"/>
            </a:solidFill>
            <a:miter lim="800000"/>
            <a:headEnd/>
            <a:tailEnd/>
          </a:ln>
        </p:spPr>
        <p:txBody>
          <a:bodyPr wrap="none"/>
          <a:lstStyle/>
          <a:p>
            <a:pPr algn="ctr"/>
            <a:endParaRPr lang="en-US" dirty="0"/>
          </a:p>
        </p:txBody>
      </p:sp>
      <p:sp>
        <p:nvSpPr>
          <p:cNvPr id="70" name="Rectangle 40"/>
          <p:cNvSpPr>
            <a:spLocks noChangeArrowheads="1"/>
          </p:cNvSpPr>
          <p:nvPr/>
        </p:nvSpPr>
        <p:spPr bwMode="auto">
          <a:xfrm>
            <a:off x="7467600" y="6248400"/>
            <a:ext cx="1543050" cy="457200"/>
          </a:xfrm>
          <a:prstGeom prst="rect">
            <a:avLst/>
          </a:prstGeom>
          <a:noFill/>
          <a:ln w="7">
            <a:solidFill>
              <a:srgbClr val="A0A0A0"/>
            </a:solidFill>
            <a:miter lim="800000"/>
            <a:headEnd/>
            <a:tailEnd/>
          </a:ln>
        </p:spPr>
        <p:txBody>
          <a:bodyPr wrap="none"/>
          <a:lstStyle/>
          <a:p>
            <a:endParaRPr lang="en-US"/>
          </a:p>
        </p:txBody>
      </p:sp>
      <p:sp>
        <p:nvSpPr>
          <p:cNvPr id="71" name="Rectangle 40"/>
          <p:cNvSpPr>
            <a:spLocks noChangeArrowheads="1"/>
          </p:cNvSpPr>
          <p:nvPr/>
        </p:nvSpPr>
        <p:spPr bwMode="auto">
          <a:xfrm>
            <a:off x="2819400" y="5486400"/>
            <a:ext cx="1543050" cy="757238"/>
          </a:xfrm>
          <a:prstGeom prst="rect">
            <a:avLst/>
          </a:prstGeom>
          <a:noFill/>
          <a:ln w="7">
            <a:solidFill>
              <a:srgbClr val="A0A0A0"/>
            </a:solidFill>
            <a:miter lim="800000"/>
            <a:headEnd/>
            <a:tailEnd/>
          </a:ln>
        </p:spPr>
        <p:txBody>
          <a:bodyPr wrap="none"/>
          <a:lstStyle/>
          <a:p>
            <a:endParaRPr lang="en-US"/>
          </a:p>
        </p:txBody>
      </p:sp>
      <p:sp>
        <p:nvSpPr>
          <p:cNvPr id="72" name="Rectangle 40"/>
          <p:cNvSpPr>
            <a:spLocks noChangeArrowheads="1"/>
          </p:cNvSpPr>
          <p:nvPr/>
        </p:nvSpPr>
        <p:spPr bwMode="auto">
          <a:xfrm>
            <a:off x="4343400" y="5486400"/>
            <a:ext cx="1266826" cy="757238"/>
          </a:xfrm>
          <a:prstGeom prst="rect">
            <a:avLst/>
          </a:prstGeom>
          <a:noFill/>
          <a:ln w="7">
            <a:solidFill>
              <a:srgbClr val="A0A0A0"/>
            </a:solidFill>
            <a:miter lim="800000"/>
            <a:headEnd/>
            <a:tailEnd/>
          </a:ln>
        </p:spPr>
        <p:txBody>
          <a:bodyPr wrap="none"/>
          <a:lstStyle/>
          <a:p>
            <a:endParaRPr lang="en-US"/>
          </a:p>
        </p:txBody>
      </p:sp>
      <p:sp>
        <p:nvSpPr>
          <p:cNvPr id="73" name="Rectangle 40"/>
          <p:cNvSpPr>
            <a:spLocks noChangeArrowheads="1"/>
          </p:cNvSpPr>
          <p:nvPr/>
        </p:nvSpPr>
        <p:spPr bwMode="auto">
          <a:xfrm>
            <a:off x="5617888" y="5486400"/>
            <a:ext cx="1833837" cy="757238"/>
          </a:xfrm>
          <a:prstGeom prst="rect">
            <a:avLst/>
          </a:prstGeom>
          <a:noFill/>
          <a:ln w="7">
            <a:solidFill>
              <a:srgbClr val="A0A0A0"/>
            </a:solidFill>
            <a:miter lim="800000"/>
            <a:headEnd/>
            <a:tailEnd/>
          </a:ln>
        </p:spPr>
        <p:txBody>
          <a:bodyPr wrap="none"/>
          <a:lstStyle/>
          <a:p>
            <a:endParaRPr lang="en-US"/>
          </a:p>
        </p:txBody>
      </p:sp>
      <p:sp>
        <p:nvSpPr>
          <p:cNvPr id="74" name="Rectangle 40"/>
          <p:cNvSpPr>
            <a:spLocks noChangeArrowheads="1"/>
          </p:cNvSpPr>
          <p:nvPr/>
        </p:nvSpPr>
        <p:spPr bwMode="auto">
          <a:xfrm>
            <a:off x="7467601" y="5486400"/>
            <a:ext cx="1545949" cy="757238"/>
          </a:xfrm>
          <a:prstGeom prst="rect">
            <a:avLst/>
          </a:prstGeom>
          <a:noFill/>
          <a:ln w="7">
            <a:solidFill>
              <a:srgbClr val="A0A0A0"/>
            </a:solidFill>
            <a:miter lim="800000"/>
            <a:headEnd/>
            <a:tailEnd/>
          </a:ln>
        </p:spPr>
        <p:txBody>
          <a:bodyPr wrap="none"/>
          <a:lstStyle/>
          <a:p>
            <a:endParaRPr lang="en-US"/>
          </a:p>
        </p:txBody>
      </p:sp>
    </p:spTree>
    <p:extLst>
      <p:ext uri="{BB962C8B-B14F-4D97-AF65-F5344CB8AC3E}">
        <p14:creationId xmlns:p14="http://schemas.microsoft.com/office/powerpoint/2010/main" val="2749899320"/>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endParaRPr lang="en-US" smtClean="0"/>
          </a:p>
        </p:txBody>
      </p:sp>
      <p:sp>
        <p:nvSpPr>
          <p:cNvPr id="15363" name="Content Placeholder 2"/>
          <p:cNvSpPr>
            <a:spLocks noGrp="1"/>
          </p:cNvSpPr>
          <p:nvPr>
            <p:ph idx="1"/>
          </p:nvPr>
        </p:nvSpPr>
        <p:spPr/>
        <p:txBody>
          <a:bodyPr/>
          <a:lstStyle/>
          <a:p>
            <a:endParaRPr lang="en-US" dirty="0" smtClean="0"/>
          </a:p>
        </p:txBody>
      </p:sp>
      <p:graphicFrame>
        <p:nvGraphicFramePr>
          <p:cNvPr id="4" name="Chart 3"/>
          <p:cNvGraphicFramePr/>
          <p:nvPr>
            <p:extLst/>
          </p:nvPr>
        </p:nvGraphicFramePr>
        <p:xfrm>
          <a:off x="1701421" y="176331"/>
          <a:ext cx="8957481" cy="6492875"/>
        </p:xfrm>
        <a:graphic>
          <a:graphicData uri="http://schemas.openxmlformats.org/drawingml/2006/chart">
            <c:chart xmlns:c="http://schemas.openxmlformats.org/drawingml/2006/chart" xmlns:r="http://schemas.openxmlformats.org/officeDocument/2006/relationships" r:id="rId2"/>
          </a:graphicData>
        </a:graphic>
      </p:graphicFrame>
      <p:sp>
        <p:nvSpPr>
          <p:cNvPr id="15365" name="TextBox 4"/>
          <p:cNvSpPr txBox="1">
            <a:spLocks noChangeArrowheads="1"/>
          </p:cNvSpPr>
          <p:nvPr/>
        </p:nvSpPr>
        <p:spPr bwMode="auto">
          <a:xfrm>
            <a:off x="3276600" y="152400"/>
            <a:ext cx="5943600" cy="984250"/>
          </a:xfrm>
          <a:prstGeom prst="rect">
            <a:avLst/>
          </a:prstGeom>
          <a:noFill/>
          <a:ln w="9525">
            <a:noFill/>
            <a:miter lim="800000"/>
            <a:headEnd/>
            <a:tailEnd/>
          </a:ln>
        </p:spPr>
        <p:txBody>
          <a:bodyPr>
            <a:spAutoFit/>
          </a:bodyPr>
          <a:lstStyle/>
          <a:p>
            <a:pPr algn="ctr"/>
            <a:r>
              <a:rPr lang="en-GB" sz="2000" b="1">
                <a:solidFill>
                  <a:srgbClr val="FF0000"/>
                </a:solidFill>
                <a:cs typeface="Times New Roman" pitchFamily="18" charset="0"/>
              </a:rPr>
              <a:t>Average salaries for government employees, 1988-2009  </a:t>
            </a:r>
            <a:r>
              <a:rPr lang="en-GB">
                <a:solidFill>
                  <a:srgbClr val="FF0000"/>
                </a:solidFill>
                <a:cs typeface="Times New Roman" pitchFamily="18" charset="0"/>
              </a:rPr>
              <a:t>in yuan</a:t>
            </a:r>
            <a:endParaRPr lang="en-GB" sz="1100">
              <a:solidFill>
                <a:srgbClr val="FF0000"/>
              </a:solidFill>
              <a:cs typeface="Times New Roman" pitchFamily="18" charset="0"/>
            </a:endParaRPr>
          </a:p>
          <a:p>
            <a:pPr algn="ctr"/>
            <a:endParaRPr lang="en-US">
              <a:solidFill>
                <a:srgbClr val="FF0000"/>
              </a:solidFill>
            </a:endParaRPr>
          </a:p>
        </p:txBody>
      </p:sp>
    </p:spTree>
    <p:extLst>
      <p:ext uri="{BB962C8B-B14F-4D97-AF65-F5344CB8AC3E}">
        <p14:creationId xmlns:p14="http://schemas.microsoft.com/office/powerpoint/2010/main" val="119937185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rot="10800000" flipV="1">
            <a:off x="7543800" y="-85030"/>
            <a:ext cx="2258198" cy="1002148"/>
          </a:xfrm>
        </p:spPr>
        <p:txBody>
          <a:bodyPr>
            <a:normAutofit/>
          </a:bodyPr>
          <a:lstStyle/>
          <a:p>
            <a:r>
              <a:rPr lang="en-GB" sz="1300" b="1" dirty="0">
                <a:solidFill>
                  <a:schemeClr val="tx1">
                    <a:lumMod val="95000"/>
                    <a:lumOff val="5000"/>
                  </a:schemeClr>
                </a:solidFill>
              </a:rPr>
              <a:t>Average rural income in </a:t>
            </a:r>
            <a:r>
              <a:rPr lang="en-GB" sz="1300" b="1" dirty="0" err="1">
                <a:solidFill>
                  <a:schemeClr val="tx1">
                    <a:lumMod val="95000"/>
                    <a:lumOff val="5000"/>
                  </a:schemeClr>
                </a:solidFill>
              </a:rPr>
              <a:t>Rmb</a:t>
            </a:r>
            <a:endParaRPr lang="en-GB" sz="1300" b="1" dirty="0">
              <a:solidFill>
                <a:schemeClr val="tx1">
                  <a:lumMod val="95000"/>
                  <a:lumOff val="5000"/>
                </a:schemeClr>
              </a:solidFill>
            </a:endParaRPr>
          </a:p>
        </p:txBody>
      </p:sp>
      <p:grpSp>
        <p:nvGrpSpPr>
          <p:cNvPr id="2" name="Group 3"/>
          <p:cNvGrpSpPr>
            <a:grpSpLocks/>
          </p:cNvGrpSpPr>
          <p:nvPr/>
        </p:nvGrpSpPr>
        <p:grpSpPr bwMode="auto">
          <a:xfrm>
            <a:off x="2209800" y="193676"/>
            <a:ext cx="7696200" cy="5673725"/>
            <a:chOff x="-3" y="-3"/>
            <a:chExt cx="3182" cy="4076"/>
          </a:xfrm>
        </p:grpSpPr>
        <p:grpSp>
          <p:nvGrpSpPr>
            <p:cNvPr id="3" name="Group 4"/>
            <p:cNvGrpSpPr>
              <a:grpSpLocks/>
            </p:cNvGrpSpPr>
            <p:nvPr/>
          </p:nvGrpSpPr>
          <p:grpSpPr bwMode="auto">
            <a:xfrm>
              <a:off x="0" y="0"/>
              <a:ext cx="3176" cy="4070"/>
              <a:chOff x="0" y="0"/>
              <a:chExt cx="3176" cy="4070"/>
            </a:xfrm>
          </p:grpSpPr>
          <p:grpSp>
            <p:nvGrpSpPr>
              <p:cNvPr id="4" name="Group 5"/>
              <p:cNvGrpSpPr>
                <a:grpSpLocks/>
              </p:cNvGrpSpPr>
              <p:nvPr/>
            </p:nvGrpSpPr>
            <p:grpSpPr bwMode="auto">
              <a:xfrm>
                <a:off x="0" y="0"/>
                <a:ext cx="3176" cy="422"/>
                <a:chOff x="0" y="0"/>
                <a:chExt cx="3176" cy="422"/>
              </a:xfrm>
            </p:grpSpPr>
            <p:sp>
              <p:nvSpPr>
                <p:cNvPr id="16463" name="Rectangle 6"/>
                <p:cNvSpPr>
                  <a:spLocks noChangeArrowheads="1"/>
                </p:cNvSpPr>
                <p:nvPr/>
              </p:nvSpPr>
              <p:spPr bwMode="auto">
                <a:xfrm>
                  <a:off x="43" y="0"/>
                  <a:ext cx="3090" cy="422"/>
                </a:xfrm>
                <a:prstGeom prst="rect">
                  <a:avLst/>
                </a:prstGeom>
                <a:noFill/>
                <a:ln w="9525">
                  <a:noFill/>
                  <a:miter lim="800000"/>
                  <a:headEnd/>
                  <a:tailEnd/>
                </a:ln>
              </p:spPr>
              <p:txBody>
                <a:bodyPr lIns="0" tIns="0" rIns="0" bIns="0"/>
                <a:lstStyle/>
                <a:p>
                  <a:r>
                    <a:rPr lang="en-GB" sz="2000" b="1">
                      <a:cs typeface="Times New Roman" pitchFamily="18" charset="0"/>
                    </a:rPr>
                    <a:t>TAR average per capital rural income</a:t>
                  </a:r>
                </a:p>
                <a:p>
                  <a:pPr eaLnBrk="0" hangingPunct="0"/>
                  <a:endParaRPr lang="en-GB" sz="2000"/>
                </a:p>
              </p:txBody>
            </p:sp>
            <p:sp>
              <p:nvSpPr>
                <p:cNvPr id="16464" name="Rectangle 7"/>
                <p:cNvSpPr>
                  <a:spLocks noChangeArrowheads="1"/>
                </p:cNvSpPr>
                <p:nvPr/>
              </p:nvSpPr>
              <p:spPr bwMode="auto">
                <a:xfrm>
                  <a:off x="0" y="0"/>
                  <a:ext cx="3176" cy="422"/>
                </a:xfrm>
                <a:prstGeom prst="rect">
                  <a:avLst/>
                </a:prstGeom>
                <a:noFill/>
                <a:ln w="7">
                  <a:solidFill>
                    <a:srgbClr val="A0A0A0"/>
                  </a:solidFill>
                  <a:miter lim="800000"/>
                  <a:headEnd/>
                  <a:tailEnd/>
                </a:ln>
              </p:spPr>
              <p:txBody>
                <a:bodyPr wrap="none"/>
                <a:lstStyle/>
                <a:p>
                  <a:endParaRPr lang="en-US" sz="2000"/>
                </a:p>
              </p:txBody>
            </p:sp>
          </p:grpSp>
          <p:grpSp>
            <p:nvGrpSpPr>
              <p:cNvPr id="5" name="Group 8"/>
              <p:cNvGrpSpPr>
                <a:grpSpLocks/>
              </p:cNvGrpSpPr>
              <p:nvPr/>
            </p:nvGrpSpPr>
            <p:grpSpPr bwMode="auto">
              <a:xfrm>
                <a:off x="0" y="422"/>
                <a:ext cx="794" cy="1248"/>
                <a:chOff x="0" y="422"/>
                <a:chExt cx="794" cy="1248"/>
              </a:xfrm>
            </p:grpSpPr>
            <p:sp>
              <p:nvSpPr>
                <p:cNvPr id="16461" name="Rectangle 9"/>
                <p:cNvSpPr>
                  <a:spLocks noChangeArrowheads="1"/>
                </p:cNvSpPr>
                <p:nvPr/>
              </p:nvSpPr>
              <p:spPr bwMode="auto">
                <a:xfrm>
                  <a:off x="43" y="422"/>
                  <a:ext cx="708" cy="1248"/>
                </a:xfrm>
                <a:prstGeom prst="rect">
                  <a:avLst/>
                </a:prstGeom>
                <a:noFill/>
                <a:ln w="9525">
                  <a:noFill/>
                  <a:miter lim="800000"/>
                  <a:headEnd/>
                  <a:tailEnd/>
                </a:ln>
              </p:spPr>
              <p:txBody>
                <a:bodyPr/>
                <a:lstStyle/>
                <a:p>
                  <a:r>
                    <a:rPr lang="en-GB" sz="2000">
                      <a:cs typeface="Times New Roman" pitchFamily="18" charset="0"/>
                    </a:rPr>
                    <a:t> </a:t>
                  </a:r>
                </a:p>
                <a:p>
                  <a:pPr eaLnBrk="0" hangingPunct="0"/>
                  <a:endParaRPr lang="en-GB" sz="2000"/>
                </a:p>
              </p:txBody>
            </p:sp>
            <p:sp>
              <p:nvSpPr>
                <p:cNvPr id="16462" name="Rectangle 10"/>
                <p:cNvSpPr>
                  <a:spLocks noChangeArrowheads="1"/>
                </p:cNvSpPr>
                <p:nvPr/>
              </p:nvSpPr>
              <p:spPr bwMode="auto">
                <a:xfrm>
                  <a:off x="0" y="422"/>
                  <a:ext cx="794" cy="1248"/>
                </a:xfrm>
                <a:prstGeom prst="rect">
                  <a:avLst/>
                </a:prstGeom>
                <a:noFill/>
                <a:ln w="7">
                  <a:solidFill>
                    <a:srgbClr val="A0A0A0"/>
                  </a:solidFill>
                  <a:miter lim="800000"/>
                  <a:headEnd/>
                  <a:tailEnd/>
                </a:ln>
              </p:spPr>
              <p:txBody>
                <a:bodyPr wrap="none"/>
                <a:lstStyle/>
                <a:p>
                  <a:endParaRPr lang="en-US" sz="2000"/>
                </a:p>
              </p:txBody>
            </p:sp>
          </p:grpSp>
          <p:grpSp>
            <p:nvGrpSpPr>
              <p:cNvPr id="6" name="Group 11"/>
              <p:cNvGrpSpPr>
                <a:grpSpLocks/>
              </p:cNvGrpSpPr>
              <p:nvPr/>
            </p:nvGrpSpPr>
            <p:grpSpPr bwMode="auto">
              <a:xfrm>
                <a:off x="794" y="422"/>
                <a:ext cx="794" cy="1248"/>
                <a:chOff x="794" y="422"/>
                <a:chExt cx="794" cy="1248"/>
              </a:xfrm>
            </p:grpSpPr>
            <p:sp>
              <p:nvSpPr>
                <p:cNvPr id="16459" name="Rectangle 12"/>
                <p:cNvSpPr>
                  <a:spLocks noChangeArrowheads="1"/>
                </p:cNvSpPr>
                <p:nvPr/>
              </p:nvSpPr>
              <p:spPr bwMode="auto">
                <a:xfrm>
                  <a:off x="837" y="422"/>
                  <a:ext cx="708" cy="1248"/>
                </a:xfrm>
                <a:prstGeom prst="rect">
                  <a:avLst/>
                </a:prstGeom>
                <a:noFill/>
                <a:ln w="9525">
                  <a:noFill/>
                  <a:miter lim="800000"/>
                  <a:headEnd/>
                  <a:tailEnd/>
                </a:ln>
              </p:spPr>
              <p:txBody>
                <a:bodyPr/>
                <a:lstStyle/>
                <a:p>
                  <a:r>
                    <a:rPr lang="en-GB" sz="2000" b="1">
                      <a:cs typeface="Times New Roman" pitchFamily="18" charset="0"/>
                    </a:rPr>
                    <a:t>TAR</a:t>
                  </a:r>
                  <a:endParaRPr lang="en-GB" sz="2000">
                    <a:cs typeface="Times New Roman" pitchFamily="18" charset="0"/>
                  </a:endParaRPr>
                </a:p>
                <a:p>
                  <a:pPr eaLnBrk="0" hangingPunct="0"/>
                  <a:endParaRPr lang="en-GB" sz="2000"/>
                </a:p>
              </p:txBody>
            </p:sp>
            <p:sp>
              <p:nvSpPr>
                <p:cNvPr id="16460" name="Rectangle 13"/>
                <p:cNvSpPr>
                  <a:spLocks noChangeArrowheads="1"/>
                </p:cNvSpPr>
                <p:nvPr/>
              </p:nvSpPr>
              <p:spPr bwMode="auto">
                <a:xfrm>
                  <a:off x="794" y="422"/>
                  <a:ext cx="794" cy="1248"/>
                </a:xfrm>
                <a:prstGeom prst="rect">
                  <a:avLst/>
                </a:prstGeom>
                <a:noFill/>
                <a:ln w="7">
                  <a:solidFill>
                    <a:srgbClr val="A0A0A0"/>
                  </a:solidFill>
                  <a:miter lim="800000"/>
                  <a:headEnd/>
                  <a:tailEnd/>
                </a:ln>
              </p:spPr>
              <p:txBody>
                <a:bodyPr wrap="none"/>
                <a:lstStyle/>
                <a:p>
                  <a:endParaRPr lang="en-US" sz="2000"/>
                </a:p>
              </p:txBody>
            </p:sp>
          </p:grpSp>
          <p:grpSp>
            <p:nvGrpSpPr>
              <p:cNvPr id="7" name="Group 14"/>
              <p:cNvGrpSpPr>
                <a:grpSpLocks/>
              </p:cNvGrpSpPr>
              <p:nvPr/>
            </p:nvGrpSpPr>
            <p:grpSpPr bwMode="auto">
              <a:xfrm>
                <a:off x="1588" y="422"/>
                <a:ext cx="794" cy="1248"/>
                <a:chOff x="1588" y="422"/>
                <a:chExt cx="794" cy="1248"/>
              </a:xfrm>
            </p:grpSpPr>
            <p:sp>
              <p:nvSpPr>
                <p:cNvPr id="16457" name="Rectangle 15"/>
                <p:cNvSpPr>
                  <a:spLocks noChangeArrowheads="1"/>
                </p:cNvSpPr>
                <p:nvPr/>
              </p:nvSpPr>
              <p:spPr bwMode="auto">
                <a:xfrm>
                  <a:off x="1631" y="422"/>
                  <a:ext cx="708" cy="1248"/>
                </a:xfrm>
                <a:prstGeom prst="rect">
                  <a:avLst/>
                </a:prstGeom>
                <a:noFill/>
                <a:ln w="9525">
                  <a:noFill/>
                  <a:miter lim="800000"/>
                  <a:headEnd/>
                  <a:tailEnd/>
                </a:ln>
              </p:spPr>
              <p:txBody>
                <a:bodyPr/>
                <a:lstStyle/>
                <a:p>
                  <a:r>
                    <a:rPr lang="en-GB" sz="2000" b="1">
                      <a:cs typeface="Times New Roman" pitchFamily="18" charset="0"/>
                    </a:rPr>
                    <a:t>National</a:t>
                  </a:r>
                  <a:endParaRPr lang="en-GB" sz="2000">
                    <a:cs typeface="Times New Roman" pitchFamily="18" charset="0"/>
                  </a:endParaRPr>
                </a:p>
                <a:p>
                  <a:pPr eaLnBrk="0" hangingPunct="0"/>
                  <a:endParaRPr lang="en-GB" sz="2000"/>
                </a:p>
              </p:txBody>
            </p:sp>
            <p:sp>
              <p:nvSpPr>
                <p:cNvPr id="16458" name="Rectangle 16"/>
                <p:cNvSpPr>
                  <a:spLocks noChangeArrowheads="1"/>
                </p:cNvSpPr>
                <p:nvPr/>
              </p:nvSpPr>
              <p:spPr bwMode="auto">
                <a:xfrm>
                  <a:off x="1588" y="422"/>
                  <a:ext cx="794" cy="1248"/>
                </a:xfrm>
                <a:prstGeom prst="rect">
                  <a:avLst/>
                </a:prstGeom>
                <a:noFill/>
                <a:ln w="7">
                  <a:solidFill>
                    <a:srgbClr val="A0A0A0"/>
                  </a:solidFill>
                  <a:miter lim="800000"/>
                  <a:headEnd/>
                  <a:tailEnd/>
                </a:ln>
              </p:spPr>
              <p:txBody>
                <a:bodyPr wrap="none"/>
                <a:lstStyle/>
                <a:p>
                  <a:endParaRPr lang="en-US" sz="2000"/>
                </a:p>
              </p:txBody>
            </p:sp>
          </p:grpSp>
          <p:grpSp>
            <p:nvGrpSpPr>
              <p:cNvPr id="8" name="Group 17"/>
              <p:cNvGrpSpPr>
                <a:grpSpLocks/>
              </p:cNvGrpSpPr>
              <p:nvPr/>
            </p:nvGrpSpPr>
            <p:grpSpPr bwMode="auto">
              <a:xfrm>
                <a:off x="2382" y="422"/>
                <a:ext cx="794" cy="1248"/>
                <a:chOff x="2382" y="422"/>
                <a:chExt cx="794" cy="1248"/>
              </a:xfrm>
            </p:grpSpPr>
            <p:sp>
              <p:nvSpPr>
                <p:cNvPr id="16455" name="Rectangle 18"/>
                <p:cNvSpPr>
                  <a:spLocks noChangeArrowheads="1"/>
                </p:cNvSpPr>
                <p:nvPr/>
              </p:nvSpPr>
              <p:spPr bwMode="auto">
                <a:xfrm>
                  <a:off x="2425" y="422"/>
                  <a:ext cx="708" cy="1248"/>
                </a:xfrm>
                <a:prstGeom prst="rect">
                  <a:avLst/>
                </a:prstGeom>
                <a:noFill/>
                <a:ln w="9525">
                  <a:noFill/>
                  <a:miter lim="800000"/>
                  <a:headEnd/>
                  <a:tailEnd/>
                </a:ln>
              </p:spPr>
              <p:txBody>
                <a:bodyPr/>
                <a:lstStyle/>
                <a:p>
                  <a:r>
                    <a:rPr lang="en-GB" sz="2000" b="1" dirty="0">
                      <a:cs typeface="Times New Roman" pitchFamily="18" charset="0"/>
                    </a:rPr>
                    <a:t>Ranking out of 30 provinces</a:t>
                  </a:r>
                  <a:endParaRPr lang="en-GB" sz="2000" dirty="0">
                    <a:cs typeface="Times New Roman" pitchFamily="18" charset="0"/>
                  </a:endParaRPr>
                </a:p>
                <a:p>
                  <a:pPr eaLnBrk="0" hangingPunct="0"/>
                  <a:endParaRPr lang="en-GB" sz="2000" dirty="0"/>
                </a:p>
              </p:txBody>
            </p:sp>
            <p:sp>
              <p:nvSpPr>
                <p:cNvPr id="16456" name="Rectangle 19"/>
                <p:cNvSpPr>
                  <a:spLocks noChangeArrowheads="1"/>
                </p:cNvSpPr>
                <p:nvPr/>
              </p:nvSpPr>
              <p:spPr bwMode="auto">
                <a:xfrm>
                  <a:off x="2382" y="422"/>
                  <a:ext cx="794" cy="1248"/>
                </a:xfrm>
                <a:prstGeom prst="rect">
                  <a:avLst/>
                </a:prstGeom>
                <a:noFill/>
                <a:ln w="7">
                  <a:solidFill>
                    <a:srgbClr val="A0A0A0"/>
                  </a:solidFill>
                  <a:miter lim="800000"/>
                  <a:headEnd/>
                  <a:tailEnd/>
                </a:ln>
              </p:spPr>
              <p:txBody>
                <a:bodyPr wrap="none"/>
                <a:lstStyle/>
                <a:p>
                  <a:endParaRPr lang="en-US" sz="2000"/>
                </a:p>
              </p:txBody>
            </p:sp>
          </p:grpSp>
          <p:grpSp>
            <p:nvGrpSpPr>
              <p:cNvPr id="9" name="Group 20"/>
              <p:cNvGrpSpPr>
                <a:grpSpLocks/>
              </p:cNvGrpSpPr>
              <p:nvPr/>
            </p:nvGrpSpPr>
            <p:grpSpPr bwMode="auto">
              <a:xfrm>
                <a:off x="0" y="1670"/>
                <a:ext cx="794" cy="480"/>
                <a:chOff x="0" y="1670"/>
                <a:chExt cx="794" cy="480"/>
              </a:xfrm>
            </p:grpSpPr>
            <p:sp>
              <p:nvSpPr>
                <p:cNvPr id="16453" name="Rectangle 21"/>
                <p:cNvSpPr>
                  <a:spLocks noChangeArrowheads="1"/>
                </p:cNvSpPr>
                <p:nvPr/>
              </p:nvSpPr>
              <p:spPr bwMode="auto">
                <a:xfrm>
                  <a:off x="43" y="1670"/>
                  <a:ext cx="708" cy="480"/>
                </a:xfrm>
                <a:prstGeom prst="rect">
                  <a:avLst/>
                </a:prstGeom>
                <a:noFill/>
                <a:ln w="9525">
                  <a:noFill/>
                  <a:miter lim="800000"/>
                  <a:headEnd/>
                  <a:tailEnd/>
                </a:ln>
              </p:spPr>
              <p:txBody>
                <a:bodyPr/>
                <a:lstStyle/>
                <a:p>
                  <a:r>
                    <a:rPr lang="en-GB" sz="2000">
                      <a:cs typeface="Times New Roman" pitchFamily="18" charset="0"/>
                    </a:rPr>
                    <a:t>1985</a:t>
                  </a:r>
                  <a:endParaRPr lang="en-US" sz="2000">
                    <a:latin typeface="Garamond" pitchFamily="18" charset="0"/>
                    <a:cs typeface="Times New Roman" pitchFamily="18" charset="0"/>
                  </a:endParaRPr>
                </a:p>
                <a:p>
                  <a:pPr eaLnBrk="0" hangingPunct="0"/>
                  <a:endParaRPr lang="en-US" sz="2000"/>
                </a:p>
              </p:txBody>
            </p:sp>
            <p:sp>
              <p:nvSpPr>
                <p:cNvPr id="16454" name="Rectangle 22"/>
                <p:cNvSpPr>
                  <a:spLocks noChangeArrowheads="1"/>
                </p:cNvSpPr>
                <p:nvPr/>
              </p:nvSpPr>
              <p:spPr bwMode="auto">
                <a:xfrm>
                  <a:off x="0" y="1670"/>
                  <a:ext cx="794" cy="480"/>
                </a:xfrm>
                <a:prstGeom prst="rect">
                  <a:avLst/>
                </a:prstGeom>
                <a:noFill/>
                <a:ln w="7">
                  <a:solidFill>
                    <a:srgbClr val="A0A0A0"/>
                  </a:solidFill>
                  <a:miter lim="800000"/>
                  <a:headEnd/>
                  <a:tailEnd/>
                </a:ln>
              </p:spPr>
              <p:txBody>
                <a:bodyPr wrap="none"/>
                <a:lstStyle/>
                <a:p>
                  <a:endParaRPr lang="en-US" sz="2000"/>
                </a:p>
              </p:txBody>
            </p:sp>
          </p:grpSp>
          <p:grpSp>
            <p:nvGrpSpPr>
              <p:cNvPr id="10" name="Group 23"/>
              <p:cNvGrpSpPr>
                <a:grpSpLocks/>
              </p:cNvGrpSpPr>
              <p:nvPr/>
            </p:nvGrpSpPr>
            <p:grpSpPr bwMode="auto">
              <a:xfrm>
                <a:off x="794" y="1670"/>
                <a:ext cx="794" cy="480"/>
                <a:chOff x="794" y="1670"/>
                <a:chExt cx="794" cy="480"/>
              </a:xfrm>
            </p:grpSpPr>
            <p:sp>
              <p:nvSpPr>
                <p:cNvPr id="16451" name="Rectangle 24"/>
                <p:cNvSpPr>
                  <a:spLocks noChangeArrowheads="1"/>
                </p:cNvSpPr>
                <p:nvPr/>
              </p:nvSpPr>
              <p:spPr bwMode="auto">
                <a:xfrm>
                  <a:off x="837" y="1670"/>
                  <a:ext cx="708" cy="480"/>
                </a:xfrm>
                <a:prstGeom prst="rect">
                  <a:avLst/>
                </a:prstGeom>
                <a:noFill/>
                <a:ln w="9525">
                  <a:noFill/>
                  <a:miter lim="800000"/>
                  <a:headEnd/>
                  <a:tailEnd/>
                </a:ln>
              </p:spPr>
              <p:txBody>
                <a:bodyPr/>
                <a:lstStyle/>
                <a:p>
                  <a:r>
                    <a:rPr lang="en-GB" sz="2000">
                      <a:cs typeface="Times New Roman" pitchFamily="18" charset="0"/>
                    </a:rPr>
                    <a:t>352</a:t>
                  </a:r>
                </a:p>
                <a:p>
                  <a:pPr eaLnBrk="0" hangingPunct="0"/>
                  <a:endParaRPr lang="en-GB" sz="2000"/>
                </a:p>
              </p:txBody>
            </p:sp>
            <p:sp>
              <p:nvSpPr>
                <p:cNvPr id="16452" name="Rectangle 25"/>
                <p:cNvSpPr>
                  <a:spLocks noChangeArrowheads="1"/>
                </p:cNvSpPr>
                <p:nvPr/>
              </p:nvSpPr>
              <p:spPr bwMode="auto">
                <a:xfrm>
                  <a:off x="794" y="1670"/>
                  <a:ext cx="794" cy="480"/>
                </a:xfrm>
                <a:prstGeom prst="rect">
                  <a:avLst/>
                </a:prstGeom>
                <a:noFill/>
                <a:ln w="7">
                  <a:solidFill>
                    <a:srgbClr val="A0A0A0"/>
                  </a:solidFill>
                  <a:miter lim="800000"/>
                  <a:headEnd/>
                  <a:tailEnd/>
                </a:ln>
              </p:spPr>
              <p:txBody>
                <a:bodyPr wrap="none"/>
                <a:lstStyle/>
                <a:p>
                  <a:endParaRPr lang="en-US" sz="2000"/>
                </a:p>
              </p:txBody>
            </p:sp>
          </p:grpSp>
          <p:grpSp>
            <p:nvGrpSpPr>
              <p:cNvPr id="11" name="Group 26"/>
              <p:cNvGrpSpPr>
                <a:grpSpLocks/>
              </p:cNvGrpSpPr>
              <p:nvPr/>
            </p:nvGrpSpPr>
            <p:grpSpPr bwMode="auto">
              <a:xfrm>
                <a:off x="1588" y="1670"/>
                <a:ext cx="794" cy="480"/>
                <a:chOff x="1588" y="1670"/>
                <a:chExt cx="794" cy="480"/>
              </a:xfrm>
            </p:grpSpPr>
            <p:sp>
              <p:nvSpPr>
                <p:cNvPr id="16449" name="Rectangle 27"/>
                <p:cNvSpPr>
                  <a:spLocks noChangeArrowheads="1"/>
                </p:cNvSpPr>
                <p:nvPr/>
              </p:nvSpPr>
              <p:spPr bwMode="auto">
                <a:xfrm>
                  <a:off x="1631" y="1670"/>
                  <a:ext cx="708" cy="480"/>
                </a:xfrm>
                <a:prstGeom prst="rect">
                  <a:avLst/>
                </a:prstGeom>
                <a:noFill/>
                <a:ln w="9525">
                  <a:noFill/>
                  <a:miter lim="800000"/>
                  <a:headEnd/>
                  <a:tailEnd/>
                </a:ln>
              </p:spPr>
              <p:txBody>
                <a:bodyPr/>
                <a:lstStyle/>
                <a:p>
                  <a:r>
                    <a:rPr lang="en-GB" sz="2000">
                      <a:cs typeface="Times New Roman" pitchFamily="18" charset="0"/>
                    </a:rPr>
                    <a:t>397 </a:t>
                  </a:r>
                </a:p>
                <a:p>
                  <a:pPr eaLnBrk="0" hangingPunct="0"/>
                  <a:endParaRPr lang="en-GB" sz="2000"/>
                </a:p>
              </p:txBody>
            </p:sp>
            <p:sp>
              <p:nvSpPr>
                <p:cNvPr id="16450" name="Rectangle 28"/>
                <p:cNvSpPr>
                  <a:spLocks noChangeArrowheads="1"/>
                </p:cNvSpPr>
                <p:nvPr/>
              </p:nvSpPr>
              <p:spPr bwMode="auto">
                <a:xfrm>
                  <a:off x="1588" y="1670"/>
                  <a:ext cx="794" cy="480"/>
                </a:xfrm>
                <a:prstGeom prst="rect">
                  <a:avLst/>
                </a:prstGeom>
                <a:noFill/>
                <a:ln w="7">
                  <a:solidFill>
                    <a:srgbClr val="A0A0A0"/>
                  </a:solidFill>
                  <a:miter lim="800000"/>
                  <a:headEnd/>
                  <a:tailEnd/>
                </a:ln>
              </p:spPr>
              <p:txBody>
                <a:bodyPr wrap="none"/>
                <a:lstStyle/>
                <a:p>
                  <a:endParaRPr lang="en-US" sz="2000"/>
                </a:p>
              </p:txBody>
            </p:sp>
          </p:grpSp>
          <p:grpSp>
            <p:nvGrpSpPr>
              <p:cNvPr id="12" name="Group 29"/>
              <p:cNvGrpSpPr>
                <a:grpSpLocks/>
              </p:cNvGrpSpPr>
              <p:nvPr/>
            </p:nvGrpSpPr>
            <p:grpSpPr bwMode="auto">
              <a:xfrm>
                <a:off x="2382" y="1670"/>
                <a:ext cx="794" cy="480"/>
                <a:chOff x="2382" y="1670"/>
                <a:chExt cx="794" cy="480"/>
              </a:xfrm>
            </p:grpSpPr>
            <p:sp>
              <p:nvSpPr>
                <p:cNvPr id="16447" name="Rectangle 30"/>
                <p:cNvSpPr>
                  <a:spLocks noChangeArrowheads="1"/>
                </p:cNvSpPr>
                <p:nvPr/>
              </p:nvSpPr>
              <p:spPr bwMode="auto">
                <a:xfrm>
                  <a:off x="2425" y="1670"/>
                  <a:ext cx="708" cy="480"/>
                </a:xfrm>
                <a:prstGeom prst="rect">
                  <a:avLst/>
                </a:prstGeom>
                <a:noFill/>
                <a:ln w="9525">
                  <a:noFill/>
                  <a:miter lim="800000"/>
                  <a:headEnd/>
                  <a:tailEnd/>
                </a:ln>
              </p:spPr>
              <p:txBody>
                <a:bodyPr/>
                <a:lstStyle/>
                <a:p>
                  <a:r>
                    <a:rPr lang="en-GB" sz="2000">
                      <a:cs typeface="Times New Roman" pitchFamily="18" charset="0"/>
                    </a:rPr>
                    <a:t>20</a:t>
                  </a:r>
                </a:p>
                <a:p>
                  <a:pPr eaLnBrk="0" hangingPunct="0"/>
                  <a:endParaRPr lang="en-GB" sz="2000"/>
                </a:p>
              </p:txBody>
            </p:sp>
            <p:sp>
              <p:nvSpPr>
                <p:cNvPr id="16448" name="Rectangle 31"/>
                <p:cNvSpPr>
                  <a:spLocks noChangeArrowheads="1"/>
                </p:cNvSpPr>
                <p:nvPr/>
              </p:nvSpPr>
              <p:spPr bwMode="auto">
                <a:xfrm>
                  <a:off x="2382" y="1670"/>
                  <a:ext cx="794" cy="480"/>
                </a:xfrm>
                <a:prstGeom prst="rect">
                  <a:avLst/>
                </a:prstGeom>
                <a:noFill/>
                <a:ln w="7">
                  <a:solidFill>
                    <a:srgbClr val="A0A0A0"/>
                  </a:solidFill>
                  <a:miter lim="800000"/>
                  <a:headEnd/>
                  <a:tailEnd/>
                </a:ln>
              </p:spPr>
              <p:txBody>
                <a:bodyPr wrap="none"/>
                <a:lstStyle/>
                <a:p>
                  <a:endParaRPr lang="en-US" sz="2000"/>
                </a:p>
              </p:txBody>
            </p:sp>
          </p:grpSp>
          <p:grpSp>
            <p:nvGrpSpPr>
              <p:cNvPr id="13" name="Group 32"/>
              <p:cNvGrpSpPr>
                <a:grpSpLocks/>
              </p:cNvGrpSpPr>
              <p:nvPr/>
            </p:nvGrpSpPr>
            <p:grpSpPr bwMode="auto">
              <a:xfrm>
                <a:off x="0" y="2150"/>
                <a:ext cx="794" cy="480"/>
                <a:chOff x="0" y="2150"/>
                <a:chExt cx="794" cy="480"/>
              </a:xfrm>
            </p:grpSpPr>
            <p:sp>
              <p:nvSpPr>
                <p:cNvPr id="16445" name="Rectangle 33"/>
                <p:cNvSpPr>
                  <a:spLocks noChangeArrowheads="1"/>
                </p:cNvSpPr>
                <p:nvPr/>
              </p:nvSpPr>
              <p:spPr bwMode="auto">
                <a:xfrm>
                  <a:off x="43" y="2150"/>
                  <a:ext cx="708" cy="480"/>
                </a:xfrm>
                <a:prstGeom prst="rect">
                  <a:avLst/>
                </a:prstGeom>
                <a:noFill/>
                <a:ln w="9525">
                  <a:noFill/>
                  <a:miter lim="800000"/>
                  <a:headEnd/>
                  <a:tailEnd/>
                </a:ln>
              </p:spPr>
              <p:txBody>
                <a:bodyPr/>
                <a:lstStyle/>
                <a:p>
                  <a:r>
                    <a:rPr lang="en-GB" sz="2000">
                      <a:cs typeface="Times New Roman" pitchFamily="18" charset="0"/>
                    </a:rPr>
                    <a:t>1990</a:t>
                  </a:r>
                </a:p>
                <a:p>
                  <a:pPr eaLnBrk="0" hangingPunct="0"/>
                  <a:endParaRPr lang="en-GB" sz="2000"/>
                </a:p>
              </p:txBody>
            </p:sp>
            <p:sp>
              <p:nvSpPr>
                <p:cNvPr id="16446" name="Rectangle 34"/>
                <p:cNvSpPr>
                  <a:spLocks noChangeArrowheads="1"/>
                </p:cNvSpPr>
                <p:nvPr/>
              </p:nvSpPr>
              <p:spPr bwMode="auto">
                <a:xfrm>
                  <a:off x="0" y="2150"/>
                  <a:ext cx="794" cy="480"/>
                </a:xfrm>
                <a:prstGeom prst="rect">
                  <a:avLst/>
                </a:prstGeom>
                <a:noFill/>
                <a:ln w="7">
                  <a:solidFill>
                    <a:srgbClr val="A0A0A0"/>
                  </a:solidFill>
                  <a:miter lim="800000"/>
                  <a:headEnd/>
                  <a:tailEnd/>
                </a:ln>
              </p:spPr>
              <p:txBody>
                <a:bodyPr wrap="none"/>
                <a:lstStyle/>
                <a:p>
                  <a:endParaRPr lang="en-US" sz="2000"/>
                </a:p>
              </p:txBody>
            </p:sp>
          </p:grpSp>
          <p:grpSp>
            <p:nvGrpSpPr>
              <p:cNvPr id="14" name="Group 35"/>
              <p:cNvGrpSpPr>
                <a:grpSpLocks/>
              </p:cNvGrpSpPr>
              <p:nvPr/>
            </p:nvGrpSpPr>
            <p:grpSpPr bwMode="auto">
              <a:xfrm>
                <a:off x="794" y="2150"/>
                <a:ext cx="794" cy="480"/>
                <a:chOff x="794" y="2150"/>
                <a:chExt cx="794" cy="480"/>
              </a:xfrm>
            </p:grpSpPr>
            <p:sp>
              <p:nvSpPr>
                <p:cNvPr id="16443" name="Rectangle 36"/>
                <p:cNvSpPr>
                  <a:spLocks noChangeArrowheads="1"/>
                </p:cNvSpPr>
                <p:nvPr/>
              </p:nvSpPr>
              <p:spPr bwMode="auto">
                <a:xfrm>
                  <a:off x="837" y="2150"/>
                  <a:ext cx="708" cy="480"/>
                </a:xfrm>
                <a:prstGeom prst="rect">
                  <a:avLst/>
                </a:prstGeom>
                <a:noFill/>
                <a:ln w="9525">
                  <a:noFill/>
                  <a:miter lim="800000"/>
                  <a:headEnd/>
                  <a:tailEnd/>
                </a:ln>
              </p:spPr>
              <p:txBody>
                <a:bodyPr/>
                <a:lstStyle/>
                <a:p>
                  <a:r>
                    <a:rPr lang="en-GB" sz="2000">
                      <a:cs typeface="Times New Roman" pitchFamily="18" charset="0"/>
                    </a:rPr>
                    <a:t>649</a:t>
                  </a:r>
                </a:p>
                <a:p>
                  <a:pPr eaLnBrk="0" hangingPunct="0"/>
                  <a:endParaRPr lang="en-GB" sz="2000"/>
                </a:p>
              </p:txBody>
            </p:sp>
            <p:sp>
              <p:nvSpPr>
                <p:cNvPr id="16444" name="Rectangle 37"/>
                <p:cNvSpPr>
                  <a:spLocks noChangeArrowheads="1"/>
                </p:cNvSpPr>
                <p:nvPr/>
              </p:nvSpPr>
              <p:spPr bwMode="auto">
                <a:xfrm>
                  <a:off x="794" y="2150"/>
                  <a:ext cx="794" cy="480"/>
                </a:xfrm>
                <a:prstGeom prst="rect">
                  <a:avLst/>
                </a:prstGeom>
                <a:noFill/>
                <a:ln w="7">
                  <a:solidFill>
                    <a:srgbClr val="A0A0A0"/>
                  </a:solidFill>
                  <a:miter lim="800000"/>
                  <a:headEnd/>
                  <a:tailEnd/>
                </a:ln>
              </p:spPr>
              <p:txBody>
                <a:bodyPr wrap="none"/>
                <a:lstStyle/>
                <a:p>
                  <a:endParaRPr lang="en-US" sz="2000"/>
                </a:p>
              </p:txBody>
            </p:sp>
          </p:grpSp>
          <p:grpSp>
            <p:nvGrpSpPr>
              <p:cNvPr id="15" name="Group 38"/>
              <p:cNvGrpSpPr>
                <a:grpSpLocks/>
              </p:cNvGrpSpPr>
              <p:nvPr/>
            </p:nvGrpSpPr>
            <p:grpSpPr bwMode="auto">
              <a:xfrm>
                <a:off x="1588" y="2150"/>
                <a:ext cx="794" cy="480"/>
                <a:chOff x="1588" y="2150"/>
                <a:chExt cx="794" cy="480"/>
              </a:xfrm>
            </p:grpSpPr>
            <p:sp>
              <p:nvSpPr>
                <p:cNvPr id="16441" name="Rectangle 39"/>
                <p:cNvSpPr>
                  <a:spLocks noChangeArrowheads="1"/>
                </p:cNvSpPr>
                <p:nvPr/>
              </p:nvSpPr>
              <p:spPr bwMode="auto">
                <a:xfrm>
                  <a:off x="1631" y="2150"/>
                  <a:ext cx="708" cy="480"/>
                </a:xfrm>
                <a:prstGeom prst="rect">
                  <a:avLst/>
                </a:prstGeom>
                <a:noFill/>
                <a:ln w="9525">
                  <a:noFill/>
                  <a:miter lim="800000"/>
                  <a:headEnd/>
                  <a:tailEnd/>
                </a:ln>
              </p:spPr>
              <p:txBody>
                <a:bodyPr/>
                <a:lstStyle/>
                <a:p>
                  <a:r>
                    <a:rPr lang="en-GB" sz="2000">
                      <a:cs typeface="Times New Roman" pitchFamily="18" charset="0"/>
                    </a:rPr>
                    <a:t>686</a:t>
                  </a:r>
                </a:p>
                <a:p>
                  <a:pPr eaLnBrk="0" hangingPunct="0"/>
                  <a:endParaRPr lang="en-GB" sz="2000"/>
                </a:p>
              </p:txBody>
            </p:sp>
            <p:sp>
              <p:nvSpPr>
                <p:cNvPr id="16442" name="Rectangle 40"/>
                <p:cNvSpPr>
                  <a:spLocks noChangeArrowheads="1"/>
                </p:cNvSpPr>
                <p:nvPr/>
              </p:nvSpPr>
              <p:spPr bwMode="auto">
                <a:xfrm>
                  <a:off x="1588" y="2150"/>
                  <a:ext cx="794" cy="480"/>
                </a:xfrm>
                <a:prstGeom prst="rect">
                  <a:avLst/>
                </a:prstGeom>
                <a:noFill/>
                <a:ln w="7">
                  <a:solidFill>
                    <a:srgbClr val="A0A0A0"/>
                  </a:solidFill>
                  <a:miter lim="800000"/>
                  <a:headEnd/>
                  <a:tailEnd/>
                </a:ln>
              </p:spPr>
              <p:txBody>
                <a:bodyPr wrap="none"/>
                <a:lstStyle/>
                <a:p>
                  <a:endParaRPr lang="en-US" sz="2000"/>
                </a:p>
              </p:txBody>
            </p:sp>
          </p:grpSp>
          <p:grpSp>
            <p:nvGrpSpPr>
              <p:cNvPr id="16" name="Group 41"/>
              <p:cNvGrpSpPr>
                <a:grpSpLocks/>
              </p:cNvGrpSpPr>
              <p:nvPr/>
            </p:nvGrpSpPr>
            <p:grpSpPr bwMode="auto">
              <a:xfrm>
                <a:off x="2382" y="2150"/>
                <a:ext cx="794" cy="480"/>
                <a:chOff x="2382" y="2150"/>
                <a:chExt cx="794" cy="480"/>
              </a:xfrm>
            </p:grpSpPr>
            <p:sp>
              <p:nvSpPr>
                <p:cNvPr id="16439" name="Rectangle 42"/>
                <p:cNvSpPr>
                  <a:spLocks noChangeArrowheads="1"/>
                </p:cNvSpPr>
                <p:nvPr/>
              </p:nvSpPr>
              <p:spPr bwMode="auto">
                <a:xfrm>
                  <a:off x="2425" y="2150"/>
                  <a:ext cx="708" cy="480"/>
                </a:xfrm>
                <a:prstGeom prst="rect">
                  <a:avLst/>
                </a:prstGeom>
                <a:noFill/>
                <a:ln w="9525">
                  <a:noFill/>
                  <a:miter lim="800000"/>
                  <a:headEnd/>
                  <a:tailEnd/>
                </a:ln>
              </p:spPr>
              <p:txBody>
                <a:bodyPr/>
                <a:lstStyle/>
                <a:p>
                  <a:r>
                    <a:rPr lang="en-GB" sz="2000">
                      <a:cs typeface="Times New Roman" pitchFamily="18" charset="0"/>
                    </a:rPr>
                    <a:t>17</a:t>
                  </a:r>
                </a:p>
                <a:p>
                  <a:pPr eaLnBrk="0" hangingPunct="0"/>
                  <a:endParaRPr lang="en-GB" sz="2000"/>
                </a:p>
              </p:txBody>
            </p:sp>
            <p:sp>
              <p:nvSpPr>
                <p:cNvPr id="16440" name="Rectangle 43"/>
                <p:cNvSpPr>
                  <a:spLocks noChangeArrowheads="1"/>
                </p:cNvSpPr>
                <p:nvPr/>
              </p:nvSpPr>
              <p:spPr bwMode="auto">
                <a:xfrm>
                  <a:off x="2382" y="2150"/>
                  <a:ext cx="794" cy="480"/>
                </a:xfrm>
                <a:prstGeom prst="rect">
                  <a:avLst/>
                </a:prstGeom>
                <a:noFill/>
                <a:ln w="7">
                  <a:solidFill>
                    <a:srgbClr val="A0A0A0"/>
                  </a:solidFill>
                  <a:miter lim="800000"/>
                  <a:headEnd/>
                  <a:tailEnd/>
                </a:ln>
              </p:spPr>
              <p:txBody>
                <a:bodyPr wrap="none"/>
                <a:lstStyle/>
                <a:p>
                  <a:endParaRPr lang="en-US" sz="2000"/>
                </a:p>
              </p:txBody>
            </p:sp>
          </p:grpSp>
          <p:grpSp>
            <p:nvGrpSpPr>
              <p:cNvPr id="17" name="Group 44"/>
              <p:cNvGrpSpPr>
                <a:grpSpLocks/>
              </p:cNvGrpSpPr>
              <p:nvPr/>
            </p:nvGrpSpPr>
            <p:grpSpPr bwMode="auto">
              <a:xfrm>
                <a:off x="0" y="2630"/>
                <a:ext cx="794" cy="480"/>
                <a:chOff x="0" y="2630"/>
                <a:chExt cx="794" cy="480"/>
              </a:xfrm>
            </p:grpSpPr>
            <p:sp>
              <p:nvSpPr>
                <p:cNvPr id="16437" name="Rectangle 45"/>
                <p:cNvSpPr>
                  <a:spLocks noChangeArrowheads="1"/>
                </p:cNvSpPr>
                <p:nvPr/>
              </p:nvSpPr>
              <p:spPr bwMode="auto">
                <a:xfrm>
                  <a:off x="43" y="2630"/>
                  <a:ext cx="708" cy="480"/>
                </a:xfrm>
                <a:prstGeom prst="rect">
                  <a:avLst/>
                </a:prstGeom>
                <a:noFill/>
                <a:ln w="9525">
                  <a:noFill/>
                  <a:miter lim="800000"/>
                  <a:headEnd/>
                  <a:tailEnd/>
                </a:ln>
              </p:spPr>
              <p:txBody>
                <a:bodyPr/>
                <a:lstStyle/>
                <a:p>
                  <a:r>
                    <a:rPr lang="en-GB" sz="2000">
                      <a:cs typeface="Times New Roman" pitchFamily="18" charset="0"/>
                    </a:rPr>
                    <a:t>1995</a:t>
                  </a:r>
                </a:p>
                <a:p>
                  <a:pPr eaLnBrk="0" hangingPunct="0"/>
                  <a:endParaRPr lang="en-GB" sz="2000"/>
                </a:p>
              </p:txBody>
            </p:sp>
            <p:sp>
              <p:nvSpPr>
                <p:cNvPr id="16438" name="Rectangle 46"/>
                <p:cNvSpPr>
                  <a:spLocks noChangeArrowheads="1"/>
                </p:cNvSpPr>
                <p:nvPr/>
              </p:nvSpPr>
              <p:spPr bwMode="auto">
                <a:xfrm>
                  <a:off x="0" y="2630"/>
                  <a:ext cx="794" cy="480"/>
                </a:xfrm>
                <a:prstGeom prst="rect">
                  <a:avLst/>
                </a:prstGeom>
                <a:noFill/>
                <a:ln w="7">
                  <a:solidFill>
                    <a:srgbClr val="A0A0A0"/>
                  </a:solidFill>
                  <a:miter lim="800000"/>
                  <a:headEnd/>
                  <a:tailEnd/>
                </a:ln>
              </p:spPr>
              <p:txBody>
                <a:bodyPr wrap="none"/>
                <a:lstStyle/>
                <a:p>
                  <a:endParaRPr lang="en-US" sz="2000"/>
                </a:p>
              </p:txBody>
            </p:sp>
          </p:grpSp>
          <p:grpSp>
            <p:nvGrpSpPr>
              <p:cNvPr id="18" name="Group 47"/>
              <p:cNvGrpSpPr>
                <a:grpSpLocks/>
              </p:cNvGrpSpPr>
              <p:nvPr/>
            </p:nvGrpSpPr>
            <p:grpSpPr bwMode="auto">
              <a:xfrm>
                <a:off x="794" y="2630"/>
                <a:ext cx="794" cy="480"/>
                <a:chOff x="794" y="2630"/>
                <a:chExt cx="794" cy="480"/>
              </a:xfrm>
            </p:grpSpPr>
            <p:sp>
              <p:nvSpPr>
                <p:cNvPr id="16435" name="Rectangle 48"/>
                <p:cNvSpPr>
                  <a:spLocks noChangeArrowheads="1"/>
                </p:cNvSpPr>
                <p:nvPr/>
              </p:nvSpPr>
              <p:spPr bwMode="auto">
                <a:xfrm>
                  <a:off x="837" y="2630"/>
                  <a:ext cx="708" cy="480"/>
                </a:xfrm>
                <a:prstGeom prst="rect">
                  <a:avLst/>
                </a:prstGeom>
                <a:noFill/>
                <a:ln w="9525">
                  <a:noFill/>
                  <a:miter lim="800000"/>
                  <a:headEnd/>
                  <a:tailEnd/>
                </a:ln>
              </p:spPr>
              <p:txBody>
                <a:bodyPr/>
                <a:lstStyle/>
                <a:p>
                  <a:r>
                    <a:rPr lang="en-GB" sz="2000">
                      <a:cs typeface="Times New Roman" pitchFamily="18" charset="0"/>
                    </a:rPr>
                    <a:t>1200 </a:t>
                  </a:r>
                </a:p>
                <a:p>
                  <a:pPr eaLnBrk="0" hangingPunct="0"/>
                  <a:endParaRPr lang="en-GB" sz="2000"/>
                </a:p>
              </p:txBody>
            </p:sp>
            <p:sp>
              <p:nvSpPr>
                <p:cNvPr id="16436" name="Rectangle 49"/>
                <p:cNvSpPr>
                  <a:spLocks noChangeArrowheads="1"/>
                </p:cNvSpPr>
                <p:nvPr/>
              </p:nvSpPr>
              <p:spPr bwMode="auto">
                <a:xfrm>
                  <a:off x="794" y="2630"/>
                  <a:ext cx="794" cy="480"/>
                </a:xfrm>
                <a:prstGeom prst="rect">
                  <a:avLst/>
                </a:prstGeom>
                <a:noFill/>
                <a:ln w="7">
                  <a:solidFill>
                    <a:srgbClr val="A0A0A0"/>
                  </a:solidFill>
                  <a:miter lim="800000"/>
                  <a:headEnd/>
                  <a:tailEnd/>
                </a:ln>
              </p:spPr>
              <p:txBody>
                <a:bodyPr wrap="none"/>
                <a:lstStyle/>
                <a:p>
                  <a:endParaRPr lang="en-US" sz="2000"/>
                </a:p>
              </p:txBody>
            </p:sp>
          </p:grpSp>
          <p:grpSp>
            <p:nvGrpSpPr>
              <p:cNvPr id="19" name="Group 50"/>
              <p:cNvGrpSpPr>
                <a:grpSpLocks/>
              </p:cNvGrpSpPr>
              <p:nvPr/>
            </p:nvGrpSpPr>
            <p:grpSpPr bwMode="auto">
              <a:xfrm>
                <a:off x="1588" y="2630"/>
                <a:ext cx="794" cy="480"/>
                <a:chOff x="1588" y="2630"/>
                <a:chExt cx="794" cy="480"/>
              </a:xfrm>
            </p:grpSpPr>
            <p:sp>
              <p:nvSpPr>
                <p:cNvPr id="16433" name="Rectangle 51"/>
                <p:cNvSpPr>
                  <a:spLocks noChangeArrowheads="1"/>
                </p:cNvSpPr>
                <p:nvPr/>
              </p:nvSpPr>
              <p:spPr bwMode="auto">
                <a:xfrm>
                  <a:off x="1631" y="2630"/>
                  <a:ext cx="708" cy="480"/>
                </a:xfrm>
                <a:prstGeom prst="rect">
                  <a:avLst/>
                </a:prstGeom>
                <a:noFill/>
                <a:ln w="9525">
                  <a:noFill/>
                  <a:miter lim="800000"/>
                  <a:headEnd/>
                  <a:tailEnd/>
                </a:ln>
              </p:spPr>
              <p:txBody>
                <a:bodyPr/>
                <a:lstStyle/>
                <a:p>
                  <a:r>
                    <a:rPr lang="en-GB" sz="2000">
                      <a:cs typeface="Times New Roman" pitchFamily="18" charset="0"/>
                    </a:rPr>
                    <a:t>1577</a:t>
                  </a:r>
                </a:p>
                <a:p>
                  <a:pPr eaLnBrk="0" hangingPunct="0"/>
                  <a:endParaRPr lang="en-GB" sz="2000"/>
                </a:p>
              </p:txBody>
            </p:sp>
            <p:sp>
              <p:nvSpPr>
                <p:cNvPr id="16434" name="Rectangle 52"/>
                <p:cNvSpPr>
                  <a:spLocks noChangeArrowheads="1"/>
                </p:cNvSpPr>
                <p:nvPr/>
              </p:nvSpPr>
              <p:spPr bwMode="auto">
                <a:xfrm>
                  <a:off x="1588" y="2630"/>
                  <a:ext cx="794" cy="480"/>
                </a:xfrm>
                <a:prstGeom prst="rect">
                  <a:avLst/>
                </a:prstGeom>
                <a:noFill/>
                <a:ln w="7">
                  <a:solidFill>
                    <a:srgbClr val="A0A0A0"/>
                  </a:solidFill>
                  <a:miter lim="800000"/>
                  <a:headEnd/>
                  <a:tailEnd/>
                </a:ln>
              </p:spPr>
              <p:txBody>
                <a:bodyPr wrap="none"/>
                <a:lstStyle/>
                <a:p>
                  <a:endParaRPr lang="en-US" sz="2000"/>
                </a:p>
              </p:txBody>
            </p:sp>
          </p:grpSp>
          <p:grpSp>
            <p:nvGrpSpPr>
              <p:cNvPr id="20" name="Group 53"/>
              <p:cNvGrpSpPr>
                <a:grpSpLocks/>
              </p:cNvGrpSpPr>
              <p:nvPr/>
            </p:nvGrpSpPr>
            <p:grpSpPr bwMode="auto">
              <a:xfrm>
                <a:off x="2382" y="2630"/>
                <a:ext cx="794" cy="480"/>
                <a:chOff x="2382" y="2630"/>
                <a:chExt cx="794" cy="480"/>
              </a:xfrm>
            </p:grpSpPr>
            <p:sp>
              <p:nvSpPr>
                <p:cNvPr id="16431" name="Rectangle 54"/>
                <p:cNvSpPr>
                  <a:spLocks noChangeArrowheads="1"/>
                </p:cNvSpPr>
                <p:nvPr/>
              </p:nvSpPr>
              <p:spPr bwMode="auto">
                <a:xfrm>
                  <a:off x="2425" y="2630"/>
                  <a:ext cx="708" cy="480"/>
                </a:xfrm>
                <a:prstGeom prst="rect">
                  <a:avLst/>
                </a:prstGeom>
                <a:noFill/>
                <a:ln w="9525">
                  <a:noFill/>
                  <a:miter lim="800000"/>
                  <a:headEnd/>
                  <a:tailEnd/>
                </a:ln>
              </p:spPr>
              <p:txBody>
                <a:bodyPr/>
                <a:lstStyle/>
                <a:p>
                  <a:r>
                    <a:rPr lang="en-GB" sz="2000">
                      <a:cs typeface="Times New Roman" pitchFamily="18" charset="0"/>
                    </a:rPr>
                    <a:t>22</a:t>
                  </a:r>
                </a:p>
                <a:p>
                  <a:pPr eaLnBrk="0" hangingPunct="0"/>
                  <a:endParaRPr lang="en-GB" sz="2000"/>
                </a:p>
              </p:txBody>
            </p:sp>
            <p:sp>
              <p:nvSpPr>
                <p:cNvPr id="16432" name="Rectangle 55"/>
                <p:cNvSpPr>
                  <a:spLocks noChangeArrowheads="1"/>
                </p:cNvSpPr>
                <p:nvPr/>
              </p:nvSpPr>
              <p:spPr bwMode="auto">
                <a:xfrm>
                  <a:off x="2382" y="2630"/>
                  <a:ext cx="794" cy="480"/>
                </a:xfrm>
                <a:prstGeom prst="rect">
                  <a:avLst/>
                </a:prstGeom>
                <a:noFill/>
                <a:ln w="7">
                  <a:solidFill>
                    <a:srgbClr val="A0A0A0"/>
                  </a:solidFill>
                  <a:miter lim="800000"/>
                  <a:headEnd/>
                  <a:tailEnd/>
                </a:ln>
              </p:spPr>
              <p:txBody>
                <a:bodyPr wrap="none"/>
                <a:lstStyle/>
                <a:p>
                  <a:endParaRPr lang="en-US" sz="2000"/>
                </a:p>
              </p:txBody>
            </p:sp>
          </p:grpSp>
          <p:grpSp>
            <p:nvGrpSpPr>
              <p:cNvPr id="21" name="Group 56"/>
              <p:cNvGrpSpPr>
                <a:grpSpLocks/>
              </p:cNvGrpSpPr>
              <p:nvPr/>
            </p:nvGrpSpPr>
            <p:grpSpPr bwMode="auto">
              <a:xfrm>
                <a:off x="0" y="3110"/>
                <a:ext cx="794" cy="480"/>
                <a:chOff x="0" y="3110"/>
                <a:chExt cx="794" cy="480"/>
              </a:xfrm>
            </p:grpSpPr>
            <p:sp>
              <p:nvSpPr>
                <p:cNvPr id="16429" name="Rectangle 57"/>
                <p:cNvSpPr>
                  <a:spLocks noChangeArrowheads="1"/>
                </p:cNvSpPr>
                <p:nvPr/>
              </p:nvSpPr>
              <p:spPr bwMode="auto">
                <a:xfrm>
                  <a:off x="43" y="3110"/>
                  <a:ext cx="708" cy="480"/>
                </a:xfrm>
                <a:prstGeom prst="rect">
                  <a:avLst/>
                </a:prstGeom>
                <a:noFill/>
                <a:ln w="9525">
                  <a:noFill/>
                  <a:miter lim="800000"/>
                  <a:headEnd/>
                  <a:tailEnd/>
                </a:ln>
              </p:spPr>
              <p:txBody>
                <a:bodyPr/>
                <a:lstStyle/>
                <a:p>
                  <a:r>
                    <a:rPr lang="en-GB" sz="2000">
                      <a:cs typeface="Times New Roman" pitchFamily="18" charset="0"/>
                    </a:rPr>
                    <a:t>2000</a:t>
                  </a:r>
                </a:p>
                <a:p>
                  <a:pPr eaLnBrk="0" hangingPunct="0"/>
                  <a:endParaRPr lang="en-GB" sz="2000"/>
                </a:p>
              </p:txBody>
            </p:sp>
            <p:sp>
              <p:nvSpPr>
                <p:cNvPr id="16430" name="Rectangle 58"/>
                <p:cNvSpPr>
                  <a:spLocks noChangeArrowheads="1"/>
                </p:cNvSpPr>
                <p:nvPr/>
              </p:nvSpPr>
              <p:spPr bwMode="auto">
                <a:xfrm>
                  <a:off x="0" y="3110"/>
                  <a:ext cx="794" cy="480"/>
                </a:xfrm>
                <a:prstGeom prst="rect">
                  <a:avLst/>
                </a:prstGeom>
                <a:noFill/>
                <a:ln w="7">
                  <a:solidFill>
                    <a:srgbClr val="A0A0A0"/>
                  </a:solidFill>
                  <a:miter lim="800000"/>
                  <a:headEnd/>
                  <a:tailEnd/>
                </a:ln>
              </p:spPr>
              <p:txBody>
                <a:bodyPr wrap="none"/>
                <a:lstStyle/>
                <a:p>
                  <a:endParaRPr lang="en-US" sz="2000"/>
                </a:p>
              </p:txBody>
            </p:sp>
          </p:grpSp>
          <p:grpSp>
            <p:nvGrpSpPr>
              <p:cNvPr id="22" name="Group 59"/>
              <p:cNvGrpSpPr>
                <a:grpSpLocks/>
              </p:cNvGrpSpPr>
              <p:nvPr/>
            </p:nvGrpSpPr>
            <p:grpSpPr bwMode="auto">
              <a:xfrm>
                <a:off x="794" y="3110"/>
                <a:ext cx="794" cy="480"/>
                <a:chOff x="794" y="3110"/>
                <a:chExt cx="794" cy="480"/>
              </a:xfrm>
            </p:grpSpPr>
            <p:sp>
              <p:nvSpPr>
                <p:cNvPr id="16427" name="Rectangle 60"/>
                <p:cNvSpPr>
                  <a:spLocks noChangeArrowheads="1"/>
                </p:cNvSpPr>
                <p:nvPr/>
              </p:nvSpPr>
              <p:spPr bwMode="auto">
                <a:xfrm>
                  <a:off x="837" y="3110"/>
                  <a:ext cx="708" cy="480"/>
                </a:xfrm>
                <a:prstGeom prst="rect">
                  <a:avLst/>
                </a:prstGeom>
                <a:noFill/>
                <a:ln w="9525">
                  <a:noFill/>
                  <a:miter lim="800000"/>
                  <a:headEnd/>
                  <a:tailEnd/>
                </a:ln>
              </p:spPr>
              <p:txBody>
                <a:bodyPr/>
                <a:lstStyle/>
                <a:p>
                  <a:r>
                    <a:rPr lang="en-GB" sz="2000">
                      <a:cs typeface="Times New Roman" pitchFamily="18" charset="0"/>
                    </a:rPr>
                    <a:t>1330</a:t>
                  </a:r>
                </a:p>
                <a:p>
                  <a:pPr eaLnBrk="0" hangingPunct="0"/>
                  <a:endParaRPr lang="en-GB" sz="2000"/>
                </a:p>
              </p:txBody>
            </p:sp>
            <p:sp>
              <p:nvSpPr>
                <p:cNvPr id="16428" name="Rectangle 61"/>
                <p:cNvSpPr>
                  <a:spLocks noChangeArrowheads="1"/>
                </p:cNvSpPr>
                <p:nvPr/>
              </p:nvSpPr>
              <p:spPr bwMode="auto">
                <a:xfrm>
                  <a:off x="794" y="3110"/>
                  <a:ext cx="794" cy="480"/>
                </a:xfrm>
                <a:prstGeom prst="rect">
                  <a:avLst/>
                </a:prstGeom>
                <a:noFill/>
                <a:ln w="7">
                  <a:solidFill>
                    <a:srgbClr val="A0A0A0"/>
                  </a:solidFill>
                  <a:miter lim="800000"/>
                  <a:headEnd/>
                  <a:tailEnd/>
                </a:ln>
              </p:spPr>
              <p:txBody>
                <a:bodyPr wrap="none"/>
                <a:lstStyle/>
                <a:p>
                  <a:endParaRPr lang="en-US" sz="2000"/>
                </a:p>
              </p:txBody>
            </p:sp>
          </p:grpSp>
          <p:grpSp>
            <p:nvGrpSpPr>
              <p:cNvPr id="23" name="Group 62"/>
              <p:cNvGrpSpPr>
                <a:grpSpLocks/>
              </p:cNvGrpSpPr>
              <p:nvPr/>
            </p:nvGrpSpPr>
            <p:grpSpPr bwMode="auto">
              <a:xfrm>
                <a:off x="1588" y="3110"/>
                <a:ext cx="794" cy="480"/>
                <a:chOff x="1588" y="3110"/>
                <a:chExt cx="794" cy="480"/>
              </a:xfrm>
            </p:grpSpPr>
            <p:sp>
              <p:nvSpPr>
                <p:cNvPr id="16425" name="Rectangle 63"/>
                <p:cNvSpPr>
                  <a:spLocks noChangeArrowheads="1"/>
                </p:cNvSpPr>
                <p:nvPr/>
              </p:nvSpPr>
              <p:spPr bwMode="auto">
                <a:xfrm>
                  <a:off x="1631" y="3110"/>
                  <a:ext cx="708" cy="480"/>
                </a:xfrm>
                <a:prstGeom prst="rect">
                  <a:avLst/>
                </a:prstGeom>
                <a:noFill/>
                <a:ln w="9525">
                  <a:noFill/>
                  <a:miter lim="800000"/>
                  <a:headEnd/>
                  <a:tailEnd/>
                </a:ln>
              </p:spPr>
              <p:txBody>
                <a:bodyPr/>
                <a:lstStyle/>
                <a:p>
                  <a:r>
                    <a:rPr lang="en-GB" sz="2000">
                      <a:cs typeface="Times New Roman" pitchFamily="18" charset="0"/>
                    </a:rPr>
                    <a:t>2253</a:t>
                  </a:r>
                </a:p>
                <a:p>
                  <a:pPr eaLnBrk="0" hangingPunct="0"/>
                  <a:endParaRPr lang="en-GB" sz="2000"/>
                </a:p>
              </p:txBody>
            </p:sp>
            <p:sp>
              <p:nvSpPr>
                <p:cNvPr id="16426" name="Rectangle 64"/>
                <p:cNvSpPr>
                  <a:spLocks noChangeArrowheads="1"/>
                </p:cNvSpPr>
                <p:nvPr/>
              </p:nvSpPr>
              <p:spPr bwMode="auto">
                <a:xfrm>
                  <a:off x="1588" y="3110"/>
                  <a:ext cx="794" cy="480"/>
                </a:xfrm>
                <a:prstGeom prst="rect">
                  <a:avLst/>
                </a:prstGeom>
                <a:noFill/>
                <a:ln w="7">
                  <a:solidFill>
                    <a:srgbClr val="A0A0A0"/>
                  </a:solidFill>
                  <a:miter lim="800000"/>
                  <a:headEnd/>
                  <a:tailEnd/>
                </a:ln>
              </p:spPr>
              <p:txBody>
                <a:bodyPr wrap="none"/>
                <a:lstStyle/>
                <a:p>
                  <a:endParaRPr lang="en-US" sz="2000"/>
                </a:p>
              </p:txBody>
            </p:sp>
          </p:grpSp>
          <p:grpSp>
            <p:nvGrpSpPr>
              <p:cNvPr id="24" name="Group 65"/>
              <p:cNvGrpSpPr>
                <a:grpSpLocks/>
              </p:cNvGrpSpPr>
              <p:nvPr/>
            </p:nvGrpSpPr>
            <p:grpSpPr bwMode="auto">
              <a:xfrm>
                <a:off x="2382" y="3110"/>
                <a:ext cx="794" cy="480"/>
                <a:chOff x="2382" y="3110"/>
                <a:chExt cx="794" cy="480"/>
              </a:xfrm>
            </p:grpSpPr>
            <p:sp>
              <p:nvSpPr>
                <p:cNvPr id="16423" name="Rectangle 66"/>
                <p:cNvSpPr>
                  <a:spLocks noChangeArrowheads="1"/>
                </p:cNvSpPr>
                <p:nvPr/>
              </p:nvSpPr>
              <p:spPr bwMode="auto">
                <a:xfrm>
                  <a:off x="2425" y="3110"/>
                  <a:ext cx="708" cy="480"/>
                </a:xfrm>
                <a:prstGeom prst="rect">
                  <a:avLst/>
                </a:prstGeom>
                <a:noFill/>
                <a:ln w="9525">
                  <a:noFill/>
                  <a:miter lim="800000"/>
                  <a:headEnd/>
                  <a:tailEnd/>
                </a:ln>
              </p:spPr>
              <p:txBody>
                <a:bodyPr/>
                <a:lstStyle/>
                <a:p>
                  <a:r>
                    <a:rPr lang="en-GB" sz="2000">
                      <a:cs typeface="Times New Roman" pitchFamily="18" charset="0"/>
                    </a:rPr>
                    <a:t>31</a:t>
                  </a:r>
                </a:p>
                <a:p>
                  <a:pPr eaLnBrk="0" hangingPunct="0"/>
                  <a:endParaRPr lang="en-GB" sz="2000"/>
                </a:p>
              </p:txBody>
            </p:sp>
            <p:sp>
              <p:nvSpPr>
                <p:cNvPr id="16424" name="Rectangle 67"/>
                <p:cNvSpPr>
                  <a:spLocks noChangeArrowheads="1"/>
                </p:cNvSpPr>
                <p:nvPr/>
              </p:nvSpPr>
              <p:spPr bwMode="auto">
                <a:xfrm>
                  <a:off x="2382" y="3110"/>
                  <a:ext cx="794" cy="480"/>
                </a:xfrm>
                <a:prstGeom prst="rect">
                  <a:avLst/>
                </a:prstGeom>
                <a:noFill/>
                <a:ln w="7">
                  <a:solidFill>
                    <a:srgbClr val="A0A0A0"/>
                  </a:solidFill>
                  <a:miter lim="800000"/>
                  <a:headEnd/>
                  <a:tailEnd/>
                </a:ln>
              </p:spPr>
              <p:txBody>
                <a:bodyPr wrap="none"/>
                <a:lstStyle/>
                <a:p>
                  <a:endParaRPr lang="en-US" sz="2000"/>
                </a:p>
              </p:txBody>
            </p:sp>
          </p:grpSp>
          <p:grpSp>
            <p:nvGrpSpPr>
              <p:cNvPr id="25" name="Group 68"/>
              <p:cNvGrpSpPr>
                <a:grpSpLocks/>
              </p:cNvGrpSpPr>
              <p:nvPr/>
            </p:nvGrpSpPr>
            <p:grpSpPr bwMode="auto">
              <a:xfrm>
                <a:off x="0" y="3590"/>
                <a:ext cx="794" cy="480"/>
                <a:chOff x="0" y="3590"/>
                <a:chExt cx="794" cy="480"/>
              </a:xfrm>
            </p:grpSpPr>
            <p:sp>
              <p:nvSpPr>
                <p:cNvPr id="16421" name="Rectangle 69"/>
                <p:cNvSpPr>
                  <a:spLocks noChangeArrowheads="1"/>
                </p:cNvSpPr>
                <p:nvPr/>
              </p:nvSpPr>
              <p:spPr bwMode="auto">
                <a:xfrm>
                  <a:off x="43" y="3590"/>
                  <a:ext cx="708" cy="480"/>
                </a:xfrm>
                <a:prstGeom prst="rect">
                  <a:avLst/>
                </a:prstGeom>
                <a:noFill/>
                <a:ln w="9525">
                  <a:noFill/>
                  <a:miter lim="800000"/>
                  <a:headEnd/>
                  <a:tailEnd/>
                </a:ln>
              </p:spPr>
              <p:txBody>
                <a:bodyPr/>
                <a:lstStyle/>
                <a:p>
                  <a:r>
                    <a:rPr lang="en-GB" sz="2000" dirty="0">
                      <a:cs typeface="Times New Roman" pitchFamily="18" charset="0"/>
                    </a:rPr>
                    <a:t>2009</a:t>
                  </a:r>
                </a:p>
                <a:p>
                  <a:pPr eaLnBrk="0" hangingPunct="0"/>
                  <a:endParaRPr lang="en-GB" sz="2000" dirty="0"/>
                </a:p>
              </p:txBody>
            </p:sp>
            <p:sp>
              <p:nvSpPr>
                <p:cNvPr id="16422" name="Rectangle 70"/>
                <p:cNvSpPr>
                  <a:spLocks noChangeArrowheads="1"/>
                </p:cNvSpPr>
                <p:nvPr/>
              </p:nvSpPr>
              <p:spPr bwMode="auto">
                <a:xfrm>
                  <a:off x="0" y="3590"/>
                  <a:ext cx="794" cy="480"/>
                </a:xfrm>
                <a:prstGeom prst="rect">
                  <a:avLst/>
                </a:prstGeom>
                <a:noFill/>
                <a:ln w="7">
                  <a:solidFill>
                    <a:srgbClr val="A0A0A0"/>
                  </a:solidFill>
                  <a:miter lim="800000"/>
                  <a:headEnd/>
                  <a:tailEnd/>
                </a:ln>
              </p:spPr>
              <p:txBody>
                <a:bodyPr wrap="none"/>
                <a:lstStyle/>
                <a:p>
                  <a:endParaRPr lang="en-US" sz="2000"/>
                </a:p>
              </p:txBody>
            </p:sp>
          </p:grpSp>
          <p:grpSp>
            <p:nvGrpSpPr>
              <p:cNvPr id="26" name="Group 71"/>
              <p:cNvGrpSpPr>
                <a:grpSpLocks/>
              </p:cNvGrpSpPr>
              <p:nvPr/>
            </p:nvGrpSpPr>
            <p:grpSpPr bwMode="auto">
              <a:xfrm>
                <a:off x="794" y="3590"/>
                <a:ext cx="794" cy="480"/>
                <a:chOff x="794" y="3590"/>
                <a:chExt cx="794" cy="480"/>
              </a:xfrm>
            </p:grpSpPr>
            <p:sp>
              <p:nvSpPr>
                <p:cNvPr id="16419" name="Rectangle 72"/>
                <p:cNvSpPr>
                  <a:spLocks noChangeArrowheads="1"/>
                </p:cNvSpPr>
                <p:nvPr/>
              </p:nvSpPr>
              <p:spPr bwMode="auto">
                <a:xfrm>
                  <a:off x="837" y="3590"/>
                  <a:ext cx="708" cy="480"/>
                </a:xfrm>
                <a:prstGeom prst="rect">
                  <a:avLst/>
                </a:prstGeom>
                <a:noFill/>
                <a:ln w="9525">
                  <a:noFill/>
                  <a:miter lim="800000"/>
                  <a:headEnd/>
                  <a:tailEnd/>
                </a:ln>
              </p:spPr>
              <p:txBody>
                <a:bodyPr/>
                <a:lstStyle/>
                <a:p>
                  <a:r>
                    <a:rPr lang="en-GB" sz="2000" dirty="0">
                      <a:cs typeface="Times New Roman" pitchFamily="18" charset="0"/>
                    </a:rPr>
                    <a:t>3532</a:t>
                  </a:r>
                  <a:endParaRPr lang="en-GB" sz="2000" dirty="0"/>
                </a:p>
              </p:txBody>
            </p:sp>
            <p:sp>
              <p:nvSpPr>
                <p:cNvPr id="16420" name="Rectangle 73"/>
                <p:cNvSpPr>
                  <a:spLocks noChangeArrowheads="1"/>
                </p:cNvSpPr>
                <p:nvPr/>
              </p:nvSpPr>
              <p:spPr bwMode="auto">
                <a:xfrm>
                  <a:off x="794" y="3590"/>
                  <a:ext cx="794" cy="480"/>
                </a:xfrm>
                <a:prstGeom prst="rect">
                  <a:avLst/>
                </a:prstGeom>
                <a:noFill/>
                <a:ln w="7">
                  <a:solidFill>
                    <a:srgbClr val="A0A0A0"/>
                  </a:solidFill>
                  <a:miter lim="800000"/>
                  <a:headEnd/>
                  <a:tailEnd/>
                </a:ln>
              </p:spPr>
              <p:txBody>
                <a:bodyPr wrap="none"/>
                <a:lstStyle/>
                <a:p>
                  <a:endParaRPr lang="en-US" sz="2000"/>
                </a:p>
              </p:txBody>
            </p:sp>
          </p:grpSp>
          <p:grpSp>
            <p:nvGrpSpPr>
              <p:cNvPr id="27" name="Group 74"/>
              <p:cNvGrpSpPr>
                <a:grpSpLocks/>
              </p:cNvGrpSpPr>
              <p:nvPr/>
            </p:nvGrpSpPr>
            <p:grpSpPr bwMode="auto">
              <a:xfrm>
                <a:off x="1588" y="3590"/>
                <a:ext cx="794" cy="480"/>
                <a:chOff x="1588" y="3590"/>
                <a:chExt cx="794" cy="480"/>
              </a:xfrm>
            </p:grpSpPr>
            <p:sp>
              <p:nvSpPr>
                <p:cNvPr id="16417" name="Rectangle 75"/>
                <p:cNvSpPr>
                  <a:spLocks noChangeArrowheads="1"/>
                </p:cNvSpPr>
                <p:nvPr/>
              </p:nvSpPr>
              <p:spPr bwMode="auto">
                <a:xfrm>
                  <a:off x="1631" y="3590"/>
                  <a:ext cx="708" cy="480"/>
                </a:xfrm>
                <a:prstGeom prst="rect">
                  <a:avLst/>
                </a:prstGeom>
                <a:noFill/>
                <a:ln w="9525">
                  <a:noFill/>
                  <a:miter lim="800000"/>
                  <a:headEnd/>
                  <a:tailEnd/>
                </a:ln>
              </p:spPr>
              <p:txBody>
                <a:bodyPr/>
                <a:lstStyle/>
                <a:p>
                  <a:r>
                    <a:rPr lang="en-GB" sz="2000">
                      <a:cs typeface="Times New Roman" pitchFamily="18" charset="0"/>
                    </a:rPr>
                    <a:t> </a:t>
                  </a:r>
                </a:p>
                <a:p>
                  <a:pPr eaLnBrk="0" hangingPunct="0"/>
                  <a:endParaRPr lang="en-GB" sz="2000"/>
                </a:p>
              </p:txBody>
            </p:sp>
            <p:sp>
              <p:nvSpPr>
                <p:cNvPr id="16418" name="Rectangle 76"/>
                <p:cNvSpPr>
                  <a:spLocks noChangeArrowheads="1"/>
                </p:cNvSpPr>
                <p:nvPr/>
              </p:nvSpPr>
              <p:spPr bwMode="auto">
                <a:xfrm>
                  <a:off x="1588" y="3590"/>
                  <a:ext cx="794" cy="480"/>
                </a:xfrm>
                <a:prstGeom prst="rect">
                  <a:avLst/>
                </a:prstGeom>
                <a:noFill/>
                <a:ln w="7">
                  <a:solidFill>
                    <a:srgbClr val="A0A0A0"/>
                  </a:solidFill>
                  <a:miter lim="800000"/>
                  <a:headEnd/>
                  <a:tailEnd/>
                </a:ln>
              </p:spPr>
              <p:txBody>
                <a:bodyPr wrap="none"/>
                <a:lstStyle/>
                <a:p>
                  <a:r>
                    <a:rPr lang="en-US" sz="2000"/>
                    <a:t>  5919</a:t>
                  </a:r>
                </a:p>
              </p:txBody>
            </p:sp>
          </p:grpSp>
          <p:grpSp>
            <p:nvGrpSpPr>
              <p:cNvPr id="28" name="Group 77"/>
              <p:cNvGrpSpPr>
                <a:grpSpLocks/>
              </p:cNvGrpSpPr>
              <p:nvPr/>
            </p:nvGrpSpPr>
            <p:grpSpPr bwMode="auto">
              <a:xfrm>
                <a:off x="2382" y="3590"/>
                <a:ext cx="794" cy="480"/>
                <a:chOff x="2382" y="3590"/>
                <a:chExt cx="794" cy="480"/>
              </a:xfrm>
            </p:grpSpPr>
            <p:sp>
              <p:nvSpPr>
                <p:cNvPr id="16415" name="Rectangle 78"/>
                <p:cNvSpPr>
                  <a:spLocks noChangeArrowheads="1"/>
                </p:cNvSpPr>
                <p:nvPr/>
              </p:nvSpPr>
              <p:spPr bwMode="auto">
                <a:xfrm>
                  <a:off x="2425" y="3590"/>
                  <a:ext cx="708" cy="480"/>
                </a:xfrm>
                <a:prstGeom prst="rect">
                  <a:avLst/>
                </a:prstGeom>
                <a:noFill/>
                <a:ln w="9525">
                  <a:noFill/>
                  <a:miter lim="800000"/>
                  <a:headEnd/>
                  <a:tailEnd/>
                </a:ln>
              </p:spPr>
              <p:txBody>
                <a:bodyPr/>
                <a:lstStyle/>
                <a:p>
                  <a:endParaRPr lang="en-GB" sz="2000">
                    <a:cs typeface="Times New Roman" pitchFamily="18" charset="0"/>
                  </a:endParaRPr>
                </a:p>
                <a:p>
                  <a:pPr eaLnBrk="0" hangingPunct="0"/>
                  <a:endParaRPr lang="en-GB" sz="2000"/>
                </a:p>
              </p:txBody>
            </p:sp>
            <p:sp>
              <p:nvSpPr>
                <p:cNvPr id="16416" name="Rectangle 79"/>
                <p:cNvSpPr>
                  <a:spLocks noChangeArrowheads="1"/>
                </p:cNvSpPr>
                <p:nvPr/>
              </p:nvSpPr>
              <p:spPr bwMode="auto">
                <a:xfrm>
                  <a:off x="2382" y="3590"/>
                  <a:ext cx="794" cy="480"/>
                </a:xfrm>
                <a:prstGeom prst="rect">
                  <a:avLst/>
                </a:prstGeom>
                <a:noFill/>
                <a:ln w="7">
                  <a:solidFill>
                    <a:srgbClr val="A0A0A0"/>
                  </a:solidFill>
                  <a:miter lim="800000"/>
                  <a:headEnd/>
                  <a:tailEnd/>
                </a:ln>
              </p:spPr>
              <p:txBody>
                <a:bodyPr wrap="none"/>
                <a:lstStyle/>
                <a:p>
                  <a:endParaRPr lang="en-US" sz="2000"/>
                </a:p>
              </p:txBody>
            </p:sp>
          </p:grpSp>
        </p:grpSp>
        <p:sp>
          <p:nvSpPr>
            <p:cNvPr id="16389" name="Rectangle 80"/>
            <p:cNvSpPr>
              <a:spLocks noChangeArrowheads="1"/>
            </p:cNvSpPr>
            <p:nvPr/>
          </p:nvSpPr>
          <p:spPr bwMode="auto">
            <a:xfrm>
              <a:off x="-3" y="-3"/>
              <a:ext cx="3182" cy="4076"/>
            </a:xfrm>
            <a:prstGeom prst="rect">
              <a:avLst/>
            </a:prstGeom>
            <a:noFill/>
            <a:ln w="9525">
              <a:solidFill>
                <a:srgbClr val="A0A0A0"/>
              </a:solidFill>
              <a:miter lim="800000"/>
              <a:headEnd/>
              <a:tailEnd/>
            </a:ln>
          </p:spPr>
          <p:txBody>
            <a:bodyPr wrap="none"/>
            <a:lstStyle/>
            <a:p>
              <a:endParaRPr lang="en-US" sz="2000"/>
            </a:p>
          </p:txBody>
        </p:sp>
      </p:grpSp>
      <p:sp>
        <p:nvSpPr>
          <p:cNvPr id="81" name="Rectangle 70"/>
          <p:cNvSpPr>
            <a:spLocks noChangeArrowheads="1"/>
          </p:cNvSpPr>
          <p:nvPr/>
        </p:nvSpPr>
        <p:spPr bwMode="auto">
          <a:xfrm>
            <a:off x="2209618" y="5863224"/>
            <a:ext cx="1920422" cy="668152"/>
          </a:xfrm>
          <a:prstGeom prst="rect">
            <a:avLst/>
          </a:prstGeom>
          <a:noFill/>
          <a:ln w="7">
            <a:solidFill>
              <a:srgbClr val="A0A0A0"/>
            </a:solidFill>
            <a:miter lim="800000"/>
            <a:headEnd/>
            <a:tailEnd/>
          </a:ln>
        </p:spPr>
        <p:txBody>
          <a:bodyPr wrap="none"/>
          <a:lstStyle/>
          <a:p>
            <a:r>
              <a:rPr lang="en-US" dirty="0"/>
              <a:t>  </a:t>
            </a:r>
            <a:r>
              <a:rPr lang="en-US" sz="2000" dirty="0"/>
              <a:t>2014</a:t>
            </a:r>
            <a:endParaRPr lang="en-US" dirty="0"/>
          </a:p>
        </p:txBody>
      </p:sp>
      <p:sp>
        <p:nvSpPr>
          <p:cNvPr id="83" name="Rectangle 75"/>
          <p:cNvSpPr>
            <a:spLocks noChangeArrowheads="1"/>
          </p:cNvSpPr>
          <p:nvPr/>
        </p:nvSpPr>
        <p:spPr bwMode="auto">
          <a:xfrm>
            <a:off x="6466704" y="5728472"/>
            <a:ext cx="1712417" cy="668152"/>
          </a:xfrm>
          <a:prstGeom prst="rect">
            <a:avLst/>
          </a:prstGeom>
          <a:noFill/>
          <a:ln w="9525">
            <a:noFill/>
            <a:miter lim="800000"/>
            <a:headEnd/>
            <a:tailEnd/>
          </a:ln>
        </p:spPr>
        <p:txBody>
          <a:bodyPr/>
          <a:lstStyle/>
          <a:p>
            <a:r>
              <a:rPr lang="en-GB" sz="2000">
                <a:cs typeface="Times New Roman" pitchFamily="18" charset="0"/>
              </a:rPr>
              <a:t> </a:t>
            </a:r>
            <a:endParaRPr lang="en-GB" sz="1200">
              <a:cs typeface="Times New Roman" pitchFamily="18" charset="0"/>
            </a:endParaRPr>
          </a:p>
          <a:p>
            <a:pPr eaLnBrk="0" hangingPunct="0"/>
            <a:endParaRPr lang="en-GB"/>
          </a:p>
        </p:txBody>
      </p:sp>
      <p:sp>
        <p:nvSpPr>
          <p:cNvPr id="88" name="Rectangle 70"/>
          <p:cNvSpPr>
            <a:spLocks noChangeArrowheads="1"/>
          </p:cNvSpPr>
          <p:nvPr/>
        </p:nvSpPr>
        <p:spPr bwMode="auto">
          <a:xfrm>
            <a:off x="4147991" y="5871576"/>
            <a:ext cx="1920422" cy="668152"/>
          </a:xfrm>
          <a:prstGeom prst="rect">
            <a:avLst/>
          </a:prstGeom>
          <a:noFill/>
          <a:ln w="7">
            <a:solidFill>
              <a:srgbClr val="A0A0A0"/>
            </a:solidFill>
            <a:miter lim="800000"/>
            <a:headEnd/>
            <a:tailEnd/>
          </a:ln>
        </p:spPr>
        <p:txBody>
          <a:bodyPr wrap="none"/>
          <a:lstStyle/>
          <a:p>
            <a:r>
              <a:rPr lang="en-US" dirty="0"/>
              <a:t>  </a:t>
            </a:r>
            <a:r>
              <a:rPr lang="en-US" sz="2000" dirty="0"/>
              <a:t>7471</a:t>
            </a:r>
            <a:endParaRPr lang="en-US" dirty="0"/>
          </a:p>
        </p:txBody>
      </p:sp>
      <p:sp>
        <p:nvSpPr>
          <p:cNvPr id="89" name="Rectangle 70"/>
          <p:cNvSpPr>
            <a:spLocks noChangeArrowheads="1"/>
          </p:cNvSpPr>
          <p:nvPr/>
        </p:nvSpPr>
        <p:spPr bwMode="auto">
          <a:xfrm>
            <a:off x="6065338" y="5860321"/>
            <a:ext cx="1920422" cy="668152"/>
          </a:xfrm>
          <a:prstGeom prst="rect">
            <a:avLst/>
          </a:prstGeom>
          <a:noFill/>
          <a:ln w="7">
            <a:solidFill>
              <a:srgbClr val="A0A0A0"/>
            </a:solidFill>
            <a:miter lim="800000"/>
            <a:headEnd/>
            <a:tailEnd/>
          </a:ln>
        </p:spPr>
        <p:txBody>
          <a:bodyPr wrap="none"/>
          <a:lstStyle/>
          <a:p>
            <a:r>
              <a:rPr lang="en-US" dirty="0"/>
              <a:t>  </a:t>
            </a:r>
          </a:p>
        </p:txBody>
      </p:sp>
      <p:sp>
        <p:nvSpPr>
          <p:cNvPr id="91" name="Rectangle 70"/>
          <p:cNvSpPr>
            <a:spLocks noChangeArrowheads="1"/>
          </p:cNvSpPr>
          <p:nvPr/>
        </p:nvSpPr>
        <p:spPr bwMode="auto">
          <a:xfrm>
            <a:off x="7993198" y="5866626"/>
            <a:ext cx="1920422" cy="668152"/>
          </a:xfrm>
          <a:prstGeom prst="rect">
            <a:avLst/>
          </a:prstGeom>
          <a:noFill/>
          <a:ln w="7">
            <a:solidFill>
              <a:srgbClr val="A0A0A0"/>
            </a:solidFill>
            <a:miter lim="800000"/>
            <a:headEnd/>
            <a:tailEnd/>
          </a:ln>
        </p:spPr>
        <p:txBody>
          <a:bodyPr wrap="none"/>
          <a:lstStyle/>
          <a:p>
            <a:r>
              <a:rPr lang="en-US" dirty="0"/>
              <a:t>  </a:t>
            </a:r>
          </a:p>
        </p:txBody>
      </p:sp>
    </p:spTree>
    <p:extLst>
      <p:ext uri="{BB962C8B-B14F-4D97-AF65-F5344CB8AC3E}">
        <p14:creationId xmlns:p14="http://schemas.microsoft.com/office/powerpoint/2010/main" val="2399231545"/>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endParaRPr lang="en-US" smtClean="0"/>
          </a:p>
        </p:txBody>
      </p:sp>
      <p:sp>
        <p:nvSpPr>
          <p:cNvPr id="17411" name="Content Placeholder 2"/>
          <p:cNvSpPr>
            <a:spLocks noGrp="1"/>
          </p:cNvSpPr>
          <p:nvPr>
            <p:ph idx="1"/>
          </p:nvPr>
        </p:nvSpPr>
        <p:spPr/>
        <p:txBody>
          <a:bodyPr/>
          <a:lstStyle/>
          <a:p>
            <a:endParaRPr lang="en-US" smtClean="0"/>
          </a:p>
        </p:txBody>
      </p:sp>
      <p:graphicFrame>
        <p:nvGraphicFramePr>
          <p:cNvPr id="6" name="Chart 5"/>
          <p:cNvGraphicFramePr/>
          <p:nvPr>
            <p:extLst/>
          </p:nvPr>
        </p:nvGraphicFramePr>
        <p:xfrm>
          <a:off x="1524000" y="228646"/>
          <a:ext cx="8889242" cy="64928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6465531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4724400" y="5867400"/>
            <a:ext cx="5943600" cy="1143000"/>
          </a:xfrm>
        </p:spPr>
        <p:txBody>
          <a:bodyPr/>
          <a:lstStyle/>
          <a:p>
            <a:r>
              <a:rPr lang="en-US" sz="2400">
                <a:latin typeface="Times New Roman" pitchFamily="18" charset="0"/>
                <a:cs typeface="Times New Roman" pitchFamily="18" charset="0"/>
              </a:rPr>
              <a:t>The Potala Palace in the 1930s</a:t>
            </a:r>
          </a:p>
        </p:txBody>
      </p:sp>
      <p:pic>
        <p:nvPicPr>
          <p:cNvPr id="18435" name="Picture 3" descr="C:\Documents and Settings\Robert Barnett\D drive\MyPhotos\potala\Potala.bmp"/>
          <p:cNvPicPr>
            <a:picLocks noChangeAspect="1" noChangeArrowheads="1"/>
          </p:cNvPicPr>
          <p:nvPr/>
        </p:nvPicPr>
        <p:blipFill>
          <a:blip r:embed="rId3" cstate="print"/>
          <a:srcRect/>
          <a:stretch>
            <a:fillRect/>
          </a:stretch>
        </p:blipFill>
        <p:spPr bwMode="auto">
          <a:xfrm>
            <a:off x="2057400" y="1004889"/>
            <a:ext cx="8185150" cy="4846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07742064"/>
      </p:ext>
    </p:extLst>
  </p:cSld>
  <p:clrMapOvr>
    <a:masterClrMapping/>
  </p:clrMapOvr>
  <p:transition advClick="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endParaRPr lang="en-US" sz="3200"/>
          </a:p>
        </p:txBody>
      </p:sp>
      <p:sp>
        <p:nvSpPr>
          <p:cNvPr id="19459" name="Rectangle 3"/>
          <p:cNvSpPr>
            <a:spLocks noGrp="1" noChangeArrowheads="1"/>
          </p:cNvSpPr>
          <p:nvPr>
            <p:ph idx="1"/>
          </p:nvPr>
        </p:nvSpPr>
        <p:spPr/>
        <p:txBody>
          <a:bodyPr/>
          <a:lstStyle/>
          <a:p>
            <a:endParaRPr lang="en-US" smtClean="0"/>
          </a:p>
        </p:txBody>
      </p:sp>
      <p:pic>
        <p:nvPicPr>
          <p:cNvPr id="19460" name="Picture 4" descr="AUT_1055"/>
          <p:cNvPicPr>
            <a:picLocks noChangeAspect="1" noChangeArrowheads="1"/>
          </p:cNvPicPr>
          <p:nvPr/>
        </p:nvPicPr>
        <p:blipFill>
          <a:blip r:embed="rId3" cstate="print"/>
          <a:srcRect/>
          <a:stretch>
            <a:fillRect/>
          </a:stretch>
        </p:blipFill>
        <p:spPr bwMode="auto">
          <a:xfrm>
            <a:off x="0" y="1"/>
            <a:ext cx="12801600" cy="7212013"/>
          </a:xfrm>
          <a:prstGeom prst="rect">
            <a:avLst/>
          </a:prstGeom>
          <a:noFill/>
          <a:ln w="9525">
            <a:noFill/>
            <a:miter lim="800000"/>
            <a:headEnd/>
            <a:tailEnd/>
          </a:ln>
        </p:spPr>
      </p:pic>
    </p:spTree>
    <p:extLst>
      <p:ext uri="{BB962C8B-B14F-4D97-AF65-F5344CB8AC3E}">
        <p14:creationId xmlns:p14="http://schemas.microsoft.com/office/powerpoint/2010/main" val="2081543525"/>
      </p:ext>
    </p:extLst>
  </p:cSld>
  <p:clrMapOvr>
    <a:masterClrMapping/>
  </p:clrMapOvr>
  <p:transition advClick="0"/>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endParaRPr lang="en-US" sz="3200"/>
          </a:p>
        </p:txBody>
      </p:sp>
      <p:sp>
        <p:nvSpPr>
          <p:cNvPr id="20483" name="Rectangle 3"/>
          <p:cNvSpPr>
            <a:spLocks noGrp="1" noChangeArrowheads="1"/>
          </p:cNvSpPr>
          <p:nvPr>
            <p:ph idx="1"/>
          </p:nvPr>
        </p:nvSpPr>
        <p:spPr/>
        <p:txBody>
          <a:bodyPr/>
          <a:lstStyle/>
          <a:p>
            <a:endParaRPr lang="en-US" smtClean="0"/>
          </a:p>
        </p:txBody>
      </p:sp>
      <p:pic>
        <p:nvPicPr>
          <p:cNvPr id="20484" name="Picture 4" descr="AUT_1055"/>
          <p:cNvPicPr>
            <a:picLocks noChangeAspect="1" noChangeArrowheads="1"/>
          </p:cNvPicPr>
          <p:nvPr/>
        </p:nvPicPr>
        <p:blipFill>
          <a:blip r:embed="rId3" cstate="print"/>
          <a:srcRect/>
          <a:stretch>
            <a:fillRect/>
          </a:stretch>
        </p:blipFill>
        <p:spPr bwMode="auto">
          <a:xfrm>
            <a:off x="76200" y="1"/>
            <a:ext cx="12801600" cy="7212013"/>
          </a:xfrm>
          <a:prstGeom prst="rect">
            <a:avLst/>
          </a:prstGeom>
          <a:noFill/>
          <a:ln w="63500">
            <a:noFill/>
            <a:miter lim="800000"/>
            <a:headEnd/>
            <a:tailEnd/>
          </a:ln>
        </p:spPr>
      </p:pic>
      <p:sp>
        <p:nvSpPr>
          <p:cNvPr id="20485" name="Oval 5"/>
          <p:cNvSpPr>
            <a:spLocks noChangeArrowheads="1"/>
          </p:cNvSpPr>
          <p:nvPr/>
        </p:nvSpPr>
        <p:spPr bwMode="auto">
          <a:xfrm>
            <a:off x="4495800" y="3124200"/>
            <a:ext cx="914400" cy="533400"/>
          </a:xfrm>
          <a:prstGeom prst="ellipse">
            <a:avLst/>
          </a:prstGeom>
          <a:noFill/>
          <a:ln w="63500">
            <a:solidFill>
              <a:srgbClr val="FF0000"/>
            </a:solidFill>
            <a:round/>
            <a:headEnd/>
            <a:tailEnd/>
          </a:ln>
        </p:spPr>
        <p:txBody>
          <a:bodyPr wrap="none" anchor="ctr"/>
          <a:lstStyle/>
          <a:p>
            <a:endParaRPr lang="en-US">
              <a:latin typeface="Calibri" pitchFamily="34" charset="0"/>
            </a:endParaRPr>
          </a:p>
        </p:txBody>
      </p:sp>
      <p:sp>
        <p:nvSpPr>
          <p:cNvPr id="179206" name="Oval 6"/>
          <p:cNvSpPr>
            <a:spLocks noChangeArrowheads="1"/>
          </p:cNvSpPr>
          <p:nvPr/>
        </p:nvSpPr>
        <p:spPr bwMode="auto">
          <a:xfrm>
            <a:off x="5486400" y="3581400"/>
            <a:ext cx="1143000" cy="685800"/>
          </a:xfrm>
          <a:prstGeom prst="ellipse">
            <a:avLst/>
          </a:prstGeom>
          <a:noFill/>
          <a:ln w="63500">
            <a:solidFill>
              <a:srgbClr val="FF0000"/>
            </a:solidFill>
            <a:round/>
            <a:headEnd/>
            <a:tailEnd/>
          </a:ln>
        </p:spPr>
        <p:txBody>
          <a:bodyPr wrap="none" anchor="ctr"/>
          <a:lstStyle/>
          <a:p>
            <a:endParaRPr lang="en-US">
              <a:latin typeface="Calibri" pitchFamily="34" charset="0"/>
            </a:endParaRPr>
          </a:p>
        </p:txBody>
      </p:sp>
    </p:spTree>
    <p:extLst>
      <p:ext uri="{BB962C8B-B14F-4D97-AF65-F5344CB8AC3E}">
        <p14:creationId xmlns:p14="http://schemas.microsoft.com/office/powerpoint/2010/main" val="13385306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9206"/>
                                        </p:tgtEl>
                                        <p:attrNameLst>
                                          <p:attrName>style.visibility</p:attrName>
                                        </p:attrNameLst>
                                      </p:cBhvr>
                                      <p:to>
                                        <p:strVal val="visible"/>
                                      </p:to>
                                    </p:set>
                                    <p:animEffect transition="in" filter="box(in)">
                                      <p:cBhvr>
                                        <p:cTn id="7" dur="500"/>
                                        <p:tgtEl>
                                          <p:spTgt spid="17920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1" nodeType="clickEffect">
                                  <p:stCondLst>
                                    <p:cond delay="0"/>
                                  </p:stCondLst>
                                  <p:childTnLst>
                                    <p:set>
                                      <p:cBhvr>
                                        <p:cTn id="11" dur="1" fill="hold">
                                          <p:stCondLst>
                                            <p:cond delay="0"/>
                                          </p:stCondLst>
                                        </p:cTn>
                                        <p:tgtEl>
                                          <p:spTgt spid="179206"/>
                                        </p:tgtEl>
                                        <p:attrNameLst>
                                          <p:attrName>style.visibility</p:attrName>
                                        </p:attrNameLst>
                                      </p:cBhvr>
                                      <p:to>
                                        <p:strVal val="visible"/>
                                      </p:to>
                                    </p:set>
                                    <p:animEffect transition="in" filter="box(in)">
                                      <p:cBhvr>
                                        <p:cTn id="12" dur="500"/>
                                        <p:tgtEl>
                                          <p:spTgt spid="179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6" grpId="0" animBg="1"/>
      <p:bldP spid="17920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endParaRPr lang="en-US" smtClean="0"/>
          </a:p>
        </p:txBody>
      </p:sp>
      <p:pic>
        <p:nvPicPr>
          <p:cNvPr id="52227" name="Content Placeholder 3" descr="TAR-Xinjiang-crude.png"/>
          <p:cNvPicPr>
            <a:picLocks noGrp="1" noChangeAspect="1"/>
          </p:cNvPicPr>
          <p:nvPr>
            <p:ph idx="1"/>
          </p:nvPr>
        </p:nvPicPr>
        <p:blipFill>
          <a:blip r:embed="rId2" cstate="print"/>
          <a:srcRect/>
          <a:stretch>
            <a:fillRect/>
          </a:stretch>
        </p:blipFill>
        <p:spPr>
          <a:xfrm>
            <a:off x="3009900" y="1600201"/>
            <a:ext cx="6057900" cy="4443413"/>
          </a:xfrm>
        </p:spPr>
      </p:pic>
      <p:pic>
        <p:nvPicPr>
          <p:cNvPr id="52228" name="Picture 2" descr="C:\Users\Robbie\Pictures\Maps\TAR-Xinjiang-crude.jpg"/>
          <p:cNvPicPr>
            <a:picLocks noChangeAspect="1" noChangeArrowheads="1"/>
          </p:cNvPicPr>
          <p:nvPr/>
        </p:nvPicPr>
        <p:blipFill>
          <a:blip r:embed="rId3" cstate="print"/>
          <a:srcRect/>
          <a:stretch>
            <a:fillRect/>
          </a:stretch>
        </p:blipFill>
        <p:spPr bwMode="auto">
          <a:xfrm>
            <a:off x="1295400" y="-2819400"/>
            <a:ext cx="23926800" cy="17002696"/>
          </a:xfrm>
          <a:prstGeom prst="rect">
            <a:avLst/>
          </a:prstGeom>
          <a:noFill/>
          <a:ln w="9525">
            <a:noFill/>
            <a:miter lim="800000"/>
            <a:headEnd/>
            <a:tailEnd/>
          </a:ln>
        </p:spPr>
      </p:pic>
      <p:sp>
        <p:nvSpPr>
          <p:cNvPr id="5" name="Text Box 4"/>
          <p:cNvSpPr txBox="1">
            <a:spLocks noChangeArrowheads="1"/>
          </p:cNvSpPr>
          <p:nvPr/>
        </p:nvSpPr>
        <p:spPr bwMode="auto">
          <a:xfrm>
            <a:off x="3048000" y="6258607"/>
            <a:ext cx="6096000" cy="338137"/>
          </a:xfrm>
          <a:prstGeom prst="rect">
            <a:avLst/>
          </a:prstGeom>
          <a:solidFill>
            <a:srgbClr val="00B0F0"/>
          </a:solidFill>
          <a:ln w="9525">
            <a:solidFill>
              <a:srgbClr val="FF0000"/>
            </a:solidFill>
            <a:miter lim="800000"/>
            <a:headEnd/>
            <a:tailEnd/>
          </a:ln>
        </p:spPr>
        <p:txBody>
          <a:bodyPr>
            <a:spAutoFit/>
          </a:bodyPr>
          <a:lstStyle/>
          <a:p>
            <a:pPr algn="ctr">
              <a:spcBef>
                <a:spcPct val="50000"/>
              </a:spcBef>
              <a:defRPr/>
            </a:pPr>
            <a:r>
              <a:rPr lang="en-US" sz="1600" dirty="0">
                <a:latin typeface="Garamond" pitchFamily="18" charset="0"/>
                <a:cs typeface="Arial" charset="0"/>
              </a:rPr>
              <a:t>The Tibetan area plus the Uighur area: about 40% of China</a:t>
            </a:r>
          </a:p>
        </p:txBody>
      </p:sp>
    </p:spTree>
    <p:extLst>
      <p:ext uri="{BB962C8B-B14F-4D97-AF65-F5344CB8AC3E}">
        <p14:creationId xmlns:p14="http://schemas.microsoft.com/office/powerpoint/2010/main" val="28663377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994546" y="290974"/>
            <a:ext cx="10515600" cy="1325563"/>
          </a:xfrm>
        </p:spPr>
        <p:txBody>
          <a:bodyPr/>
          <a:lstStyle/>
          <a:p>
            <a:r>
              <a:rPr lang="en-GB" sz="3200" dirty="0"/>
              <a:t>Blue glass</a:t>
            </a:r>
          </a:p>
        </p:txBody>
      </p:sp>
      <p:sp>
        <p:nvSpPr>
          <p:cNvPr id="22531" name="Rectangle 3"/>
          <p:cNvSpPr>
            <a:spLocks noGrp="1" noChangeArrowheads="1"/>
          </p:cNvSpPr>
          <p:nvPr>
            <p:ph idx="1"/>
          </p:nvPr>
        </p:nvSpPr>
        <p:spPr/>
        <p:txBody>
          <a:bodyPr/>
          <a:lstStyle/>
          <a:p>
            <a:endParaRPr lang="en-US" smtClean="0"/>
          </a:p>
        </p:txBody>
      </p:sp>
      <p:pic>
        <p:nvPicPr>
          <p:cNvPr id="22532" name="Picture 4" descr="AUT_0583"/>
          <p:cNvPicPr>
            <a:picLocks noChangeAspect="1" noChangeArrowheads="1"/>
          </p:cNvPicPr>
          <p:nvPr/>
        </p:nvPicPr>
        <p:blipFill>
          <a:blip r:embed="rId3" cstate="print"/>
          <a:srcRect/>
          <a:stretch>
            <a:fillRect/>
          </a:stretch>
        </p:blipFill>
        <p:spPr bwMode="auto">
          <a:xfrm>
            <a:off x="2074458" y="177422"/>
            <a:ext cx="8605293" cy="64539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39260563"/>
      </p:ext>
    </p:extLst>
  </p:cSld>
  <p:clrMapOvr>
    <a:masterClrMapping/>
  </p:clrMapOvr>
  <p:transition advClick="0"/>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idx="1"/>
          </p:nvPr>
        </p:nvSpPr>
        <p:spPr/>
        <p:txBody>
          <a:bodyPr/>
          <a:lstStyle/>
          <a:p>
            <a:pPr eaLnBrk="1" hangingPunct="1"/>
            <a:endParaRPr lang="en-US" dirty="0" smtClean="0"/>
          </a:p>
        </p:txBody>
      </p:sp>
      <p:sp>
        <p:nvSpPr>
          <p:cNvPr id="2" name="Title 1"/>
          <p:cNvSpPr>
            <a:spLocks noGrp="1"/>
          </p:cNvSpPr>
          <p:nvPr>
            <p:ph type="title"/>
          </p:nvPr>
        </p:nvSpPr>
        <p:spPr/>
        <p:txBody>
          <a:bodyPr/>
          <a:lstStyle/>
          <a:p>
            <a:endParaRPr lang="en-US"/>
          </a:p>
        </p:txBody>
      </p:sp>
      <p:pic>
        <p:nvPicPr>
          <p:cNvPr id="7" name="Picture 4" descr="MOD-BLDG"/>
          <p:cNvPicPr>
            <a:picLocks noChangeAspect="1" noChangeArrowheads="1"/>
          </p:cNvPicPr>
          <p:nvPr/>
        </p:nvPicPr>
        <p:blipFill>
          <a:blip r:embed="rId3" cstate="print"/>
          <a:srcRect/>
          <a:stretch>
            <a:fillRect/>
          </a:stretch>
        </p:blipFill>
        <p:spPr bwMode="auto">
          <a:xfrm>
            <a:off x="1937981" y="245657"/>
            <a:ext cx="8572310" cy="6429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40902554"/>
      </p:ext>
    </p:extLst>
  </p:cSld>
  <p:clrMapOvr>
    <a:masterClrMapping/>
  </p:clrMapOvr>
  <p:transition advClick="0"/>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807191" y="289291"/>
            <a:ext cx="10515600" cy="1325563"/>
          </a:xfrm>
        </p:spPr>
        <p:txBody>
          <a:bodyPr/>
          <a:lstStyle/>
          <a:p>
            <a:pPr eaLnBrk="1" hangingPunct="1"/>
            <a:r>
              <a:rPr lang="en-US" dirty="0" smtClean="0"/>
              <a:t>Lhasa Nightclub, 2005</a:t>
            </a:r>
          </a:p>
        </p:txBody>
      </p:sp>
      <p:sp>
        <p:nvSpPr>
          <p:cNvPr id="24579" name="Rectangle 3"/>
          <p:cNvSpPr>
            <a:spLocks noGrp="1" noChangeArrowheads="1"/>
          </p:cNvSpPr>
          <p:nvPr>
            <p:ph idx="1"/>
          </p:nvPr>
        </p:nvSpPr>
        <p:spPr/>
        <p:txBody>
          <a:bodyPr/>
          <a:lstStyle/>
          <a:p>
            <a:pPr eaLnBrk="1" hangingPunct="1"/>
            <a:endParaRPr lang="en-GB" smtClean="0"/>
          </a:p>
        </p:txBody>
      </p:sp>
      <p:pic>
        <p:nvPicPr>
          <p:cNvPr id="24580" name="Picture 4" descr="Kitch"/>
          <p:cNvPicPr>
            <a:picLocks noChangeAspect="1" noChangeArrowheads="1"/>
          </p:cNvPicPr>
          <p:nvPr/>
        </p:nvPicPr>
        <p:blipFill>
          <a:blip r:embed="rId3" cstate="print"/>
          <a:srcRect/>
          <a:stretch>
            <a:fillRect/>
          </a:stretch>
        </p:blipFill>
        <p:spPr bwMode="auto">
          <a:xfrm>
            <a:off x="1303338" y="193755"/>
            <a:ext cx="9823616" cy="6528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9016841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1524000" y="76200"/>
            <a:ext cx="8686800" cy="1143000"/>
          </a:xfrm>
        </p:spPr>
        <p:txBody>
          <a:bodyPr>
            <a:normAutofit/>
          </a:bodyPr>
          <a:lstStyle/>
          <a:p>
            <a:pPr eaLnBrk="1" hangingPunct="1"/>
            <a:r>
              <a:rPr lang="en-US" sz="3600" dirty="0">
                <a:latin typeface="Times New Roman" pitchFamily="18" charset="0"/>
                <a:cs typeface="Times New Roman" pitchFamily="18" charset="0"/>
              </a:rPr>
              <a:t>The view from Beijing: gifts</a:t>
            </a:r>
          </a:p>
        </p:txBody>
      </p:sp>
      <p:sp>
        <p:nvSpPr>
          <p:cNvPr id="3" name="Content Placeholder 2"/>
          <p:cNvSpPr>
            <a:spLocks noGrp="1"/>
          </p:cNvSpPr>
          <p:nvPr>
            <p:ph idx="1"/>
          </p:nvPr>
        </p:nvSpPr>
        <p:spPr>
          <a:xfrm>
            <a:off x="3505200" y="1600201"/>
            <a:ext cx="8229600" cy="4525963"/>
          </a:xfrm>
        </p:spPr>
        <p:txBody>
          <a:bodyPr rtlCol="0">
            <a:normAutofit lnSpcReduction="10000"/>
          </a:bodyPr>
          <a:lstStyle/>
          <a:p>
            <a:pPr>
              <a:defRPr/>
            </a:pPr>
            <a:r>
              <a:rPr lang="en-US" dirty="0">
                <a:latin typeface="Times New Roman" pitchFamily="18" charset="0"/>
                <a:cs typeface="Times New Roman" pitchFamily="18" charset="0"/>
              </a:rPr>
              <a:t>1951 	Self-rule</a:t>
            </a:r>
          </a:p>
          <a:p>
            <a:pPr>
              <a:defRPr/>
            </a:pPr>
            <a:endParaRPr lang="en-US" dirty="0">
              <a:latin typeface="Times New Roman" pitchFamily="18" charset="0"/>
              <a:cs typeface="Times New Roman" pitchFamily="18" charset="0"/>
            </a:endParaRPr>
          </a:p>
          <a:p>
            <a:pPr>
              <a:buNone/>
              <a:defRPr/>
            </a:pPr>
            <a:r>
              <a:rPr lang="en-US" dirty="0">
                <a:latin typeface="Times New Roman" pitchFamily="18" charset="0"/>
                <a:cs typeface="Times New Roman" pitchFamily="18" charset="0"/>
              </a:rPr>
              <a:t> </a:t>
            </a:r>
          </a:p>
          <a:p>
            <a:pPr>
              <a:defRPr/>
            </a:pPr>
            <a:endParaRPr lang="en-US" dirty="0">
              <a:latin typeface="Times New Roman" pitchFamily="18" charset="0"/>
              <a:cs typeface="Times New Roman" pitchFamily="18" charset="0"/>
            </a:endParaRPr>
          </a:p>
          <a:p>
            <a:pPr>
              <a:buNone/>
              <a:defRPr/>
            </a:pPr>
            <a:endParaRPr lang="en-US" dirty="0">
              <a:latin typeface="Times New Roman" pitchFamily="18" charset="0"/>
              <a:cs typeface="Times New Roman" pitchFamily="18" charset="0"/>
            </a:endParaRPr>
          </a:p>
          <a:p>
            <a:pPr>
              <a:buNone/>
              <a:defRPr/>
            </a:pPr>
            <a:endParaRPr lang="en-US" dirty="0">
              <a:latin typeface="Times New Roman" pitchFamily="18" charset="0"/>
              <a:cs typeface="Times New Roman" pitchFamily="18" charset="0"/>
            </a:endParaRPr>
          </a:p>
          <a:p>
            <a:pPr>
              <a:defRPr/>
            </a:pPr>
            <a:endParaRPr lang="en-US" dirty="0">
              <a:latin typeface="Times New Roman" pitchFamily="18" charset="0"/>
              <a:cs typeface="Times New Roman" pitchFamily="18" charset="0"/>
            </a:endParaRPr>
          </a:p>
          <a:p>
            <a:pPr>
              <a:defRPr/>
            </a:pPr>
            <a:endParaRPr lang="en-US" dirty="0">
              <a:latin typeface="Times New Roman" pitchFamily="18" charset="0"/>
              <a:cs typeface="Times New Roman" pitchFamily="18" charset="0"/>
            </a:endParaRPr>
          </a:p>
          <a:p>
            <a:pPr>
              <a:buNone/>
              <a:defRPr/>
            </a:pPr>
            <a:r>
              <a:rPr lang="en-US" dirty="0">
                <a:latin typeface="Times New Roman" pitchFamily="18" charset="0"/>
                <a:cs typeface="Times New Roman" pitchFamily="18" charset="0"/>
              </a:rPr>
              <a:t> </a:t>
            </a:r>
          </a:p>
          <a:p>
            <a:pPr>
              <a:defRPr/>
            </a:pPr>
            <a:endParaRPr lang="en-US" dirty="0">
              <a:latin typeface="Times New Roman" pitchFamily="18" charset="0"/>
              <a:cs typeface="Times New Roman" pitchFamily="18" charset="0"/>
            </a:endParaRPr>
          </a:p>
        </p:txBody>
      </p:sp>
      <p:sp>
        <p:nvSpPr>
          <p:cNvPr id="4" name="Down Arrow 3"/>
          <p:cNvSpPr/>
          <p:nvPr/>
        </p:nvSpPr>
        <p:spPr>
          <a:xfrm>
            <a:off x="2362200" y="1524000"/>
            <a:ext cx="457200" cy="449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56535074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normAutofit/>
          </a:bodyPr>
          <a:lstStyle/>
          <a:p>
            <a:pPr eaLnBrk="1" hangingPunct="1"/>
            <a:r>
              <a:rPr lang="en-US" sz="3600" dirty="0">
                <a:latin typeface="Times New Roman" pitchFamily="18" charset="0"/>
                <a:cs typeface="Times New Roman" pitchFamily="18" charset="0"/>
              </a:rPr>
              <a:t>The view from Beijing: gifts</a:t>
            </a:r>
          </a:p>
        </p:txBody>
      </p:sp>
      <p:sp>
        <p:nvSpPr>
          <p:cNvPr id="3" name="Content Placeholder 2"/>
          <p:cNvSpPr>
            <a:spLocks noGrp="1"/>
          </p:cNvSpPr>
          <p:nvPr>
            <p:ph idx="1"/>
          </p:nvPr>
        </p:nvSpPr>
        <p:spPr>
          <a:xfrm>
            <a:off x="3505200" y="1600201"/>
            <a:ext cx="8229600" cy="4525963"/>
          </a:xfrm>
        </p:spPr>
        <p:txBody>
          <a:bodyPr rtlCol="0">
            <a:normAutofit lnSpcReduction="10000"/>
          </a:bodyPr>
          <a:lstStyle/>
          <a:p>
            <a:pPr>
              <a:defRPr/>
            </a:pPr>
            <a:r>
              <a:rPr lang="en-US" dirty="0">
                <a:latin typeface="Times New Roman" pitchFamily="18" charset="0"/>
                <a:cs typeface="Times New Roman" pitchFamily="18" charset="0"/>
              </a:rPr>
              <a:t>1951 	Self-rule</a:t>
            </a:r>
          </a:p>
          <a:p>
            <a:pPr marL="0" indent="0">
              <a:buNone/>
              <a:defRPr/>
            </a:pPr>
            <a:endParaRPr lang="en-US" dirty="0">
              <a:latin typeface="Times New Roman" pitchFamily="18" charset="0"/>
              <a:cs typeface="Times New Roman" pitchFamily="18" charset="0"/>
            </a:endParaRPr>
          </a:p>
          <a:p>
            <a:pPr>
              <a:defRPr/>
            </a:pPr>
            <a:r>
              <a:rPr lang="en-US" dirty="0">
                <a:latin typeface="Times New Roman" pitchFamily="18" charset="0"/>
                <a:cs typeface="Times New Roman" pitchFamily="18" charset="0"/>
              </a:rPr>
              <a:t>1959	Socialism: class equality and land</a:t>
            </a:r>
          </a:p>
          <a:p>
            <a:pPr>
              <a:defRPr/>
            </a:pPr>
            <a:endParaRPr lang="en-US" dirty="0">
              <a:latin typeface="Times New Roman" pitchFamily="18" charset="0"/>
              <a:cs typeface="Times New Roman" pitchFamily="18" charset="0"/>
            </a:endParaRPr>
          </a:p>
          <a:p>
            <a:pPr>
              <a:buNone/>
              <a:defRPr/>
            </a:pPr>
            <a:endParaRPr lang="en-US" dirty="0">
              <a:latin typeface="Times New Roman" pitchFamily="18" charset="0"/>
              <a:cs typeface="Times New Roman" pitchFamily="18" charset="0"/>
            </a:endParaRPr>
          </a:p>
          <a:p>
            <a:pPr>
              <a:defRPr/>
            </a:pPr>
            <a:endParaRPr lang="en-US" dirty="0">
              <a:latin typeface="Times New Roman" pitchFamily="18" charset="0"/>
              <a:cs typeface="Times New Roman" pitchFamily="18" charset="0"/>
            </a:endParaRPr>
          </a:p>
          <a:p>
            <a:pPr>
              <a:buNone/>
              <a:defRPr/>
            </a:pPr>
            <a:endParaRPr lang="en-US" dirty="0">
              <a:latin typeface="Times New Roman" pitchFamily="18" charset="0"/>
              <a:cs typeface="Times New Roman" pitchFamily="18" charset="0"/>
            </a:endParaRPr>
          </a:p>
          <a:p>
            <a:pPr>
              <a:defRPr/>
            </a:pPr>
            <a:endParaRPr lang="en-US" dirty="0">
              <a:latin typeface="Times New Roman" pitchFamily="18" charset="0"/>
              <a:cs typeface="Times New Roman" pitchFamily="18" charset="0"/>
            </a:endParaRPr>
          </a:p>
          <a:p>
            <a:pPr>
              <a:buNone/>
              <a:defRPr/>
            </a:pPr>
            <a:r>
              <a:rPr lang="en-US" dirty="0">
                <a:latin typeface="Times New Roman" pitchFamily="18" charset="0"/>
                <a:cs typeface="Times New Roman" pitchFamily="18" charset="0"/>
              </a:rPr>
              <a:t> </a:t>
            </a:r>
          </a:p>
          <a:p>
            <a:pPr>
              <a:defRPr/>
            </a:pPr>
            <a:endParaRPr lang="en-US" dirty="0">
              <a:latin typeface="Times New Roman" pitchFamily="18" charset="0"/>
              <a:cs typeface="Times New Roman" pitchFamily="18" charset="0"/>
            </a:endParaRPr>
          </a:p>
        </p:txBody>
      </p:sp>
      <p:sp>
        <p:nvSpPr>
          <p:cNvPr id="4" name="Down Arrow 3"/>
          <p:cNvSpPr/>
          <p:nvPr/>
        </p:nvSpPr>
        <p:spPr>
          <a:xfrm>
            <a:off x="2362200" y="1524000"/>
            <a:ext cx="457200" cy="449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38360817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normAutofit/>
          </a:bodyPr>
          <a:lstStyle/>
          <a:p>
            <a:pPr eaLnBrk="1" hangingPunct="1"/>
            <a:r>
              <a:rPr lang="en-US" sz="3600" dirty="0">
                <a:latin typeface="Times New Roman" pitchFamily="18" charset="0"/>
                <a:cs typeface="Times New Roman" pitchFamily="18" charset="0"/>
              </a:rPr>
              <a:t>The view from Beijing: gifts</a:t>
            </a:r>
          </a:p>
        </p:txBody>
      </p:sp>
      <p:sp>
        <p:nvSpPr>
          <p:cNvPr id="3" name="Content Placeholder 2"/>
          <p:cNvSpPr>
            <a:spLocks noGrp="1"/>
          </p:cNvSpPr>
          <p:nvPr>
            <p:ph idx="1"/>
          </p:nvPr>
        </p:nvSpPr>
        <p:spPr>
          <a:xfrm>
            <a:off x="3505200" y="1600201"/>
            <a:ext cx="8229600" cy="4525963"/>
          </a:xfrm>
        </p:spPr>
        <p:txBody>
          <a:bodyPr rtlCol="0">
            <a:normAutofit lnSpcReduction="10000"/>
          </a:bodyPr>
          <a:lstStyle/>
          <a:p>
            <a:pPr>
              <a:defRPr/>
            </a:pPr>
            <a:r>
              <a:rPr lang="en-US" dirty="0">
                <a:latin typeface="Times New Roman" pitchFamily="18" charset="0"/>
                <a:cs typeface="Times New Roman" pitchFamily="18" charset="0"/>
              </a:rPr>
              <a:t>1951 	Self-rule</a:t>
            </a:r>
          </a:p>
          <a:p>
            <a:pPr>
              <a:defRPr/>
            </a:pPr>
            <a:endParaRPr lang="en-US" dirty="0">
              <a:latin typeface="Times New Roman" pitchFamily="18" charset="0"/>
              <a:cs typeface="Times New Roman" pitchFamily="18" charset="0"/>
            </a:endParaRPr>
          </a:p>
          <a:p>
            <a:pPr>
              <a:defRPr/>
            </a:pPr>
            <a:r>
              <a:rPr lang="en-US" dirty="0">
                <a:latin typeface="Times New Roman" pitchFamily="18" charset="0"/>
                <a:cs typeface="Times New Roman" pitchFamily="18" charset="0"/>
              </a:rPr>
              <a:t>1959	Socialism: class equality and land</a:t>
            </a:r>
          </a:p>
          <a:p>
            <a:pPr>
              <a:defRPr/>
            </a:pPr>
            <a:endParaRPr lang="en-US" dirty="0">
              <a:latin typeface="Times New Roman" pitchFamily="18" charset="0"/>
              <a:cs typeface="Times New Roman" pitchFamily="18" charset="0"/>
            </a:endParaRPr>
          </a:p>
          <a:p>
            <a:pPr>
              <a:defRPr/>
            </a:pPr>
            <a:r>
              <a:rPr lang="en-US" dirty="0">
                <a:latin typeface="Times New Roman" pitchFamily="18" charset="0"/>
                <a:cs typeface="Times New Roman" pitchFamily="18" charset="0"/>
              </a:rPr>
              <a:t>1980	Household economy and wealth</a:t>
            </a:r>
          </a:p>
          <a:p>
            <a:pPr>
              <a:defRPr/>
            </a:pPr>
            <a:endParaRPr lang="en-US" dirty="0">
              <a:latin typeface="Times New Roman" pitchFamily="18" charset="0"/>
              <a:cs typeface="Times New Roman" pitchFamily="18" charset="0"/>
            </a:endParaRPr>
          </a:p>
          <a:p>
            <a:pPr>
              <a:buNone/>
              <a:defRPr/>
            </a:pPr>
            <a:endParaRPr lang="en-US" dirty="0">
              <a:latin typeface="Times New Roman" pitchFamily="18" charset="0"/>
              <a:cs typeface="Times New Roman" pitchFamily="18" charset="0"/>
            </a:endParaRPr>
          </a:p>
          <a:p>
            <a:pPr>
              <a:defRPr/>
            </a:pPr>
            <a:endParaRPr lang="en-US" dirty="0">
              <a:latin typeface="Times New Roman" pitchFamily="18" charset="0"/>
              <a:cs typeface="Times New Roman" pitchFamily="18" charset="0"/>
            </a:endParaRPr>
          </a:p>
          <a:p>
            <a:pPr>
              <a:buNone/>
              <a:defRPr/>
            </a:pPr>
            <a:r>
              <a:rPr lang="en-US" dirty="0">
                <a:latin typeface="Times New Roman" pitchFamily="18" charset="0"/>
                <a:cs typeface="Times New Roman" pitchFamily="18" charset="0"/>
              </a:rPr>
              <a:t> </a:t>
            </a:r>
          </a:p>
          <a:p>
            <a:pPr>
              <a:defRPr/>
            </a:pPr>
            <a:endParaRPr lang="en-US" dirty="0">
              <a:latin typeface="Times New Roman" pitchFamily="18" charset="0"/>
              <a:cs typeface="Times New Roman" pitchFamily="18" charset="0"/>
            </a:endParaRPr>
          </a:p>
        </p:txBody>
      </p:sp>
      <p:sp>
        <p:nvSpPr>
          <p:cNvPr id="4" name="Down Arrow 3"/>
          <p:cNvSpPr/>
          <p:nvPr/>
        </p:nvSpPr>
        <p:spPr>
          <a:xfrm>
            <a:off x="2362200" y="1524000"/>
            <a:ext cx="457200" cy="449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46232081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normAutofit/>
          </a:bodyPr>
          <a:lstStyle/>
          <a:p>
            <a:pPr eaLnBrk="1" hangingPunct="1"/>
            <a:r>
              <a:rPr lang="en-US" sz="3600" dirty="0">
                <a:latin typeface="Times New Roman" pitchFamily="18" charset="0"/>
                <a:cs typeface="Times New Roman" pitchFamily="18" charset="0"/>
              </a:rPr>
              <a:t>The view from Beijing: gifts</a:t>
            </a:r>
          </a:p>
        </p:txBody>
      </p:sp>
      <p:sp>
        <p:nvSpPr>
          <p:cNvPr id="3" name="Content Placeholder 2"/>
          <p:cNvSpPr>
            <a:spLocks noGrp="1"/>
          </p:cNvSpPr>
          <p:nvPr>
            <p:ph idx="1"/>
          </p:nvPr>
        </p:nvSpPr>
        <p:spPr>
          <a:xfrm>
            <a:off x="3505200" y="1600201"/>
            <a:ext cx="8229600" cy="4525963"/>
          </a:xfrm>
        </p:spPr>
        <p:txBody>
          <a:bodyPr rtlCol="0">
            <a:normAutofit lnSpcReduction="10000"/>
          </a:bodyPr>
          <a:lstStyle/>
          <a:p>
            <a:pPr>
              <a:defRPr/>
            </a:pPr>
            <a:r>
              <a:rPr lang="en-US" dirty="0">
                <a:latin typeface="Times New Roman" pitchFamily="18" charset="0"/>
                <a:cs typeface="Times New Roman" pitchFamily="18" charset="0"/>
              </a:rPr>
              <a:t>1951 	Self-rule</a:t>
            </a:r>
          </a:p>
          <a:p>
            <a:pPr>
              <a:defRPr/>
            </a:pPr>
            <a:endParaRPr lang="en-US" dirty="0">
              <a:latin typeface="Times New Roman" pitchFamily="18" charset="0"/>
              <a:cs typeface="Times New Roman" pitchFamily="18" charset="0"/>
            </a:endParaRPr>
          </a:p>
          <a:p>
            <a:pPr>
              <a:defRPr/>
            </a:pPr>
            <a:r>
              <a:rPr lang="en-US" dirty="0">
                <a:latin typeface="Times New Roman" pitchFamily="18" charset="0"/>
                <a:cs typeface="Times New Roman" pitchFamily="18" charset="0"/>
              </a:rPr>
              <a:t>1959	Socialism: class equality and land</a:t>
            </a:r>
          </a:p>
          <a:p>
            <a:pPr>
              <a:defRPr/>
            </a:pPr>
            <a:endParaRPr lang="en-US" dirty="0">
              <a:latin typeface="Times New Roman" pitchFamily="18" charset="0"/>
              <a:cs typeface="Times New Roman" pitchFamily="18" charset="0"/>
            </a:endParaRPr>
          </a:p>
          <a:p>
            <a:pPr>
              <a:defRPr/>
            </a:pPr>
            <a:r>
              <a:rPr lang="en-US" dirty="0">
                <a:latin typeface="Times New Roman" pitchFamily="18" charset="0"/>
                <a:cs typeface="Times New Roman" pitchFamily="18" charset="0"/>
              </a:rPr>
              <a:t>1980	Household economy and wealth</a:t>
            </a:r>
          </a:p>
          <a:p>
            <a:pPr>
              <a:defRPr/>
            </a:pPr>
            <a:endParaRPr lang="en-US" dirty="0">
              <a:latin typeface="Times New Roman" pitchFamily="18" charset="0"/>
              <a:cs typeface="Times New Roman" pitchFamily="18" charset="0"/>
            </a:endParaRPr>
          </a:p>
          <a:p>
            <a:pPr>
              <a:defRPr/>
            </a:pPr>
            <a:r>
              <a:rPr lang="en-US" dirty="0">
                <a:latin typeface="Times New Roman" pitchFamily="18" charset="0"/>
                <a:cs typeface="Times New Roman" pitchFamily="18" charset="0"/>
              </a:rPr>
              <a:t>1992	Modernization: infrastructure</a:t>
            </a:r>
          </a:p>
          <a:p>
            <a:pPr>
              <a:defRPr/>
            </a:pPr>
            <a:endParaRPr lang="en-US" dirty="0">
              <a:latin typeface="Times New Roman" pitchFamily="18" charset="0"/>
              <a:cs typeface="Times New Roman" pitchFamily="18" charset="0"/>
            </a:endParaRPr>
          </a:p>
          <a:p>
            <a:pPr>
              <a:buNone/>
              <a:defRPr/>
            </a:pPr>
            <a:r>
              <a:rPr lang="en-US" dirty="0">
                <a:latin typeface="Times New Roman" pitchFamily="18" charset="0"/>
                <a:cs typeface="Times New Roman" pitchFamily="18" charset="0"/>
              </a:rPr>
              <a:t> </a:t>
            </a:r>
          </a:p>
          <a:p>
            <a:pPr>
              <a:defRPr/>
            </a:pPr>
            <a:endParaRPr lang="en-US" dirty="0">
              <a:latin typeface="Times New Roman" pitchFamily="18" charset="0"/>
              <a:cs typeface="Times New Roman" pitchFamily="18" charset="0"/>
            </a:endParaRPr>
          </a:p>
        </p:txBody>
      </p:sp>
      <p:sp>
        <p:nvSpPr>
          <p:cNvPr id="4" name="Down Arrow 3"/>
          <p:cNvSpPr/>
          <p:nvPr/>
        </p:nvSpPr>
        <p:spPr>
          <a:xfrm>
            <a:off x="2362200" y="1524000"/>
            <a:ext cx="457200" cy="449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82223633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normAutofit/>
          </a:bodyPr>
          <a:lstStyle/>
          <a:p>
            <a:pPr eaLnBrk="1" hangingPunct="1"/>
            <a:r>
              <a:rPr lang="en-US" sz="3600" dirty="0">
                <a:latin typeface="Times New Roman" pitchFamily="18" charset="0"/>
                <a:cs typeface="Times New Roman" pitchFamily="18" charset="0"/>
              </a:rPr>
              <a:t>The view from Beijing: gifts</a:t>
            </a:r>
          </a:p>
        </p:txBody>
      </p:sp>
      <p:sp>
        <p:nvSpPr>
          <p:cNvPr id="3" name="Content Placeholder 2"/>
          <p:cNvSpPr>
            <a:spLocks noGrp="1"/>
          </p:cNvSpPr>
          <p:nvPr>
            <p:ph idx="1"/>
          </p:nvPr>
        </p:nvSpPr>
        <p:spPr>
          <a:xfrm>
            <a:off x="3505200" y="1600201"/>
            <a:ext cx="8229600" cy="4525963"/>
          </a:xfrm>
        </p:spPr>
        <p:txBody>
          <a:bodyPr rtlCol="0">
            <a:normAutofit lnSpcReduction="10000"/>
          </a:bodyPr>
          <a:lstStyle/>
          <a:p>
            <a:pPr>
              <a:defRPr/>
            </a:pPr>
            <a:r>
              <a:rPr lang="en-US" dirty="0">
                <a:latin typeface="Times New Roman" pitchFamily="18" charset="0"/>
                <a:cs typeface="Times New Roman" pitchFamily="18" charset="0"/>
              </a:rPr>
              <a:t>1951 	Self-rule</a:t>
            </a:r>
          </a:p>
          <a:p>
            <a:pPr>
              <a:defRPr/>
            </a:pPr>
            <a:endParaRPr lang="en-US" dirty="0">
              <a:latin typeface="Times New Roman" pitchFamily="18" charset="0"/>
              <a:cs typeface="Times New Roman" pitchFamily="18" charset="0"/>
            </a:endParaRPr>
          </a:p>
          <a:p>
            <a:pPr>
              <a:defRPr/>
            </a:pPr>
            <a:r>
              <a:rPr lang="en-US" dirty="0">
                <a:latin typeface="Times New Roman" pitchFamily="18" charset="0"/>
                <a:cs typeface="Times New Roman" pitchFamily="18" charset="0"/>
              </a:rPr>
              <a:t>1959	Socialism: class equality and land</a:t>
            </a:r>
          </a:p>
          <a:p>
            <a:pPr>
              <a:defRPr/>
            </a:pPr>
            <a:endParaRPr lang="en-US" dirty="0">
              <a:latin typeface="Times New Roman" pitchFamily="18" charset="0"/>
              <a:cs typeface="Times New Roman" pitchFamily="18" charset="0"/>
            </a:endParaRPr>
          </a:p>
          <a:p>
            <a:pPr>
              <a:defRPr/>
            </a:pPr>
            <a:r>
              <a:rPr lang="en-US" dirty="0">
                <a:latin typeface="Times New Roman" pitchFamily="18" charset="0"/>
                <a:cs typeface="Times New Roman" pitchFamily="18" charset="0"/>
              </a:rPr>
              <a:t>1980	Household economy and wealth</a:t>
            </a:r>
          </a:p>
          <a:p>
            <a:pPr>
              <a:defRPr/>
            </a:pPr>
            <a:endParaRPr lang="en-US" dirty="0">
              <a:latin typeface="Times New Roman" pitchFamily="18" charset="0"/>
              <a:cs typeface="Times New Roman" pitchFamily="18" charset="0"/>
            </a:endParaRPr>
          </a:p>
          <a:p>
            <a:pPr>
              <a:defRPr/>
            </a:pPr>
            <a:r>
              <a:rPr lang="en-US" dirty="0">
                <a:latin typeface="Times New Roman" pitchFamily="18" charset="0"/>
                <a:cs typeface="Times New Roman" pitchFamily="18" charset="0"/>
              </a:rPr>
              <a:t>1992	Modernization: infrastructure</a:t>
            </a:r>
          </a:p>
          <a:p>
            <a:pPr>
              <a:defRPr/>
            </a:pPr>
            <a:endParaRPr lang="en-US" dirty="0">
              <a:latin typeface="Times New Roman" pitchFamily="18" charset="0"/>
              <a:cs typeface="Times New Roman" pitchFamily="18" charset="0"/>
            </a:endParaRPr>
          </a:p>
          <a:p>
            <a:pPr>
              <a:defRPr/>
            </a:pPr>
            <a:r>
              <a:rPr lang="en-US" dirty="0">
                <a:latin typeface="Times New Roman" pitchFamily="18" charset="0"/>
                <a:cs typeface="Times New Roman" pitchFamily="18" charset="0"/>
              </a:rPr>
              <a:t>2008	</a:t>
            </a:r>
            <a:r>
              <a:rPr lang="en-US" dirty="0" err="1">
                <a:latin typeface="Times New Roman" pitchFamily="18" charset="0"/>
                <a:cs typeface="Times New Roman" pitchFamily="18" charset="0"/>
              </a:rPr>
              <a:t>Stablity</a:t>
            </a:r>
            <a:r>
              <a:rPr lang="en-US" dirty="0">
                <a:latin typeface="Times New Roman" pitchFamily="18" charset="0"/>
                <a:cs typeface="Times New Roman" pitchFamily="18" charset="0"/>
              </a:rPr>
              <a:t> &amp; a World Power</a:t>
            </a:r>
          </a:p>
          <a:p>
            <a:pPr>
              <a:defRPr/>
            </a:pPr>
            <a:endParaRPr lang="en-US" dirty="0">
              <a:latin typeface="Times New Roman" pitchFamily="18" charset="0"/>
              <a:cs typeface="Times New Roman" pitchFamily="18" charset="0"/>
            </a:endParaRPr>
          </a:p>
        </p:txBody>
      </p:sp>
      <p:sp>
        <p:nvSpPr>
          <p:cNvPr id="4" name="Down Arrow 3"/>
          <p:cNvSpPr/>
          <p:nvPr/>
        </p:nvSpPr>
        <p:spPr>
          <a:xfrm>
            <a:off x="2362200" y="1524000"/>
            <a:ext cx="457200" cy="449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05100953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2098766" y="600890"/>
            <a:ext cx="8229600" cy="818607"/>
          </a:xfrm>
          <a:solidFill>
            <a:srgbClr val="00B0F0"/>
          </a:solidFill>
          <a:ln>
            <a:solidFill>
              <a:schemeClr val="tx2">
                <a:lumMod val="60000"/>
                <a:lumOff val="40000"/>
              </a:schemeClr>
            </a:solidFill>
          </a:ln>
        </p:spPr>
        <p:txBody>
          <a:bodyPr>
            <a:normAutofit/>
          </a:bodyPr>
          <a:lstStyle/>
          <a:p>
            <a:pPr algn="ctr" eaLnBrk="1" hangingPunct="1"/>
            <a:r>
              <a:rPr lang="en-US" sz="2400" dirty="0"/>
              <a:t>The view from the periphery: the cost of gifts</a:t>
            </a:r>
            <a:endParaRPr lang="en-US" sz="3600" dirty="0" smtClean="0"/>
          </a:p>
        </p:txBody>
      </p:sp>
      <p:sp>
        <p:nvSpPr>
          <p:cNvPr id="25603" name="Content Placeholder 2"/>
          <p:cNvSpPr>
            <a:spLocks noGrp="1"/>
          </p:cNvSpPr>
          <p:nvPr>
            <p:ph idx="1"/>
          </p:nvPr>
        </p:nvSpPr>
        <p:spPr>
          <a:xfrm>
            <a:off x="1981200" y="1798638"/>
            <a:ext cx="8229600" cy="4525962"/>
          </a:xfrm>
          <a:solidFill>
            <a:schemeClr val="bg1">
              <a:lumMod val="95000"/>
            </a:schemeClr>
          </a:solidFill>
        </p:spPr>
        <p:txBody>
          <a:bodyPr>
            <a:normAutofit/>
          </a:bodyPr>
          <a:lstStyle/>
          <a:p>
            <a:pPr algn="ctr" eaLnBrk="1" hangingPunct="1">
              <a:buFont typeface="Arial" charset="0"/>
              <a:buNone/>
            </a:pPr>
            <a:endParaRPr lang="en-US" i="1" dirty="0" smtClean="0"/>
          </a:p>
          <a:p>
            <a:pPr algn="ctr" eaLnBrk="1" hangingPunct="1">
              <a:buFont typeface="Arial" charset="0"/>
              <a:buNone/>
            </a:pPr>
            <a:r>
              <a:rPr lang="en-US" i="1" dirty="0" smtClean="0"/>
              <a:t>Cultural </a:t>
            </a:r>
            <a:r>
              <a:rPr lang="en-US" i="1" dirty="0"/>
              <a:t>and linguistic erosion</a:t>
            </a:r>
          </a:p>
          <a:p>
            <a:pPr algn="ctr" eaLnBrk="1" hangingPunct="1">
              <a:buFont typeface="Arial" charset="0"/>
              <a:buNone/>
            </a:pPr>
            <a:endParaRPr lang="en-US" i="1" dirty="0"/>
          </a:p>
          <a:p>
            <a:pPr algn="ctr" eaLnBrk="1" hangingPunct="1">
              <a:buFont typeface="Arial" charset="0"/>
              <a:buNone/>
            </a:pPr>
            <a:r>
              <a:rPr lang="en-US" i="1" dirty="0"/>
              <a:t>Subsidy dependency</a:t>
            </a:r>
          </a:p>
          <a:p>
            <a:pPr algn="ctr" eaLnBrk="1" hangingPunct="1">
              <a:buFont typeface="Arial" charset="0"/>
              <a:buNone/>
            </a:pPr>
            <a:endParaRPr lang="en-US" i="1" dirty="0"/>
          </a:p>
          <a:p>
            <a:pPr algn="ctr" eaLnBrk="1" hangingPunct="1">
              <a:buFont typeface="Arial" charset="0"/>
              <a:buNone/>
            </a:pPr>
            <a:r>
              <a:rPr lang="en-US" i="1" dirty="0"/>
              <a:t>Urban-rural gap</a:t>
            </a:r>
          </a:p>
          <a:p>
            <a:pPr algn="ctr" eaLnBrk="1" hangingPunct="1">
              <a:buFont typeface="Arial" charset="0"/>
              <a:buNone/>
            </a:pPr>
            <a:endParaRPr lang="en-US" i="1" dirty="0"/>
          </a:p>
          <a:p>
            <a:pPr algn="ctr" eaLnBrk="1" hangingPunct="1">
              <a:buFont typeface="Arial" charset="0"/>
              <a:buNone/>
            </a:pPr>
            <a:r>
              <a:rPr lang="en-US" i="1" dirty="0"/>
              <a:t>Non-Tibetan migration into towns</a:t>
            </a:r>
          </a:p>
        </p:txBody>
      </p:sp>
    </p:spTree>
    <p:extLst>
      <p:ext uri="{BB962C8B-B14F-4D97-AF65-F5344CB8AC3E}">
        <p14:creationId xmlns:p14="http://schemas.microsoft.com/office/powerpoint/2010/main" val="273451829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676400" y="365124"/>
            <a:ext cx="10515600" cy="1325563"/>
          </a:xfrm>
        </p:spPr>
        <p:txBody>
          <a:bodyPr/>
          <a:lstStyle/>
          <a:p>
            <a:pPr eaLnBrk="1" hangingPunct="1"/>
            <a:r>
              <a:rPr lang="en-US" smtClean="0"/>
              <a:t>Lhasa Nightclub, 2005</a:t>
            </a:r>
          </a:p>
        </p:txBody>
      </p:sp>
      <p:sp>
        <p:nvSpPr>
          <p:cNvPr id="26627" name="Rectangle 3"/>
          <p:cNvSpPr>
            <a:spLocks noGrp="1" noChangeArrowheads="1"/>
          </p:cNvSpPr>
          <p:nvPr>
            <p:ph idx="1"/>
          </p:nvPr>
        </p:nvSpPr>
        <p:spPr>
          <a:xfrm>
            <a:off x="1676400" y="1825624"/>
            <a:ext cx="10515600" cy="4351338"/>
          </a:xfrm>
        </p:spPr>
        <p:txBody>
          <a:bodyPr/>
          <a:lstStyle/>
          <a:p>
            <a:pPr eaLnBrk="1" hangingPunct="1"/>
            <a:endParaRPr lang="en-GB" smtClean="0"/>
          </a:p>
        </p:txBody>
      </p:sp>
      <p:pic>
        <p:nvPicPr>
          <p:cNvPr id="26628" name="Picture 4" descr="Kitch"/>
          <p:cNvPicPr>
            <a:picLocks noChangeAspect="1" noChangeArrowheads="1"/>
          </p:cNvPicPr>
          <p:nvPr/>
        </p:nvPicPr>
        <p:blipFill>
          <a:blip r:embed="rId3" cstate="print"/>
          <a:srcRect/>
          <a:stretch>
            <a:fillRect/>
          </a:stretch>
        </p:blipFill>
        <p:spPr bwMode="auto">
          <a:xfrm>
            <a:off x="1493710" y="109181"/>
            <a:ext cx="10012490" cy="66536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01417" name="Oval 9"/>
          <p:cNvSpPr>
            <a:spLocks noChangeArrowheads="1"/>
          </p:cNvSpPr>
          <p:nvPr/>
        </p:nvSpPr>
        <p:spPr bwMode="auto">
          <a:xfrm>
            <a:off x="5715000" y="1752599"/>
            <a:ext cx="2743200" cy="457200"/>
          </a:xfrm>
          <a:prstGeom prst="ellipse">
            <a:avLst/>
          </a:prstGeom>
          <a:noFill/>
          <a:ln w="50800">
            <a:solidFill>
              <a:srgbClr val="FFFF00"/>
            </a:solidFill>
            <a:round/>
            <a:headEnd/>
            <a:tailEnd/>
          </a:ln>
        </p:spPr>
        <p:txBody>
          <a:bodyPr wrap="none" anchor="ctr"/>
          <a:lstStyle/>
          <a:p>
            <a:endParaRPr lang="en-US">
              <a:latin typeface="Calibri" pitchFamily="34" charset="0"/>
            </a:endParaRPr>
          </a:p>
        </p:txBody>
      </p:sp>
      <p:sp>
        <p:nvSpPr>
          <p:cNvPr id="401418" name="Oval 10"/>
          <p:cNvSpPr>
            <a:spLocks noChangeArrowheads="1"/>
          </p:cNvSpPr>
          <p:nvPr/>
        </p:nvSpPr>
        <p:spPr bwMode="auto">
          <a:xfrm>
            <a:off x="8382000" y="1066799"/>
            <a:ext cx="3048000" cy="762000"/>
          </a:xfrm>
          <a:prstGeom prst="ellipse">
            <a:avLst/>
          </a:prstGeom>
          <a:noFill/>
          <a:ln w="50800">
            <a:solidFill>
              <a:srgbClr val="FFFF00"/>
            </a:solidFill>
            <a:round/>
            <a:headEnd/>
            <a:tailEnd/>
          </a:ln>
        </p:spPr>
        <p:txBody>
          <a:bodyPr wrap="none" anchor="ctr"/>
          <a:lstStyle/>
          <a:p>
            <a:endParaRPr lang="en-US">
              <a:latin typeface="Calibri" pitchFamily="34" charset="0"/>
            </a:endParaRPr>
          </a:p>
        </p:txBody>
      </p:sp>
      <p:sp>
        <p:nvSpPr>
          <p:cNvPr id="26631" name="Line 12"/>
          <p:cNvSpPr>
            <a:spLocks noChangeShapeType="1"/>
          </p:cNvSpPr>
          <p:nvPr/>
        </p:nvSpPr>
        <p:spPr bwMode="auto">
          <a:xfrm flipH="1" flipV="1">
            <a:off x="2286000" y="4495799"/>
            <a:ext cx="685800" cy="228600"/>
          </a:xfrm>
          <a:prstGeom prst="line">
            <a:avLst/>
          </a:prstGeom>
          <a:noFill/>
          <a:ln w="63500">
            <a:solidFill>
              <a:srgbClr val="FF0000"/>
            </a:solidFill>
            <a:round/>
            <a:headEnd/>
            <a:tailEnd type="triangle" w="med" len="med"/>
          </a:ln>
        </p:spPr>
        <p:txBody>
          <a:bodyPr/>
          <a:lstStyle/>
          <a:p>
            <a:endParaRPr lang="en-US"/>
          </a:p>
        </p:txBody>
      </p:sp>
      <p:sp>
        <p:nvSpPr>
          <p:cNvPr id="401422" name="Oval 14"/>
          <p:cNvSpPr>
            <a:spLocks noChangeArrowheads="1"/>
          </p:cNvSpPr>
          <p:nvPr/>
        </p:nvSpPr>
        <p:spPr bwMode="auto">
          <a:xfrm>
            <a:off x="3200400" y="1981199"/>
            <a:ext cx="2743200" cy="381000"/>
          </a:xfrm>
          <a:prstGeom prst="ellipse">
            <a:avLst/>
          </a:prstGeom>
          <a:noFill/>
          <a:ln w="50800">
            <a:solidFill>
              <a:srgbClr val="FFFF00"/>
            </a:solidFill>
            <a:round/>
            <a:headEnd/>
            <a:tailEnd/>
          </a:ln>
        </p:spPr>
        <p:txBody>
          <a:bodyPr wrap="none" anchor="ctr"/>
          <a:lstStyle/>
          <a:p>
            <a:endParaRPr lang="en-US">
              <a:latin typeface="Calibri" pitchFamily="34" charset="0"/>
            </a:endParaRPr>
          </a:p>
        </p:txBody>
      </p:sp>
      <p:sp>
        <p:nvSpPr>
          <p:cNvPr id="26633" name="Line 15"/>
          <p:cNvSpPr>
            <a:spLocks noChangeShapeType="1"/>
          </p:cNvSpPr>
          <p:nvPr/>
        </p:nvSpPr>
        <p:spPr bwMode="auto">
          <a:xfrm flipH="1" flipV="1">
            <a:off x="4495800" y="2666999"/>
            <a:ext cx="228600" cy="685800"/>
          </a:xfrm>
          <a:prstGeom prst="line">
            <a:avLst/>
          </a:prstGeom>
          <a:noFill/>
          <a:ln w="63500">
            <a:solidFill>
              <a:srgbClr val="FF0000"/>
            </a:solidFill>
            <a:round/>
            <a:headEnd/>
            <a:tailEnd type="triangle" w="med" len="med"/>
          </a:ln>
        </p:spPr>
        <p:txBody>
          <a:bodyPr/>
          <a:lstStyle/>
          <a:p>
            <a:endParaRPr lang="en-US"/>
          </a:p>
        </p:txBody>
      </p:sp>
      <p:sp>
        <p:nvSpPr>
          <p:cNvPr id="26634" name="Line 16"/>
          <p:cNvSpPr>
            <a:spLocks noChangeShapeType="1"/>
          </p:cNvSpPr>
          <p:nvPr/>
        </p:nvSpPr>
        <p:spPr bwMode="auto">
          <a:xfrm flipH="1" flipV="1">
            <a:off x="7086600" y="2514599"/>
            <a:ext cx="0" cy="762000"/>
          </a:xfrm>
          <a:prstGeom prst="line">
            <a:avLst/>
          </a:prstGeom>
          <a:noFill/>
          <a:ln w="63500">
            <a:solidFill>
              <a:srgbClr val="FF0000"/>
            </a:solidFill>
            <a:round/>
            <a:headEnd/>
            <a:tailEnd type="triangle" w="med" len="med"/>
          </a:ln>
        </p:spPr>
        <p:txBody>
          <a:bodyPr/>
          <a:lstStyle/>
          <a:p>
            <a:endParaRPr lang="en-US"/>
          </a:p>
        </p:txBody>
      </p:sp>
      <p:sp>
        <p:nvSpPr>
          <p:cNvPr id="26635" name="Line 17"/>
          <p:cNvSpPr>
            <a:spLocks noChangeShapeType="1"/>
          </p:cNvSpPr>
          <p:nvPr/>
        </p:nvSpPr>
        <p:spPr bwMode="auto">
          <a:xfrm flipH="1" flipV="1">
            <a:off x="6858000" y="3733799"/>
            <a:ext cx="685800" cy="228600"/>
          </a:xfrm>
          <a:prstGeom prst="line">
            <a:avLst/>
          </a:prstGeom>
          <a:noFill/>
          <a:ln w="63500">
            <a:solidFill>
              <a:srgbClr val="FF0000"/>
            </a:solidFill>
            <a:round/>
            <a:headEnd/>
            <a:tailEnd type="triangle" w="med" len="med"/>
          </a:ln>
        </p:spPr>
        <p:txBody>
          <a:bodyPr/>
          <a:lstStyle/>
          <a:p>
            <a:endParaRPr lang="en-US"/>
          </a:p>
        </p:txBody>
      </p:sp>
      <p:sp>
        <p:nvSpPr>
          <p:cNvPr id="26636" name="Line 18"/>
          <p:cNvSpPr>
            <a:spLocks noChangeShapeType="1"/>
          </p:cNvSpPr>
          <p:nvPr/>
        </p:nvSpPr>
        <p:spPr bwMode="auto">
          <a:xfrm flipV="1">
            <a:off x="9525000" y="2057399"/>
            <a:ext cx="76200" cy="685800"/>
          </a:xfrm>
          <a:prstGeom prst="line">
            <a:avLst/>
          </a:prstGeom>
          <a:noFill/>
          <a:ln w="63500">
            <a:solidFill>
              <a:srgbClr val="FF0000"/>
            </a:solidFill>
            <a:round/>
            <a:headEnd/>
            <a:tailEnd type="triangle" w="med" len="med"/>
          </a:ln>
        </p:spPr>
        <p:txBody>
          <a:bodyPr/>
          <a:lstStyle/>
          <a:p>
            <a:endParaRPr lang="en-US"/>
          </a:p>
        </p:txBody>
      </p:sp>
      <p:sp>
        <p:nvSpPr>
          <p:cNvPr id="26637" name="Line 19"/>
          <p:cNvSpPr>
            <a:spLocks noChangeShapeType="1"/>
          </p:cNvSpPr>
          <p:nvPr/>
        </p:nvSpPr>
        <p:spPr bwMode="auto">
          <a:xfrm flipV="1">
            <a:off x="10210800" y="5943599"/>
            <a:ext cx="76200" cy="609600"/>
          </a:xfrm>
          <a:prstGeom prst="line">
            <a:avLst/>
          </a:prstGeom>
          <a:noFill/>
          <a:ln w="63500">
            <a:solidFill>
              <a:srgbClr val="FF0000"/>
            </a:solidFill>
            <a:round/>
            <a:headEnd/>
            <a:tailEnd type="triangle" w="med" len="med"/>
          </a:ln>
        </p:spPr>
        <p:txBody>
          <a:bodyPr/>
          <a:lstStyle/>
          <a:p>
            <a:endParaRPr lang="en-US"/>
          </a:p>
        </p:txBody>
      </p:sp>
      <p:sp>
        <p:nvSpPr>
          <p:cNvPr id="26638" name="Line 20"/>
          <p:cNvSpPr>
            <a:spLocks noChangeShapeType="1"/>
          </p:cNvSpPr>
          <p:nvPr/>
        </p:nvSpPr>
        <p:spPr bwMode="auto">
          <a:xfrm flipH="1" flipV="1">
            <a:off x="8229600" y="5410199"/>
            <a:ext cx="152400" cy="533400"/>
          </a:xfrm>
          <a:prstGeom prst="line">
            <a:avLst/>
          </a:prstGeom>
          <a:noFill/>
          <a:ln w="63500">
            <a:solidFill>
              <a:srgbClr val="FF0000"/>
            </a:solidFill>
            <a:round/>
            <a:headEnd/>
            <a:tailEnd type="triangle" w="med" len="med"/>
          </a:ln>
        </p:spPr>
        <p:txBody>
          <a:bodyPr/>
          <a:lstStyle/>
          <a:p>
            <a:endParaRPr lang="en-US"/>
          </a:p>
        </p:txBody>
      </p:sp>
      <p:sp>
        <p:nvSpPr>
          <p:cNvPr id="26639" name="Line 21"/>
          <p:cNvSpPr>
            <a:spLocks noChangeShapeType="1"/>
          </p:cNvSpPr>
          <p:nvPr/>
        </p:nvSpPr>
        <p:spPr bwMode="auto">
          <a:xfrm flipH="1" flipV="1">
            <a:off x="8001000" y="5943599"/>
            <a:ext cx="381000" cy="609600"/>
          </a:xfrm>
          <a:prstGeom prst="line">
            <a:avLst/>
          </a:prstGeom>
          <a:noFill/>
          <a:ln w="63500">
            <a:solidFill>
              <a:srgbClr val="FF0000"/>
            </a:solidFill>
            <a:round/>
            <a:headEnd/>
            <a:tailEnd type="triangle" w="med" len="med"/>
          </a:ln>
        </p:spPr>
        <p:txBody>
          <a:bodyPr/>
          <a:lstStyle/>
          <a:p>
            <a:endParaRPr lang="en-US"/>
          </a:p>
        </p:txBody>
      </p:sp>
      <p:sp>
        <p:nvSpPr>
          <p:cNvPr id="26640" name="Line 22"/>
          <p:cNvSpPr>
            <a:spLocks noChangeShapeType="1"/>
          </p:cNvSpPr>
          <p:nvPr/>
        </p:nvSpPr>
        <p:spPr bwMode="auto">
          <a:xfrm flipV="1">
            <a:off x="5715000" y="5714999"/>
            <a:ext cx="76200" cy="609600"/>
          </a:xfrm>
          <a:prstGeom prst="line">
            <a:avLst/>
          </a:prstGeom>
          <a:noFill/>
          <a:ln w="63500">
            <a:solidFill>
              <a:srgbClr val="FF0000"/>
            </a:solidFill>
            <a:round/>
            <a:headEnd/>
            <a:tailEnd type="triangle" w="med" len="med"/>
          </a:ln>
        </p:spPr>
        <p:txBody>
          <a:bodyPr/>
          <a:lstStyle/>
          <a:p>
            <a:endParaRPr lang="en-US"/>
          </a:p>
        </p:txBody>
      </p:sp>
      <p:sp>
        <p:nvSpPr>
          <p:cNvPr id="26641" name="Line 23"/>
          <p:cNvSpPr>
            <a:spLocks noChangeShapeType="1"/>
          </p:cNvSpPr>
          <p:nvPr/>
        </p:nvSpPr>
        <p:spPr bwMode="auto">
          <a:xfrm flipH="1" flipV="1">
            <a:off x="6248400" y="4800599"/>
            <a:ext cx="0" cy="685800"/>
          </a:xfrm>
          <a:prstGeom prst="line">
            <a:avLst/>
          </a:prstGeom>
          <a:noFill/>
          <a:ln w="63500">
            <a:solidFill>
              <a:srgbClr val="FF0000"/>
            </a:solidFill>
            <a:round/>
            <a:headEnd/>
            <a:tailEnd type="triangle" w="med" len="med"/>
          </a:ln>
        </p:spPr>
        <p:txBody>
          <a:bodyPr/>
          <a:lstStyle/>
          <a:p>
            <a:endParaRPr lang="en-US"/>
          </a:p>
        </p:txBody>
      </p:sp>
      <p:sp>
        <p:nvSpPr>
          <p:cNvPr id="26642" name="Line 24"/>
          <p:cNvSpPr>
            <a:spLocks noChangeShapeType="1"/>
          </p:cNvSpPr>
          <p:nvPr/>
        </p:nvSpPr>
        <p:spPr bwMode="auto">
          <a:xfrm flipH="1" flipV="1">
            <a:off x="4343400" y="5562599"/>
            <a:ext cx="381000" cy="609600"/>
          </a:xfrm>
          <a:prstGeom prst="line">
            <a:avLst/>
          </a:prstGeom>
          <a:noFill/>
          <a:ln w="63500">
            <a:solidFill>
              <a:srgbClr val="FF0000"/>
            </a:solidFill>
            <a:round/>
            <a:headEnd/>
            <a:tailEnd type="triangle" w="med" len="med"/>
          </a:ln>
        </p:spPr>
        <p:txBody>
          <a:bodyPr/>
          <a:lstStyle/>
          <a:p>
            <a:endParaRPr lang="en-US"/>
          </a:p>
        </p:txBody>
      </p:sp>
      <p:sp>
        <p:nvSpPr>
          <p:cNvPr id="26643" name="Line 25"/>
          <p:cNvSpPr>
            <a:spLocks noChangeShapeType="1"/>
          </p:cNvSpPr>
          <p:nvPr/>
        </p:nvSpPr>
        <p:spPr bwMode="auto">
          <a:xfrm flipH="1" flipV="1">
            <a:off x="2590800" y="5486399"/>
            <a:ext cx="609600" cy="381000"/>
          </a:xfrm>
          <a:prstGeom prst="line">
            <a:avLst/>
          </a:prstGeom>
          <a:noFill/>
          <a:ln w="63500">
            <a:solidFill>
              <a:srgbClr val="FF0000"/>
            </a:solidFill>
            <a:round/>
            <a:headEnd/>
            <a:tailEnd type="triangle" w="med" len="med"/>
          </a:ln>
        </p:spPr>
        <p:txBody>
          <a:bodyPr/>
          <a:lstStyle/>
          <a:p>
            <a:endParaRPr lang="en-US"/>
          </a:p>
        </p:txBody>
      </p:sp>
      <p:sp>
        <p:nvSpPr>
          <p:cNvPr id="26644" name="Line 26"/>
          <p:cNvSpPr>
            <a:spLocks noChangeShapeType="1"/>
          </p:cNvSpPr>
          <p:nvPr/>
        </p:nvSpPr>
        <p:spPr bwMode="auto">
          <a:xfrm flipV="1">
            <a:off x="9144000" y="5333999"/>
            <a:ext cx="76200" cy="609600"/>
          </a:xfrm>
          <a:prstGeom prst="line">
            <a:avLst/>
          </a:prstGeom>
          <a:noFill/>
          <a:ln w="63500">
            <a:solidFill>
              <a:srgbClr val="FF0000"/>
            </a:solidFill>
            <a:round/>
            <a:headEnd/>
            <a:tailEnd type="triangle" w="med" len="med"/>
          </a:ln>
        </p:spPr>
        <p:txBody>
          <a:bodyPr/>
          <a:lstStyle/>
          <a:p>
            <a:endParaRPr lang="en-US"/>
          </a:p>
        </p:txBody>
      </p:sp>
      <p:sp>
        <p:nvSpPr>
          <p:cNvPr id="26645" name="Line 28"/>
          <p:cNvSpPr>
            <a:spLocks noChangeShapeType="1"/>
          </p:cNvSpPr>
          <p:nvPr/>
        </p:nvSpPr>
        <p:spPr bwMode="auto">
          <a:xfrm flipH="1">
            <a:off x="4648200" y="6400799"/>
            <a:ext cx="609600" cy="304800"/>
          </a:xfrm>
          <a:prstGeom prst="line">
            <a:avLst/>
          </a:prstGeom>
          <a:noFill/>
          <a:ln w="63500">
            <a:solidFill>
              <a:srgbClr val="FF0000"/>
            </a:solidFill>
            <a:round/>
            <a:headEnd/>
            <a:tailEnd type="triangle" w="med" len="med"/>
          </a:ln>
        </p:spPr>
        <p:txBody>
          <a:bodyPr/>
          <a:lstStyle/>
          <a:p>
            <a:endParaRPr lang="en-US"/>
          </a:p>
        </p:txBody>
      </p:sp>
      <p:sp>
        <p:nvSpPr>
          <p:cNvPr id="26646" name="Rectangle 22"/>
          <p:cNvSpPr>
            <a:spLocks noChangeArrowheads="1"/>
          </p:cNvSpPr>
          <p:nvPr/>
        </p:nvSpPr>
        <p:spPr bwMode="auto">
          <a:xfrm>
            <a:off x="3507476" y="6166297"/>
            <a:ext cx="6324600" cy="584775"/>
          </a:xfrm>
          <a:prstGeom prst="rect">
            <a:avLst/>
          </a:prstGeom>
          <a:solidFill>
            <a:srgbClr val="00B0F0"/>
          </a:solidFill>
          <a:ln w="19050">
            <a:solidFill>
              <a:srgbClr val="FF0000"/>
            </a:solidFill>
            <a:miter lim="800000"/>
            <a:headEnd/>
            <a:tailEnd/>
          </a:ln>
        </p:spPr>
        <p:txBody>
          <a:bodyPr wrap="square">
            <a:spAutoFit/>
          </a:bodyPr>
          <a:lstStyle/>
          <a:p>
            <a:pPr algn="ctr">
              <a:spcBef>
                <a:spcPct val="50000"/>
              </a:spcBef>
            </a:pPr>
            <a:r>
              <a:rPr lang="en-US" sz="1600" b="1" dirty="0">
                <a:solidFill>
                  <a:schemeClr val="tx1">
                    <a:lumMod val="95000"/>
                    <a:lumOff val="5000"/>
                  </a:schemeClr>
                </a:solidFill>
                <a:latin typeface="Calibri" pitchFamily="34" charset="0"/>
              </a:rPr>
              <a:t>Although the law says all signs must include Tibetan </a:t>
            </a:r>
            <a:r>
              <a:rPr lang="en-US" sz="1600" b="1" dirty="0" smtClean="0">
                <a:solidFill>
                  <a:schemeClr val="tx1">
                    <a:lumMod val="95000"/>
                    <a:lumOff val="5000"/>
                  </a:schemeClr>
                </a:solidFill>
                <a:latin typeface="Calibri" pitchFamily="34" charset="0"/>
              </a:rPr>
              <a:t>and Chinese in </a:t>
            </a:r>
            <a:r>
              <a:rPr lang="en-US" sz="1600" b="1" dirty="0">
                <a:solidFill>
                  <a:schemeClr val="tx1">
                    <a:lumMod val="95000"/>
                    <a:lumOff val="5000"/>
                  </a:schemeClr>
                </a:solidFill>
                <a:latin typeface="Calibri" pitchFamily="34" charset="0"/>
              </a:rPr>
              <a:t>equal size, </a:t>
            </a:r>
            <a:r>
              <a:rPr lang="en-US" sz="1600" b="1" dirty="0" smtClean="0">
                <a:solidFill>
                  <a:schemeClr val="tx1">
                    <a:lumMod val="95000"/>
                    <a:lumOff val="5000"/>
                  </a:schemeClr>
                </a:solidFill>
                <a:latin typeface="Calibri" pitchFamily="34" charset="0"/>
              </a:rPr>
              <a:t>most commercial signs are in </a:t>
            </a:r>
            <a:r>
              <a:rPr lang="en-US" sz="1600" b="1" dirty="0">
                <a:solidFill>
                  <a:schemeClr val="tx1">
                    <a:lumMod val="95000"/>
                    <a:lumOff val="5000"/>
                  </a:schemeClr>
                </a:solidFill>
                <a:latin typeface="Calibri" pitchFamily="34" charset="0"/>
              </a:rPr>
              <a:t>Chinese.</a:t>
            </a:r>
          </a:p>
        </p:txBody>
      </p:sp>
    </p:spTree>
    <p:extLst>
      <p:ext uri="{BB962C8B-B14F-4D97-AF65-F5344CB8AC3E}">
        <p14:creationId xmlns:p14="http://schemas.microsoft.com/office/powerpoint/2010/main" val="383833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6644"/>
                                        </p:tgtEl>
                                        <p:attrNameLst>
                                          <p:attrName>style.visibility</p:attrName>
                                        </p:attrNameLst>
                                      </p:cBhvr>
                                      <p:to>
                                        <p:strVal val="visible"/>
                                      </p:to>
                                    </p:set>
                                    <p:animEffect transition="in" filter="box(in)">
                                      <p:cBhvr>
                                        <p:cTn id="7" dur="500"/>
                                        <p:tgtEl>
                                          <p:spTgt spid="2664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6638"/>
                                        </p:tgtEl>
                                        <p:attrNameLst>
                                          <p:attrName>style.visibility</p:attrName>
                                        </p:attrNameLst>
                                      </p:cBhvr>
                                      <p:to>
                                        <p:strVal val="visible"/>
                                      </p:to>
                                    </p:set>
                                    <p:animEffect transition="in" filter="box(in)">
                                      <p:cBhvr>
                                        <p:cTn id="12" dur="500"/>
                                        <p:tgtEl>
                                          <p:spTgt spid="2663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6639"/>
                                        </p:tgtEl>
                                        <p:attrNameLst>
                                          <p:attrName>style.visibility</p:attrName>
                                        </p:attrNameLst>
                                      </p:cBhvr>
                                      <p:to>
                                        <p:strVal val="visible"/>
                                      </p:to>
                                    </p:set>
                                    <p:animEffect transition="in" filter="box(in)">
                                      <p:cBhvr>
                                        <p:cTn id="17" dur="500"/>
                                        <p:tgtEl>
                                          <p:spTgt spid="2663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6641"/>
                                        </p:tgtEl>
                                        <p:attrNameLst>
                                          <p:attrName>style.visibility</p:attrName>
                                        </p:attrNameLst>
                                      </p:cBhvr>
                                      <p:to>
                                        <p:strVal val="visible"/>
                                      </p:to>
                                    </p:set>
                                    <p:animEffect transition="in" filter="box(in)">
                                      <p:cBhvr>
                                        <p:cTn id="22" dur="500"/>
                                        <p:tgtEl>
                                          <p:spTgt spid="26641"/>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6640"/>
                                        </p:tgtEl>
                                        <p:attrNameLst>
                                          <p:attrName>style.visibility</p:attrName>
                                        </p:attrNameLst>
                                      </p:cBhvr>
                                      <p:to>
                                        <p:strVal val="visible"/>
                                      </p:to>
                                    </p:set>
                                    <p:animEffect transition="in" filter="box(in)">
                                      <p:cBhvr>
                                        <p:cTn id="27" dur="500"/>
                                        <p:tgtEl>
                                          <p:spTgt spid="2664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6636"/>
                                        </p:tgtEl>
                                        <p:attrNameLst>
                                          <p:attrName>style.visibility</p:attrName>
                                        </p:attrNameLst>
                                      </p:cBhvr>
                                      <p:to>
                                        <p:strVal val="visible"/>
                                      </p:to>
                                    </p:set>
                                    <p:anim calcmode="lin" valueType="num">
                                      <p:cBhvr additive="base">
                                        <p:cTn id="32" dur="500" fill="hold"/>
                                        <p:tgtEl>
                                          <p:spTgt spid="26636"/>
                                        </p:tgtEl>
                                        <p:attrNameLst>
                                          <p:attrName>ppt_x</p:attrName>
                                        </p:attrNameLst>
                                      </p:cBhvr>
                                      <p:tavLst>
                                        <p:tav tm="0">
                                          <p:val>
                                            <p:strVal val="#ppt_x"/>
                                          </p:val>
                                        </p:tav>
                                        <p:tav tm="100000">
                                          <p:val>
                                            <p:strVal val="#ppt_x"/>
                                          </p:val>
                                        </p:tav>
                                      </p:tavLst>
                                    </p:anim>
                                    <p:anim calcmode="lin" valueType="num">
                                      <p:cBhvr additive="base">
                                        <p:cTn id="33" dur="500" fill="hold"/>
                                        <p:tgtEl>
                                          <p:spTgt spid="2663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6633"/>
                                        </p:tgtEl>
                                        <p:attrNameLst>
                                          <p:attrName>style.visibility</p:attrName>
                                        </p:attrNameLst>
                                      </p:cBhvr>
                                      <p:to>
                                        <p:strVal val="visible"/>
                                      </p:to>
                                    </p:set>
                                    <p:anim calcmode="lin" valueType="num">
                                      <p:cBhvr additive="base">
                                        <p:cTn id="38" dur="500" fill="hold"/>
                                        <p:tgtEl>
                                          <p:spTgt spid="26633"/>
                                        </p:tgtEl>
                                        <p:attrNameLst>
                                          <p:attrName>ppt_x</p:attrName>
                                        </p:attrNameLst>
                                      </p:cBhvr>
                                      <p:tavLst>
                                        <p:tav tm="0">
                                          <p:val>
                                            <p:strVal val="#ppt_x"/>
                                          </p:val>
                                        </p:tav>
                                        <p:tav tm="100000">
                                          <p:val>
                                            <p:strVal val="#ppt_x"/>
                                          </p:val>
                                        </p:tav>
                                      </p:tavLst>
                                    </p:anim>
                                    <p:anim calcmode="lin" valueType="num">
                                      <p:cBhvr additive="base">
                                        <p:cTn id="39" dur="500" fill="hold"/>
                                        <p:tgtEl>
                                          <p:spTgt spid="2663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6634"/>
                                        </p:tgtEl>
                                        <p:attrNameLst>
                                          <p:attrName>style.visibility</p:attrName>
                                        </p:attrNameLst>
                                      </p:cBhvr>
                                      <p:to>
                                        <p:strVal val="visible"/>
                                      </p:to>
                                    </p:set>
                                    <p:anim calcmode="lin" valueType="num">
                                      <p:cBhvr additive="base">
                                        <p:cTn id="44" dur="500" fill="hold"/>
                                        <p:tgtEl>
                                          <p:spTgt spid="26634"/>
                                        </p:tgtEl>
                                        <p:attrNameLst>
                                          <p:attrName>ppt_x</p:attrName>
                                        </p:attrNameLst>
                                      </p:cBhvr>
                                      <p:tavLst>
                                        <p:tav tm="0">
                                          <p:val>
                                            <p:strVal val="#ppt_x"/>
                                          </p:val>
                                        </p:tav>
                                        <p:tav tm="100000">
                                          <p:val>
                                            <p:strVal val="#ppt_x"/>
                                          </p:val>
                                        </p:tav>
                                      </p:tavLst>
                                    </p:anim>
                                    <p:anim calcmode="lin" valueType="num">
                                      <p:cBhvr additive="base">
                                        <p:cTn id="45" dur="500" fill="hold"/>
                                        <p:tgtEl>
                                          <p:spTgt spid="26634"/>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26642"/>
                                        </p:tgtEl>
                                        <p:attrNameLst>
                                          <p:attrName>style.visibility</p:attrName>
                                        </p:attrNameLst>
                                      </p:cBhvr>
                                      <p:to>
                                        <p:strVal val="visible"/>
                                      </p:to>
                                    </p:set>
                                    <p:animEffect transition="in" filter="box(in)">
                                      <p:cBhvr>
                                        <p:cTn id="50" dur="500"/>
                                        <p:tgtEl>
                                          <p:spTgt spid="26642"/>
                                        </p:tgtEl>
                                      </p:cBhvr>
                                    </p:animEffect>
                                  </p:childTnLst>
                                </p:cTn>
                              </p:par>
                            </p:childTnLst>
                          </p:cTn>
                        </p:par>
                      </p:childTnLst>
                    </p:cTn>
                  </p:par>
                  <p:par>
                    <p:cTn id="51" fill="hold">
                      <p:stCondLst>
                        <p:cond delay="indefinite"/>
                      </p:stCondLst>
                      <p:childTnLst>
                        <p:par>
                          <p:cTn id="52" fill="hold">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26643"/>
                                        </p:tgtEl>
                                        <p:attrNameLst>
                                          <p:attrName>style.visibility</p:attrName>
                                        </p:attrNameLst>
                                      </p:cBhvr>
                                      <p:to>
                                        <p:strVal val="visible"/>
                                      </p:to>
                                    </p:set>
                                    <p:animEffect transition="in" filter="box(in)">
                                      <p:cBhvr>
                                        <p:cTn id="55" dur="500"/>
                                        <p:tgtEl>
                                          <p:spTgt spid="26643"/>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401418"/>
                                        </p:tgtEl>
                                        <p:attrNameLst>
                                          <p:attrName>style.visibility</p:attrName>
                                        </p:attrNameLst>
                                      </p:cBhvr>
                                      <p:to>
                                        <p:strVal val="visible"/>
                                      </p:to>
                                    </p:set>
                                    <p:anim calcmode="lin" valueType="num">
                                      <p:cBhvr additive="base">
                                        <p:cTn id="60" dur="2000" fill="hold"/>
                                        <p:tgtEl>
                                          <p:spTgt spid="401418"/>
                                        </p:tgtEl>
                                        <p:attrNameLst>
                                          <p:attrName>ppt_x</p:attrName>
                                        </p:attrNameLst>
                                      </p:cBhvr>
                                      <p:tavLst>
                                        <p:tav tm="0">
                                          <p:val>
                                            <p:strVal val="#ppt_x"/>
                                          </p:val>
                                        </p:tav>
                                        <p:tav tm="100000">
                                          <p:val>
                                            <p:strVal val="#ppt_x"/>
                                          </p:val>
                                        </p:tav>
                                      </p:tavLst>
                                    </p:anim>
                                    <p:anim calcmode="lin" valueType="num">
                                      <p:cBhvr additive="base">
                                        <p:cTn id="61" dur="2000" fill="hold"/>
                                        <p:tgtEl>
                                          <p:spTgt spid="401418"/>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401417"/>
                                        </p:tgtEl>
                                        <p:attrNameLst>
                                          <p:attrName>style.visibility</p:attrName>
                                        </p:attrNameLst>
                                      </p:cBhvr>
                                      <p:to>
                                        <p:strVal val="visible"/>
                                      </p:to>
                                    </p:set>
                                    <p:anim calcmode="lin" valueType="num">
                                      <p:cBhvr additive="base">
                                        <p:cTn id="66" dur="500" fill="hold"/>
                                        <p:tgtEl>
                                          <p:spTgt spid="401417"/>
                                        </p:tgtEl>
                                        <p:attrNameLst>
                                          <p:attrName>ppt_x</p:attrName>
                                        </p:attrNameLst>
                                      </p:cBhvr>
                                      <p:tavLst>
                                        <p:tav tm="0">
                                          <p:val>
                                            <p:strVal val="#ppt_x"/>
                                          </p:val>
                                        </p:tav>
                                        <p:tav tm="100000">
                                          <p:val>
                                            <p:strVal val="#ppt_x"/>
                                          </p:val>
                                        </p:tav>
                                      </p:tavLst>
                                    </p:anim>
                                    <p:anim calcmode="lin" valueType="num">
                                      <p:cBhvr additive="base">
                                        <p:cTn id="67" dur="500" fill="hold"/>
                                        <p:tgtEl>
                                          <p:spTgt spid="401417"/>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401422"/>
                                        </p:tgtEl>
                                        <p:attrNameLst>
                                          <p:attrName>style.visibility</p:attrName>
                                        </p:attrNameLst>
                                      </p:cBhvr>
                                      <p:to>
                                        <p:strVal val="visible"/>
                                      </p:to>
                                    </p:set>
                                    <p:anim calcmode="lin" valueType="num">
                                      <p:cBhvr additive="base">
                                        <p:cTn id="72" dur="500" fill="hold"/>
                                        <p:tgtEl>
                                          <p:spTgt spid="401422"/>
                                        </p:tgtEl>
                                        <p:attrNameLst>
                                          <p:attrName>ppt_x</p:attrName>
                                        </p:attrNameLst>
                                      </p:cBhvr>
                                      <p:tavLst>
                                        <p:tav tm="0">
                                          <p:val>
                                            <p:strVal val="#ppt_x"/>
                                          </p:val>
                                        </p:tav>
                                        <p:tav tm="100000">
                                          <p:val>
                                            <p:strVal val="#ppt_x"/>
                                          </p:val>
                                        </p:tav>
                                      </p:tavLst>
                                    </p:anim>
                                    <p:anim calcmode="lin" valueType="num">
                                      <p:cBhvr additive="base">
                                        <p:cTn id="73" dur="500" fill="hold"/>
                                        <p:tgtEl>
                                          <p:spTgt spid="4014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417" grpId="0" animBg="1"/>
      <p:bldP spid="401418" grpId="0" animBg="1"/>
      <p:bldP spid="401422" grpId="0" animBg="1"/>
      <p:bldP spid="26633" grpId="0" animBg="1"/>
      <p:bldP spid="26634" grpId="0" animBg="1"/>
      <p:bldP spid="26636" grpId="0" animBg="1"/>
      <p:bldP spid="26638" grpId="0" animBg="1"/>
      <p:bldP spid="26639" grpId="0" animBg="1"/>
      <p:bldP spid="26640" grpId="0" animBg="1"/>
      <p:bldP spid="26641" grpId="0" animBg="1"/>
      <p:bldP spid="26642" grpId="0" animBg="1"/>
      <p:bldP spid="26643" grpId="0" animBg="1"/>
      <p:bldP spid="2664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1178</TotalTime>
  <Words>5439</Words>
  <Application>Microsoft Office PowerPoint</Application>
  <PresentationFormat>Widescreen</PresentationFormat>
  <Paragraphs>1166</Paragraphs>
  <Slides>169</Slides>
  <Notes>71</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3</vt:i4>
      </vt:variant>
      <vt:variant>
        <vt:lpstr>Slide Titles</vt:lpstr>
      </vt:variant>
      <vt:variant>
        <vt:i4>169</vt:i4>
      </vt:variant>
    </vt:vector>
  </HeadingPairs>
  <TitlesOfParts>
    <vt:vector size="181" baseType="lpstr">
      <vt:lpstr>Arial Unicode MS</vt:lpstr>
      <vt:lpstr>Arial</vt:lpstr>
      <vt:lpstr>Baskerville Old Face</vt:lpstr>
      <vt:lpstr>Calibri</vt:lpstr>
      <vt:lpstr>Calibri Light</vt:lpstr>
      <vt:lpstr>Garamond</vt:lpstr>
      <vt:lpstr>Papyrus</vt:lpstr>
      <vt:lpstr>Times New Roman</vt:lpstr>
      <vt:lpstr>Office Theme</vt:lpstr>
      <vt:lpstr>Worksheet</vt:lpstr>
      <vt:lpstr>Chart</vt:lpstr>
      <vt:lpstr>Photo Editor Photo</vt:lpstr>
      <vt:lpstr>Ten Things We Think We Know about Tibet Today    But are Wrong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serfs had nothing but beg in the streets. </vt:lpstr>
      <vt:lpstr>After a day's heavy work, the serfs of Jinglong manor of Xigaze had their meals with coarse food. </vt:lpstr>
      <vt:lpstr>　The serfs grouped into "beggar village". </vt:lpstr>
      <vt:lpstr>An old man begged along the street.  Copyright© China Tibet Information Center E-mail:e-editor@tibetinfor.com Tel: 0086-1058880347</vt:lpstr>
      <vt:lpstr>The serfs were threshing grain in the manor. </vt:lpstr>
      <vt:lpstr>PowerPoint Presentation</vt:lpstr>
      <vt:lpstr>PowerPoint Presentation</vt:lpstr>
      <vt:lpstr>Chen Mingyi</vt:lpstr>
      <vt:lpstr>emancipation</vt:lpstr>
      <vt:lpstr>Washing clothes</vt:lpstr>
      <vt:lpstr>PowerPoint Presentation</vt:lpstr>
      <vt:lpstr>PowerPoint Presentation</vt:lpstr>
      <vt:lpstr>PowerPoint Presentation</vt:lpstr>
      <vt:lpstr>Ganden golden rooves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Prostrating</vt:lpstr>
      <vt:lpstr>Queuing up </vt:lpstr>
      <vt:lpstr>PowerPoint Presentation</vt:lpstr>
      <vt:lpstr>PowerPoint Presentation</vt:lpstr>
      <vt:lpstr>  Third Forum policies on religion, 1994 </vt:lpstr>
      <vt:lpstr>  Third Forum policies on religion, 1994 </vt:lpstr>
      <vt:lpstr>The Ban on Dalai Lama pictures 1996+ </vt:lpstr>
      <vt:lpstr>PowerPoint Presentation</vt:lpstr>
      <vt:lpstr>Restrictions on government employees and family members, 1994/5+ </vt:lpstr>
      <vt:lpstr>Restrictions on students, 1994/5+ </vt:lpstr>
      <vt:lpstr>Queuing up </vt:lpstr>
      <vt:lpstr>A closer look at people in the queue in the Jokhang temple: why the mask?</vt:lpstr>
      <vt:lpstr>PowerPoint Presentation</vt:lpstr>
      <vt:lpstr>Chenrezig</vt:lpstr>
      <vt:lpstr>PowerPoint Presentation</vt:lpstr>
      <vt:lpstr>PowerPoint Presentation</vt:lpstr>
      <vt:lpstr>PowerPoint Presentation</vt:lpstr>
      <vt:lpstr>PowerPoint Presentation</vt:lpstr>
      <vt:lpstr>Economic policy in the Tibet Autonomous Region</vt:lpstr>
      <vt:lpstr>Economic policy in the Tibet AR</vt:lpstr>
      <vt:lpstr>PowerPoint Presentation</vt:lpstr>
      <vt:lpstr>The sudden surge in state investment in the TAR after 1992  Small Businesses in the TAR</vt:lpstr>
      <vt:lpstr>PowerPoint Presentation</vt:lpstr>
      <vt:lpstr>PowerPoint Presentation</vt:lpstr>
      <vt:lpstr>Average rural income in Rmb</vt:lpstr>
      <vt:lpstr>PowerPoint Presentation</vt:lpstr>
      <vt:lpstr>The Potala Palace in the 1930s</vt:lpstr>
      <vt:lpstr>PowerPoint Presentation</vt:lpstr>
      <vt:lpstr>PowerPoint Presentation</vt:lpstr>
      <vt:lpstr>Blue glass</vt:lpstr>
      <vt:lpstr>PowerPoint Presentation</vt:lpstr>
      <vt:lpstr>Lhasa Nightclub, 2005</vt:lpstr>
      <vt:lpstr>The view from Beijing: gifts</vt:lpstr>
      <vt:lpstr>The view from Beijing: gifts</vt:lpstr>
      <vt:lpstr>The view from Beijing: gifts</vt:lpstr>
      <vt:lpstr>The view from Beijing: gifts</vt:lpstr>
      <vt:lpstr>The view from Beijing: gifts</vt:lpstr>
      <vt:lpstr>The view from the periphery: the cost of gifts</vt:lpstr>
      <vt:lpstr>Lhasa Nightclub, 2005</vt:lpstr>
      <vt:lpstr>PowerPoint Presentation</vt:lpstr>
      <vt:lpstr>TAR Subsidies</vt:lpstr>
      <vt:lpstr>PowerPoint Presentation</vt:lpstr>
      <vt:lpstr>The Dalai Lama escaping from Tibet to India after the uprising of 1959</vt:lpstr>
      <vt:lpstr>PowerPoint Presentation</vt:lpstr>
      <vt:lpstr>PowerPoint Presentation</vt:lpstr>
      <vt:lpstr>PowerPoint Presentation</vt:lpstr>
      <vt:lpstr>PowerPoint Presentation</vt:lpstr>
      <vt:lpstr>Banquet with Mao, Beiing 1954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Tibet Policy Competitors</vt:lpstr>
      <vt:lpstr>Tibet Policy Competitors</vt:lpstr>
      <vt:lpstr>Tibet Policy Competitors</vt:lpstr>
      <vt:lpstr>Tibet Policy Competitors</vt:lpstr>
      <vt:lpstr>Tibet Policy Competitors</vt:lpstr>
      <vt:lpstr>Tibet Policy Competitors</vt:lpstr>
      <vt:lpstr>Tibet Policy Competitors</vt:lpstr>
      <vt:lpstr>Tibet Policy Competitors</vt:lpstr>
      <vt:lpstr>Tibet Policy Competitors</vt:lpstr>
      <vt:lpstr>PowerPoint Presentation</vt:lpstr>
      <vt:lpstr>Tibet Policy Competitors</vt:lpstr>
      <vt:lpstr>PowerPoint Presentation</vt:lpstr>
      <vt:lpstr>PowerPoint Presentation</vt:lpstr>
      <vt:lpstr>PowerPoint Presentation</vt:lpstr>
      <vt:lpstr>PowerPoint Presentation</vt:lpstr>
      <vt:lpstr>The 14th Dalai Lama, aged 5 in 1940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question of precision:  The “Cultural Genocide” accusation</vt:lpstr>
      <vt:lpstr>PowerPoint Presentation</vt:lpstr>
      <vt:lpstr>PowerPoint Presentation</vt:lpstr>
      <vt:lpstr>PowerPoint Presentation</vt:lpstr>
      <vt:lpstr>PowerPoint Presentation</vt:lpstr>
      <vt:lpstr>PowerPoint Presentation</vt:lpstr>
    </vt:vector>
  </TitlesOfParts>
  <Company>Columbia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RobbieBarnett</dc:creator>
  <cp:lastModifiedBy>SIPAIT</cp:lastModifiedBy>
  <cp:revision>46</cp:revision>
  <dcterms:created xsi:type="dcterms:W3CDTF">2015-01-28T22:01:44Z</dcterms:created>
  <dcterms:modified xsi:type="dcterms:W3CDTF">2015-02-23T19:47:55Z</dcterms:modified>
</cp:coreProperties>
</file>