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1"/>
  </p:sldMasterIdLst>
  <p:notesMasterIdLst>
    <p:notesMasterId r:id="rId41"/>
  </p:notesMasterIdLst>
  <p:sldIdLst>
    <p:sldId id="304" r:id="rId2"/>
    <p:sldId id="305" r:id="rId3"/>
    <p:sldId id="306" r:id="rId4"/>
    <p:sldId id="307" r:id="rId5"/>
    <p:sldId id="292" r:id="rId6"/>
    <p:sldId id="291" r:id="rId7"/>
    <p:sldId id="332" r:id="rId8"/>
    <p:sldId id="308" r:id="rId9"/>
    <p:sldId id="310" r:id="rId10"/>
    <p:sldId id="312" r:id="rId11"/>
    <p:sldId id="314" r:id="rId12"/>
    <p:sldId id="315" r:id="rId13"/>
    <p:sldId id="317" r:id="rId14"/>
    <p:sldId id="322" r:id="rId15"/>
    <p:sldId id="323" r:id="rId16"/>
    <p:sldId id="325" r:id="rId17"/>
    <p:sldId id="326" r:id="rId18"/>
    <p:sldId id="342" r:id="rId19"/>
    <p:sldId id="328" r:id="rId20"/>
    <p:sldId id="334" r:id="rId21"/>
    <p:sldId id="343" r:id="rId22"/>
    <p:sldId id="341" r:id="rId23"/>
    <p:sldId id="335" r:id="rId24"/>
    <p:sldId id="330" r:id="rId25"/>
    <p:sldId id="336" r:id="rId26"/>
    <p:sldId id="338" r:id="rId27"/>
    <p:sldId id="344" r:id="rId28"/>
    <p:sldId id="347" r:id="rId29"/>
    <p:sldId id="345" r:id="rId30"/>
    <p:sldId id="346" r:id="rId31"/>
    <p:sldId id="348" r:id="rId32"/>
    <p:sldId id="340" r:id="rId33"/>
    <p:sldId id="339" r:id="rId34"/>
    <p:sldId id="329" r:id="rId35"/>
    <p:sldId id="295" r:id="rId36"/>
    <p:sldId id="300" r:id="rId37"/>
    <p:sldId id="349" r:id="rId38"/>
    <p:sldId id="350" r:id="rId39"/>
    <p:sldId id="351" r:id="rId40"/>
  </p:sldIdLst>
  <p:sldSz cx="9144000" cy="6858000" type="screen4x3"/>
  <p:notesSz cx="6858000" cy="9144000"/>
  <p:defaultTextStyle>
    <a:defPPr>
      <a:defRPr lang="en-US"/>
    </a:defPPr>
    <a:lvl1pPr algn="ctr" rtl="0" fontAlgn="base">
      <a:spcBef>
        <a:spcPct val="0"/>
      </a:spcBef>
      <a:spcAft>
        <a:spcPct val="0"/>
      </a:spcAft>
      <a:defRPr sz="4400" kern="1200">
        <a:solidFill>
          <a:schemeClr val="tx2"/>
        </a:solidFill>
        <a:effectLst>
          <a:outerShdw blurRad="38100" dist="38100" dir="2700000" algn="tl">
            <a:srgbClr val="000000">
              <a:alpha val="43137"/>
            </a:srgbClr>
          </a:outerShdw>
        </a:effectLst>
        <a:latin typeface="Arial" charset="0"/>
        <a:ea typeface="ＭＳ Ｐゴシック" charset="0"/>
        <a:cs typeface="ＭＳ Ｐゴシック" charset="0"/>
      </a:defRPr>
    </a:lvl1pPr>
    <a:lvl2pPr marL="457200" algn="ctr" rtl="0" fontAlgn="base">
      <a:spcBef>
        <a:spcPct val="0"/>
      </a:spcBef>
      <a:spcAft>
        <a:spcPct val="0"/>
      </a:spcAft>
      <a:defRPr sz="4400" kern="1200">
        <a:solidFill>
          <a:schemeClr val="tx2"/>
        </a:solidFill>
        <a:effectLst>
          <a:outerShdw blurRad="38100" dist="38100" dir="2700000" algn="tl">
            <a:srgbClr val="000000">
              <a:alpha val="43137"/>
            </a:srgbClr>
          </a:outerShdw>
        </a:effectLst>
        <a:latin typeface="Arial" charset="0"/>
        <a:ea typeface="ＭＳ Ｐゴシック" charset="0"/>
        <a:cs typeface="ＭＳ Ｐゴシック" charset="0"/>
      </a:defRPr>
    </a:lvl2pPr>
    <a:lvl3pPr marL="914400" algn="ctr" rtl="0" fontAlgn="base">
      <a:spcBef>
        <a:spcPct val="0"/>
      </a:spcBef>
      <a:spcAft>
        <a:spcPct val="0"/>
      </a:spcAft>
      <a:defRPr sz="4400" kern="1200">
        <a:solidFill>
          <a:schemeClr val="tx2"/>
        </a:solidFill>
        <a:effectLst>
          <a:outerShdw blurRad="38100" dist="38100" dir="2700000" algn="tl">
            <a:srgbClr val="000000">
              <a:alpha val="43137"/>
            </a:srgbClr>
          </a:outerShdw>
        </a:effectLst>
        <a:latin typeface="Arial" charset="0"/>
        <a:ea typeface="ＭＳ Ｐゴシック" charset="0"/>
        <a:cs typeface="ＭＳ Ｐゴシック" charset="0"/>
      </a:defRPr>
    </a:lvl3pPr>
    <a:lvl4pPr marL="1371600" algn="ctr" rtl="0" fontAlgn="base">
      <a:spcBef>
        <a:spcPct val="0"/>
      </a:spcBef>
      <a:spcAft>
        <a:spcPct val="0"/>
      </a:spcAft>
      <a:defRPr sz="4400" kern="1200">
        <a:solidFill>
          <a:schemeClr val="tx2"/>
        </a:solidFill>
        <a:effectLst>
          <a:outerShdw blurRad="38100" dist="38100" dir="2700000" algn="tl">
            <a:srgbClr val="000000">
              <a:alpha val="43137"/>
            </a:srgbClr>
          </a:outerShdw>
        </a:effectLst>
        <a:latin typeface="Arial" charset="0"/>
        <a:ea typeface="ＭＳ Ｐゴシック" charset="0"/>
        <a:cs typeface="ＭＳ Ｐゴシック" charset="0"/>
      </a:defRPr>
    </a:lvl4pPr>
    <a:lvl5pPr marL="1828800" algn="ctr" rtl="0" fontAlgn="base">
      <a:spcBef>
        <a:spcPct val="0"/>
      </a:spcBef>
      <a:spcAft>
        <a:spcPct val="0"/>
      </a:spcAft>
      <a:defRPr sz="4400" kern="1200">
        <a:solidFill>
          <a:schemeClr val="tx2"/>
        </a:solidFill>
        <a:effectLst>
          <a:outerShdw blurRad="38100" dist="38100" dir="2700000" algn="tl">
            <a:srgbClr val="000000">
              <a:alpha val="43137"/>
            </a:srgbClr>
          </a:outerShdw>
        </a:effectLst>
        <a:latin typeface="Arial" charset="0"/>
        <a:ea typeface="ＭＳ Ｐゴシック" charset="0"/>
        <a:cs typeface="ＭＳ Ｐゴシック" charset="0"/>
      </a:defRPr>
    </a:lvl5pPr>
    <a:lvl6pPr marL="2286000" algn="l" defTabSz="457200" rtl="0" eaLnBrk="1" latinLnBrk="0" hangingPunct="1">
      <a:defRPr sz="4400" kern="1200">
        <a:solidFill>
          <a:schemeClr val="tx2"/>
        </a:solidFill>
        <a:effectLst>
          <a:outerShdw blurRad="38100" dist="38100" dir="2700000" algn="tl">
            <a:srgbClr val="000000">
              <a:alpha val="43137"/>
            </a:srgbClr>
          </a:outerShdw>
        </a:effectLst>
        <a:latin typeface="Arial" charset="0"/>
        <a:ea typeface="ＭＳ Ｐゴシック" charset="0"/>
        <a:cs typeface="ＭＳ Ｐゴシック" charset="0"/>
      </a:defRPr>
    </a:lvl6pPr>
    <a:lvl7pPr marL="2743200" algn="l" defTabSz="457200" rtl="0" eaLnBrk="1" latinLnBrk="0" hangingPunct="1">
      <a:defRPr sz="4400" kern="1200">
        <a:solidFill>
          <a:schemeClr val="tx2"/>
        </a:solidFill>
        <a:effectLst>
          <a:outerShdw blurRad="38100" dist="38100" dir="2700000" algn="tl">
            <a:srgbClr val="000000">
              <a:alpha val="43137"/>
            </a:srgbClr>
          </a:outerShdw>
        </a:effectLst>
        <a:latin typeface="Arial" charset="0"/>
        <a:ea typeface="ＭＳ Ｐゴシック" charset="0"/>
        <a:cs typeface="ＭＳ Ｐゴシック" charset="0"/>
      </a:defRPr>
    </a:lvl7pPr>
    <a:lvl8pPr marL="3200400" algn="l" defTabSz="457200" rtl="0" eaLnBrk="1" latinLnBrk="0" hangingPunct="1">
      <a:defRPr sz="4400" kern="1200">
        <a:solidFill>
          <a:schemeClr val="tx2"/>
        </a:solidFill>
        <a:effectLst>
          <a:outerShdw blurRad="38100" dist="38100" dir="2700000" algn="tl">
            <a:srgbClr val="000000">
              <a:alpha val="43137"/>
            </a:srgbClr>
          </a:outerShdw>
        </a:effectLst>
        <a:latin typeface="Arial" charset="0"/>
        <a:ea typeface="ＭＳ Ｐゴシック" charset="0"/>
        <a:cs typeface="ＭＳ Ｐゴシック" charset="0"/>
      </a:defRPr>
    </a:lvl8pPr>
    <a:lvl9pPr marL="3657600" algn="l" defTabSz="457200" rtl="0" eaLnBrk="1" latinLnBrk="0" hangingPunct="1">
      <a:defRPr sz="4400" kern="1200">
        <a:solidFill>
          <a:schemeClr val="tx2"/>
        </a:solidFill>
        <a:effectLst>
          <a:outerShdw blurRad="38100" dist="38100" dir="2700000" algn="tl">
            <a:srgbClr val="000000">
              <a:alpha val="43137"/>
            </a:srgbClr>
          </a:outerShdw>
        </a:effectLst>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35AC54F3-6DF0-8F41-A26D-F989A6FA106F}">
          <p14:sldIdLst>
            <p14:sldId id="304"/>
            <p14:sldId id="305"/>
            <p14:sldId id="306"/>
            <p14:sldId id="307"/>
            <p14:sldId id="292"/>
            <p14:sldId id="291"/>
            <p14:sldId id="332"/>
            <p14:sldId id="308"/>
            <p14:sldId id="310"/>
            <p14:sldId id="312"/>
            <p14:sldId id="314"/>
            <p14:sldId id="315"/>
            <p14:sldId id="317"/>
          </p14:sldIdLst>
        </p14:section>
        <p14:section name="Untitled Section" id="{4A74A7D6-28F7-8340-8576-EE6FFD7CB1AD}">
          <p14:sldIdLst>
            <p14:sldId id="322"/>
            <p14:sldId id="323"/>
            <p14:sldId id="325"/>
            <p14:sldId id="326"/>
            <p14:sldId id="342"/>
            <p14:sldId id="328"/>
            <p14:sldId id="334"/>
            <p14:sldId id="343"/>
            <p14:sldId id="341"/>
            <p14:sldId id="335"/>
            <p14:sldId id="330"/>
            <p14:sldId id="336"/>
            <p14:sldId id="338"/>
            <p14:sldId id="344"/>
            <p14:sldId id="347"/>
            <p14:sldId id="345"/>
            <p14:sldId id="346"/>
            <p14:sldId id="348"/>
            <p14:sldId id="340"/>
            <p14:sldId id="339"/>
            <p14:sldId id="329"/>
            <p14:sldId id="295"/>
            <p14:sldId id="300"/>
            <p14:sldId id="349"/>
            <p14:sldId id="350"/>
            <p14:sldId id="35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19" autoAdjust="0"/>
  </p:normalViewPr>
  <p:slideViewPr>
    <p:cSldViewPr>
      <p:cViewPr varScale="1">
        <p:scale>
          <a:sx n="98" d="100"/>
          <a:sy n="98" d="100"/>
        </p:scale>
        <p:origin x="1368"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effectLst/>
                <a:latin typeface="Arial" pitchFamily="-105" charset="0"/>
                <a:ea typeface="+mn-ea"/>
                <a:cs typeface="+mn-cs"/>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pitchFamily="-105"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effectLst/>
                <a:latin typeface="Arial" pitchFamily="-105" charset="0"/>
                <a:ea typeface="+mn-ea"/>
                <a:cs typeface="+mn-cs"/>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chemeClr val="tx1"/>
                </a:solidFill>
                <a:effectLst/>
              </a:defRPr>
            </a:lvl1pPr>
          </a:lstStyle>
          <a:p>
            <a:pPr>
              <a:defRPr/>
            </a:pPr>
            <a:fld id="{9A5A2C9B-D2D1-ED41-B28F-12CE1E6FCAD4}" type="slidenum">
              <a:rPr lang="en-US"/>
              <a:pPr>
                <a:defRPr/>
              </a:pPr>
              <a:t>‹#›</a:t>
            </a:fld>
            <a:endParaRPr lang="en-US"/>
          </a:p>
        </p:txBody>
      </p:sp>
    </p:spTree>
    <p:extLst>
      <p:ext uri="{BB962C8B-B14F-4D97-AF65-F5344CB8AC3E}">
        <p14:creationId xmlns:p14="http://schemas.microsoft.com/office/powerpoint/2010/main" val="32539361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creativecommons.org/licenses/by-sa/3.0/"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criptsource.org/cms/scripts/page.php?item_id=user_detail&amp;key=stephanie_holloway"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javascrip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1</a:t>
            </a:fld>
            <a:endParaRPr lang="en-US"/>
          </a:p>
        </p:txBody>
      </p:sp>
    </p:spTree>
    <p:extLst>
      <p:ext uri="{BB962C8B-B14F-4D97-AF65-F5344CB8AC3E}">
        <p14:creationId xmlns:p14="http://schemas.microsoft.com/office/powerpoint/2010/main" val="2588288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 my photo</a:t>
            </a:r>
          </a:p>
          <a:p>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10</a:t>
            </a:fld>
            <a:endParaRPr lang="en-US"/>
          </a:p>
        </p:txBody>
      </p:sp>
    </p:spTree>
    <p:extLst>
      <p:ext uri="{BB962C8B-B14F-4D97-AF65-F5344CB8AC3E}">
        <p14:creationId xmlns:p14="http://schemas.microsoft.com/office/powerpoint/2010/main" val="1851188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 my photo</a:t>
            </a:r>
          </a:p>
          <a:p>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11</a:t>
            </a:fld>
            <a:endParaRPr lang="en-US"/>
          </a:p>
        </p:txBody>
      </p:sp>
    </p:spTree>
    <p:extLst>
      <p:ext uri="{BB962C8B-B14F-4D97-AF65-F5344CB8AC3E}">
        <p14:creationId xmlns:p14="http://schemas.microsoft.com/office/powerpoint/2010/main" val="3811044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my photo, </a:t>
            </a:r>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12</a:t>
            </a:fld>
            <a:endParaRPr lang="en-US"/>
          </a:p>
        </p:txBody>
      </p:sp>
    </p:spTree>
    <p:extLst>
      <p:ext uri="{BB962C8B-B14F-4D97-AF65-F5344CB8AC3E}">
        <p14:creationId xmlns:p14="http://schemas.microsoft.com/office/powerpoint/2010/main" val="391156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photo</a:t>
            </a:r>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13</a:t>
            </a:fld>
            <a:endParaRPr lang="en-US"/>
          </a:p>
        </p:txBody>
      </p:sp>
    </p:spTree>
    <p:extLst>
      <p:ext uri="{BB962C8B-B14F-4D97-AF65-F5344CB8AC3E}">
        <p14:creationId xmlns:p14="http://schemas.microsoft.com/office/powerpoint/2010/main" val="2217453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a:t>
            </a:r>
            <a:r>
              <a:rPr lang="en-US" baseline="0" dirty="0" smtClean="0"/>
              <a:t> one of these is my photo</a:t>
            </a:r>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14</a:t>
            </a:fld>
            <a:endParaRPr lang="en-US"/>
          </a:p>
        </p:txBody>
      </p:sp>
    </p:spTree>
    <p:extLst>
      <p:ext uri="{BB962C8B-B14F-4D97-AF65-F5344CB8AC3E}">
        <p14:creationId xmlns:p14="http://schemas.microsoft.com/office/powerpoint/2010/main" val="3808787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my photo</a:t>
            </a:r>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15</a:t>
            </a:fld>
            <a:endParaRPr lang="en-US"/>
          </a:p>
        </p:txBody>
      </p:sp>
    </p:spTree>
    <p:extLst>
      <p:ext uri="{BB962C8B-B14F-4D97-AF65-F5344CB8AC3E}">
        <p14:creationId xmlns:p14="http://schemas.microsoft.com/office/powerpoint/2010/main" val="546409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 my photo</a:t>
            </a:r>
          </a:p>
          <a:p>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16</a:t>
            </a:fld>
            <a:endParaRPr lang="en-US"/>
          </a:p>
        </p:txBody>
      </p:sp>
    </p:spTree>
    <p:extLst>
      <p:ext uri="{BB962C8B-B14F-4D97-AF65-F5344CB8AC3E}">
        <p14:creationId xmlns:p14="http://schemas.microsoft.com/office/powerpoint/2010/main" val="1106714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my photo</a:t>
            </a:r>
          </a:p>
          <a:p>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17</a:t>
            </a:fld>
            <a:endParaRPr lang="en-US"/>
          </a:p>
        </p:txBody>
      </p:sp>
    </p:spTree>
    <p:extLst>
      <p:ext uri="{BB962C8B-B14F-4D97-AF65-F5344CB8AC3E}">
        <p14:creationId xmlns:p14="http://schemas.microsoft.com/office/powerpoint/2010/main" val="146983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my photos</a:t>
            </a:r>
          </a:p>
          <a:p>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19</a:t>
            </a:fld>
            <a:endParaRPr lang="en-US"/>
          </a:p>
        </p:txBody>
      </p:sp>
    </p:spTree>
    <p:extLst>
      <p:ext uri="{BB962C8B-B14F-4D97-AF65-F5344CB8AC3E}">
        <p14:creationId xmlns:p14="http://schemas.microsoft.com/office/powerpoint/2010/main" val="2609241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a:t>
            </a:r>
            <a:r>
              <a:rPr lang="en-US" baseline="0" dirty="0" smtClean="0"/>
              <a:t> Tibetan plateau and cultural area are the size of western Europe,</a:t>
            </a:r>
          </a:p>
          <a:p>
            <a:r>
              <a:rPr lang="en-US" baseline="0" dirty="0" smtClean="0"/>
              <a:t> the population (of about 8 million) is about the same as that of London.</a:t>
            </a:r>
          </a:p>
          <a:p>
            <a:r>
              <a:rPr lang="en-US" baseline="0" dirty="0" smtClean="0"/>
              <a:t> Image if all of Europe was only inhabited by the people who currently live in London!</a:t>
            </a:r>
            <a:br>
              <a:rPr lang="en-US" baseline="0" dirty="0" smtClean="0"/>
            </a:br>
            <a:endParaRPr lang="en-US" baseline="0" dirty="0" smtClean="0"/>
          </a:p>
          <a:p>
            <a:r>
              <a:rPr lang="en-US" baseline="0" dirty="0" smtClean="0"/>
              <a:t>So it should be no surprise that (until 2000 at least), </a:t>
            </a:r>
          </a:p>
          <a:p>
            <a:r>
              <a:rPr lang="en-US" baseline="0" dirty="0" smtClean="0"/>
              <a:t>over 75% of Tibetans were nomadic or partially nomadic—</a:t>
            </a:r>
          </a:p>
          <a:p>
            <a:r>
              <a:rPr lang="en-US" baseline="0" dirty="0" smtClean="0"/>
              <a:t>this does not mean that they wandered aimlessly, but that they moved herds around between camps, and </a:t>
            </a:r>
          </a:p>
          <a:p>
            <a:r>
              <a:rPr lang="en-US" baseline="0" dirty="0" smtClean="0"/>
              <a:t>lived away from settled communities, at least a significant part of the year. </a:t>
            </a:r>
          </a:p>
          <a:p>
            <a:r>
              <a:rPr lang="en-US" baseline="0" dirty="0" smtClean="0"/>
              <a:t>Tibet had few big towns. </a:t>
            </a:r>
          </a:p>
          <a:p>
            <a:r>
              <a:rPr lang="en-US" baseline="0" dirty="0" smtClean="0"/>
              <a:t>Even including the 3 big monasteries, which roughly doubled the population,</a:t>
            </a:r>
          </a:p>
          <a:p>
            <a:r>
              <a:rPr lang="en-US" baseline="0" dirty="0" smtClean="0"/>
              <a:t> early 20</a:t>
            </a:r>
            <a:r>
              <a:rPr lang="en-US" baseline="30000" dirty="0" smtClean="0"/>
              <a:t>th</a:t>
            </a:r>
            <a:r>
              <a:rPr lang="en-US" baseline="0" dirty="0" smtClean="0"/>
              <a:t> c Lhasa was home to under 50,000 people. </a:t>
            </a:r>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20</a:t>
            </a:fld>
            <a:endParaRPr lang="en-US"/>
          </a:p>
        </p:txBody>
      </p:sp>
    </p:spTree>
    <p:extLst>
      <p:ext uri="{BB962C8B-B14F-4D97-AF65-F5344CB8AC3E}">
        <p14:creationId xmlns:p14="http://schemas.microsoft.com/office/powerpoint/2010/main" val="4051585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Map by Quentin</a:t>
            </a:r>
            <a:r>
              <a:rPr lang="en-US" baseline="0" dirty="0" smtClean="0"/>
              <a:t> Devers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2</a:t>
            </a:fld>
            <a:endParaRPr lang="en-US"/>
          </a:p>
        </p:txBody>
      </p:sp>
    </p:spTree>
    <p:extLst>
      <p:ext uri="{BB962C8B-B14F-4D97-AF65-F5344CB8AC3E}">
        <p14:creationId xmlns:p14="http://schemas.microsoft.com/office/powerpoint/2010/main" val="3019975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a:solidFill>
                  <a:schemeClr val="tx2"/>
                </a:solidFill>
                <a:latin typeface="Arial" charset="0"/>
                <a:ea typeface="ＭＳ Ｐゴシック" charset="0"/>
                <a:cs typeface="ＭＳ Ｐゴシック" charset="0"/>
              </a:defRPr>
            </a:lvl1pPr>
            <a:lvl2pPr marL="742950" indent="-285750" eaLnBrk="0" hangingPunct="0">
              <a:defRPr sz="4400">
                <a:solidFill>
                  <a:schemeClr val="tx2"/>
                </a:solidFill>
                <a:latin typeface="Arial" charset="0"/>
                <a:ea typeface="ＭＳ Ｐゴシック" charset="0"/>
              </a:defRPr>
            </a:lvl2pPr>
            <a:lvl3pPr marL="1143000" indent="-228600" eaLnBrk="0" hangingPunct="0">
              <a:defRPr sz="4400">
                <a:solidFill>
                  <a:schemeClr val="tx2"/>
                </a:solidFill>
                <a:latin typeface="Arial" charset="0"/>
                <a:ea typeface="ＭＳ Ｐゴシック" charset="0"/>
              </a:defRPr>
            </a:lvl3pPr>
            <a:lvl4pPr marL="1600200" indent="-228600" eaLnBrk="0" hangingPunct="0">
              <a:defRPr sz="4400">
                <a:solidFill>
                  <a:schemeClr val="tx2"/>
                </a:solidFill>
                <a:latin typeface="Arial" charset="0"/>
                <a:ea typeface="ＭＳ Ｐゴシック" charset="0"/>
              </a:defRPr>
            </a:lvl4pPr>
            <a:lvl5pPr marL="2057400" indent="-228600" eaLnBrk="0" hangingPunct="0">
              <a:defRPr sz="4400">
                <a:solidFill>
                  <a:schemeClr val="tx2"/>
                </a:solidFill>
                <a:latin typeface="Arial" charset="0"/>
                <a:ea typeface="ＭＳ Ｐゴシック" charset="0"/>
              </a:defRPr>
            </a:lvl5pPr>
            <a:lvl6pPr marL="2514600" indent="-228600" algn="ctr" eaLnBrk="0" fontAlgn="base" hangingPunct="0">
              <a:spcBef>
                <a:spcPct val="0"/>
              </a:spcBef>
              <a:spcAft>
                <a:spcPct val="0"/>
              </a:spcAft>
              <a:defRPr sz="4400">
                <a:solidFill>
                  <a:schemeClr val="tx2"/>
                </a:solidFill>
                <a:latin typeface="Arial" charset="0"/>
                <a:ea typeface="ＭＳ Ｐゴシック" charset="0"/>
              </a:defRPr>
            </a:lvl6pPr>
            <a:lvl7pPr marL="2971800" indent="-228600" algn="ctr" eaLnBrk="0" fontAlgn="base" hangingPunct="0">
              <a:spcBef>
                <a:spcPct val="0"/>
              </a:spcBef>
              <a:spcAft>
                <a:spcPct val="0"/>
              </a:spcAft>
              <a:defRPr sz="4400">
                <a:solidFill>
                  <a:schemeClr val="tx2"/>
                </a:solidFill>
                <a:latin typeface="Arial" charset="0"/>
                <a:ea typeface="ＭＳ Ｐゴシック" charset="0"/>
              </a:defRPr>
            </a:lvl7pPr>
            <a:lvl8pPr marL="3429000" indent="-228600" algn="ctr" eaLnBrk="0" fontAlgn="base" hangingPunct="0">
              <a:spcBef>
                <a:spcPct val="0"/>
              </a:spcBef>
              <a:spcAft>
                <a:spcPct val="0"/>
              </a:spcAft>
              <a:defRPr sz="4400">
                <a:solidFill>
                  <a:schemeClr val="tx2"/>
                </a:solidFill>
                <a:latin typeface="Arial" charset="0"/>
                <a:ea typeface="ＭＳ Ｐゴシック" charset="0"/>
              </a:defRPr>
            </a:lvl8pPr>
            <a:lvl9pPr marL="3886200" indent="-228600" algn="ctr" eaLnBrk="0" fontAlgn="base" hangingPunct="0">
              <a:spcBef>
                <a:spcPct val="0"/>
              </a:spcBef>
              <a:spcAft>
                <a:spcPct val="0"/>
              </a:spcAft>
              <a:defRPr sz="4400">
                <a:solidFill>
                  <a:schemeClr val="tx2"/>
                </a:solidFill>
                <a:latin typeface="Arial" charset="0"/>
                <a:ea typeface="ＭＳ Ｐゴシック" charset="0"/>
              </a:defRPr>
            </a:lvl9pPr>
          </a:lstStyle>
          <a:p>
            <a:pPr eaLnBrk="1" hangingPunct="1"/>
            <a:fld id="{5D478DBD-8B7C-014B-BAC9-F0CDAC4D349A}" type="slidenum">
              <a:rPr lang="en-US" sz="1200">
                <a:solidFill>
                  <a:schemeClr val="tx1"/>
                </a:solidFill>
              </a:rPr>
              <a:pPr eaLnBrk="1" hangingPunct="1"/>
              <a:t>21</a:t>
            </a:fld>
            <a:endParaRPr lang="en-US" sz="1200">
              <a:solidFill>
                <a:schemeClr val="tx1"/>
              </a:solidFill>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THDL Link 2006: http://www.thdl.org/collections/cultgeo/asia/asiamap.html</a:t>
            </a:r>
          </a:p>
        </p:txBody>
      </p:sp>
    </p:spTree>
    <p:extLst>
      <p:ext uri="{BB962C8B-B14F-4D97-AF65-F5344CB8AC3E}">
        <p14:creationId xmlns:p14="http://schemas.microsoft.com/office/powerpoint/2010/main" val="3170410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by Karl</a:t>
            </a:r>
            <a:r>
              <a:rPr lang="en-US" baseline="0" dirty="0" smtClean="0"/>
              <a:t> </a:t>
            </a:r>
            <a:r>
              <a:rPr lang="en-US" baseline="0" dirty="0" err="1" smtClean="0"/>
              <a:t>Ryavec</a:t>
            </a:r>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22</a:t>
            </a:fld>
            <a:endParaRPr lang="en-US"/>
          </a:p>
        </p:txBody>
      </p:sp>
    </p:spTree>
    <p:extLst>
      <p:ext uri="{BB962C8B-B14F-4D97-AF65-F5344CB8AC3E}">
        <p14:creationId xmlns:p14="http://schemas.microsoft.com/office/powerpoint/2010/main" val="1509434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rest of the world is</a:t>
            </a:r>
            <a:r>
              <a:rPr lang="en-US" baseline="0" dirty="0" smtClean="0"/>
              <a:t> now a majority urban dwellers---</a:t>
            </a:r>
          </a:p>
          <a:p>
            <a:r>
              <a:rPr lang="en-US" baseline="0" dirty="0" smtClean="0"/>
              <a:t>Tibetans still mostly live in rural communities, </a:t>
            </a:r>
          </a:p>
          <a:p>
            <a:r>
              <a:rPr lang="en-US" baseline="0" dirty="0" smtClean="0"/>
              <a:t>in one of the harshest environments in the world, </a:t>
            </a:r>
          </a:p>
          <a:p>
            <a:r>
              <a:rPr lang="en-US" baseline="0" dirty="0" smtClean="0"/>
              <a:t>so of course the relationship to the land is going to be different. </a:t>
            </a:r>
          </a:p>
          <a:p>
            <a:endParaRPr lang="en-US" baseline="0" dirty="0" smtClean="0"/>
          </a:p>
          <a:p>
            <a:r>
              <a:rPr lang="en-US" baseline="0" dirty="0" smtClean="0"/>
              <a:t>Powerful gods and local spirits (</a:t>
            </a:r>
            <a:r>
              <a:rPr lang="en-US" baseline="0" dirty="0" err="1" smtClean="0"/>
              <a:t>lu</a:t>
            </a:r>
            <a:r>
              <a:rPr lang="en-US" baseline="0" dirty="0" smtClean="0"/>
              <a:t>, </a:t>
            </a:r>
            <a:r>
              <a:rPr lang="en-US" baseline="0" dirty="0" err="1" smtClean="0"/>
              <a:t>naga</a:t>
            </a:r>
            <a:r>
              <a:rPr lang="en-US" baseline="0" dirty="0" smtClean="0"/>
              <a:t>) are seen as truly influencing human life, and</a:t>
            </a:r>
          </a:p>
          <a:p>
            <a:r>
              <a:rPr lang="en-US" baseline="0" dirty="0" smtClean="0"/>
              <a:t> imbuing the world with diverse and very different life forces</a:t>
            </a:r>
          </a:p>
          <a:p>
            <a:r>
              <a:rPr lang="en-US" baseline="0" dirty="0" smtClean="0"/>
              <a:t> (even among modern activists for the environment). </a:t>
            </a:r>
          </a:p>
          <a:p>
            <a:r>
              <a:rPr lang="en-US" baseline="0" dirty="0" smtClean="0"/>
              <a:t>Intense relationship to the land has been disrupted,</a:t>
            </a:r>
          </a:p>
          <a:p>
            <a:r>
              <a:rPr lang="en-US" baseline="0" dirty="0" smtClean="0"/>
              <a:t> esp. since 2000 “develop the west” campaign in china,</a:t>
            </a:r>
          </a:p>
          <a:p>
            <a:r>
              <a:rPr lang="en-US" baseline="0" dirty="0" smtClean="0"/>
              <a:t> with effort to settle the nomads, fence pastures, extract resources (mining, </a:t>
            </a:r>
            <a:r>
              <a:rPr lang="en-US" baseline="0" dirty="0" err="1" smtClean="0"/>
              <a:t>etc</a:t>
            </a:r>
            <a:r>
              <a:rPr lang="en-US" baseline="0" dirty="0" smtClean="0"/>
              <a:t> opened up by roads). </a:t>
            </a:r>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23</a:t>
            </a:fld>
            <a:endParaRPr lang="en-US"/>
          </a:p>
        </p:txBody>
      </p:sp>
    </p:spTree>
    <p:extLst>
      <p:ext uri="{BB962C8B-B14F-4D97-AF65-F5344CB8AC3E}">
        <p14:creationId xmlns:p14="http://schemas.microsoft.com/office/powerpoint/2010/main" val="3990852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Unified</a:t>
            </a:r>
            <a:r>
              <a:rPr lang="en-US" baseline="0" dirty="0" smtClean="0"/>
              <a:t> a Tibetan cultural area that came to share a language, including a written language;</a:t>
            </a:r>
          </a:p>
          <a:p>
            <a:r>
              <a:rPr lang="en-US" baseline="0" dirty="0" smtClean="0"/>
              <a:t>Shared conceptions of the world, later overwritten with Buddhism;</a:t>
            </a:r>
          </a:p>
          <a:p>
            <a:r>
              <a:rPr lang="en-US" baseline="0" dirty="0" smtClean="0"/>
              <a:t>Shared narrative of origins, pointing back to the imperial family of Tibet</a:t>
            </a:r>
          </a:p>
          <a:p>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24</a:t>
            </a:fld>
            <a:endParaRPr lang="en-US"/>
          </a:p>
        </p:txBody>
      </p:sp>
    </p:spTree>
    <p:extLst>
      <p:ext uri="{BB962C8B-B14F-4D97-AF65-F5344CB8AC3E}">
        <p14:creationId xmlns:p14="http://schemas.microsoft.com/office/powerpoint/2010/main" val="2896598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Tibet</a:t>
            </a:r>
            <a:r>
              <a:rPr lang="en-US" baseline="0" dirty="0" smtClean="0"/>
              <a:t>ans based in Central Tibet spread out and incorporated, acculturated the rest of the Tibetan plateau. </a:t>
            </a:r>
          </a:p>
          <a:p>
            <a:r>
              <a:rPr lang="en-US" baseline="0" dirty="0" smtClean="0"/>
              <a:t>Took the </a:t>
            </a:r>
            <a:r>
              <a:rPr lang="en-US" baseline="0" dirty="0" err="1" smtClean="0"/>
              <a:t>Tarim</a:t>
            </a:r>
            <a:r>
              <a:rPr lang="en-US" baseline="0" dirty="0" smtClean="0"/>
              <a:t> Basin, capturing the Silk Road, for about a century (long enough for Chinese in </a:t>
            </a:r>
            <a:r>
              <a:rPr lang="en-US" baseline="0" dirty="0" err="1" smtClean="0"/>
              <a:t>Dunhuang</a:t>
            </a:r>
            <a:r>
              <a:rPr lang="en-US" baseline="0" dirty="0" smtClean="0"/>
              <a:t> to learn to speak and write Tibetan)</a:t>
            </a:r>
          </a:p>
          <a:p>
            <a:r>
              <a:rPr lang="en-US" baseline="0" dirty="0" smtClean="0"/>
              <a:t>Captured the Ordos bend in the Yellow River, shaping the later </a:t>
            </a:r>
            <a:r>
              <a:rPr lang="en-US" baseline="0" dirty="0" err="1" smtClean="0"/>
              <a:t>Xixia</a:t>
            </a:r>
            <a:r>
              <a:rPr lang="en-US" baseline="0" dirty="0" smtClean="0"/>
              <a:t> empire, and its influence on Mongol empire.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Held off Muslims in Central Asia, blocked eastward movement of Islam </a:t>
            </a:r>
          </a:p>
          <a:p>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25</a:t>
            </a:fld>
            <a:endParaRPr lang="en-US"/>
          </a:p>
        </p:txBody>
      </p:sp>
    </p:spTree>
    <p:extLst>
      <p:ext uri="{BB962C8B-B14F-4D97-AF65-F5344CB8AC3E}">
        <p14:creationId xmlns:p14="http://schemas.microsoft.com/office/powerpoint/2010/main" val="2954770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Tibet was in communication</a:t>
            </a:r>
            <a:r>
              <a:rPr lang="en-US" baseline="0" dirty="0" smtClean="0"/>
              <a:t> with major civilizations, </a:t>
            </a:r>
          </a:p>
          <a:p>
            <a:r>
              <a:rPr lang="en-US" baseline="0" dirty="0" smtClean="0"/>
              <a:t>Shaped Tibetan religion, medicine, astrology, art </a:t>
            </a:r>
          </a:p>
          <a:p>
            <a:r>
              <a:rPr lang="en-US" baseline="0" dirty="0" smtClean="0"/>
              <a:t>Influences from Persia, India, China</a:t>
            </a:r>
          </a:p>
          <a:p>
            <a:endParaRPr lang="en-US" baseline="0" dirty="0" smtClean="0"/>
          </a:p>
        </p:txBody>
      </p:sp>
      <p:sp>
        <p:nvSpPr>
          <p:cNvPr id="4" name="Slide Number Placeholder 3"/>
          <p:cNvSpPr>
            <a:spLocks noGrp="1"/>
          </p:cNvSpPr>
          <p:nvPr>
            <p:ph type="sldNum" sz="quarter" idx="10"/>
          </p:nvPr>
        </p:nvSpPr>
        <p:spPr/>
        <p:txBody>
          <a:bodyPr/>
          <a:lstStyle/>
          <a:p>
            <a:fld id="{52909C24-CEF0-E447-959D-BEB3DC7B0E3E}" type="slidenum">
              <a:rPr lang="en-US" smtClean="0"/>
              <a:t>26</a:t>
            </a:fld>
            <a:endParaRPr lang="en-US"/>
          </a:p>
        </p:txBody>
      </p:sp>
    </p:spTree>
    <p:extLst>
      <p:ext uri="{BB962C8B-B14F-4D97-AF65-F5344CB8AC3E}">
        <p14:creationId xmlns:p14="http://schemas.microsoft.com/office/powerpoint/2010/main" val="3573495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Dominated</a:t>
            </a:r>
            <a:r>
              <a:rPr lang="en-US" baseline="0" dirty="0" smtClean="0"/>
              <a:t> intellectual life, literary output, artistic media, architectural structures for a thousand years (11</a:t>
            </a:r>
            <a:r>
              <a:rPr lang="en-US" baseline="30000" dirty="0" smtClean="0"/>
              <a:t>th</a:t>
            </a:r>
            <a:r>
              <a:rPr lang="en-US" baseline="0" dirty="0" smtClean="0"/>
              <a:t>-20</a:t>
            </a:r>
            <a:r>
              <a:rPr lang="en-US" baseline="30000" dirty="0" smtClean="0"/>
              <a:t>th</a:t>
            </a:r>
            <a:r>
              <a:rPr lang="en-US" baseline="0" dirty="0" smtClean="0"/>
              <a:t> century)</a:t>
            </a:r>
          </a:p>
          <a:p>
            <a:endParaRPr lang="en-US" baseline="0" dirty="0" smtClean="0"/>
          </a:p>
          <a:p>
            <a:r>
              <a:rPr lang="en-US" baseline="0" dirty="0" smtClean="0"/>
              <a:t>It did NOT make Tibet a zone of peace---Tibetans fought, with each other mainly</a:t>
            </a:r>
          </a:p>
          <a:p>
            <a:endParaRPr lang="en-US" baseline="0" dirty="0" smtClean="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27</a:t>
            </a:fld>
            <a:endParaRPr lang="en-US"/>
          </a:p>
        </p:txBody>
      </p:sp>
    </p:spTree>
    <p:extLst>
      <p:ext uri="{BB962C8B-B14F-4D97-AF65-F5344CB8AC3E}">
        <p14:creationId xmlns:p14="http://schemas.microsoft.com/office/powerpoint/2010/main" val="2066729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Buddhism</a:t>
            </a:r>
            <a:r>
              <a:rPr lang="en-US" baseline="0" dirty="0" smtClean="0"/>
              <a:t> thrives in every village and almost every tent encampment, </a:t>
            </a:r>
          </a:p>
          <a:p>
            <a:r>
              <a:rPr lang="en-US" baseline="0" dirty="0" smtClean="0"/>
              <a:t>Core repository for Tibetan Buddhist tradition is within monasteries—</a:t>
            </a:r>
          </a:p>
          <a:p>
            <a:r>
              <a:rPr lang="en-US" baseline="0" dirty="0" smtClean="0"/>
              <a:t>Tibet is distinguished by having mass monasticism, where up to 25% of population might be monastic (almost all male)</a:t>
            </a:r>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29</a:t>
            </a:fld>
            <a:endParaRPr lang="en-US"/>
          </a:p>
        </p:txBody>
      </p:sp>
    </p:spTree>
    <p:extLst>
      <p:ext uri="{BB962C8B-B14F-4D97-AF65-F5344CB8AC3E}">
        <p14:creationId xmlns:p14="http://schemas.microsoft.com/office/powerpoint/2010/main" val="2344266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5" charset="0"/>
                <a:ea typeface="ＭＳ Ｐゴシック" charset="0"/>
                <a:cs typeface="ＭＳ Ｐゴシック" charset="0"/>
              </a:rPr>
              <a:t>Massive monasteries</a:t>
            </a:r>
            <a:r>
              <a:rPr lang="en-US" sz="1200" kern="1200" baseline="0" dirty="0" smtClean="0">
                <a:solidFill>
                  <a:schemeClr val="tx1"/>
                </a:solidFill>
                <a:effectLst/>
                <a:latin typeface="Arial" pitchFamily="-105" charset="0"/>
                <a:ea typeface="ＭＳ Ｐゴシック" charset="0"/>
                <a:cs typeface="ＭＳ Ｐゴシック" charset="0"/>
              </a:rPr>
              <a:t> date back 11</a:t>
            </a:r>
            <a:r>
              <a:rPr lang="en-US" sz="1200" kern="1200" baseline="30000" dirty="0" smtClean="0">
                <a:solidFill>
                  <a:schemeClr val="tx1"/>
                </a:solidFill>
                <a:effectLst/>
                <a:latin typeface="Arial" pitchFamily="-105" charset="0"/>
                <a:ea typeface="ＭＳ Ｐゴシック" charset="0"/>
                <a:cs typeface="ＭＳ Ｐゴシック" charset="0"/>
              </a:rPr>
              <a:t>th</a:t>
            </a:r>
            <a:r>
              <a:rPr lang="en-US" sz="1200" kern="1200" baseline="0" dirty="0" smtClean="0">
                <a:solidFill>
                  <a:schemeClr val="tx1"/>
                </a:solidFill>
                <a:effectLst/>
                <a:latin typeface="Arial" pitchFamily="-105" charset="0"/>
                <a:ea typeface="ＭＳ Ｐゴシック" charset="0"/>
                <a:cs typeface="ＭＳ Ｐゴシック" charset="0"/>
              </a:rPr>
              <a:t> c, when Tibetan recaptured the silk road and the tax revenue that came with it…grew steadily from then,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Arial" pitchFamily="-105" charset="0"/>
                <a:ea typeface="ＭＳ Ｐゴシック" charset="0"/>
                <a:cs typeface="ＭＳ Ｐゴシック" charset="0"/>
              </a:rPr>
              <a:t>At the peak, roughly 60 institutions with over 500 monks each, some with as many as 10,000 monks (still one that big today)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5" charset="0"/>
                <a:ea typeface="ＭＳ Ｐゴシック" charset="0"/>
                <a:cs typeface="ＭＳ Ｐゴシック" charset="0"/>
              </a:rPr>
              <a:t>numerous and diverse faculties of education (recognized by Jesuits) and 1000s of reincarnate lamas somewhat like chaired professors in this system</a:t>
            </a:r>
            <a:r>
              <a:rPr lang="en-US" dirty="0" smtClean="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Arial" pitchFamily="-105" charset="0"/>
                <a:ea typeface="ＭＳ Ｐゴシック" charset="0"/>
                <a:cs typeface="ＭＳ Ｐゴシック" charset="0"/>
              </a:rPr>
              <a:t>Allowed for maintenance of a massive infrastructure that supported huge literary and artistic production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105"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30</a:t>
            </a:fld>
            <a:endParaRPr lang="en-US"/>
          </a:p>
        </p:txBody>
      </p:sp>
    </p:spTree>
    <p:extLst>
      <p:ext uri="{BB962C8B-B14F-4D97-AF65-F5344CB8AC3E}">
        <p14:creationId xmlns:p14="http://schemas.microsoft.com/office/powerpoint/2010/main" val="3469005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Religious Diversity:</a:t>
            </a:r>
            <a:r>
              <a:rPr lang="en-US" baseline="0" dirty="0" smtClean="0"/>
              <a:t> </a:t>
            </a:r>
            <a:r>
              <a:rPr lang="en-US" dirty="0" smtClean="0"/>
              <a:t>While the Bon</a:t>
            </a:r>
            <a:r>
              <a:rPr lang="en-US" baseline="0" dirty="0" smtClean="0"/>
              <a:t> tradition is variously described as the pre-Buddhist religion of Tibet and imitating Tibetan Buddhism, it is treated as VERY different than Tibetan Buddhism, and there is little mixing of families across (what looks to us) families who embrace these different traditions. </a:t>
            </a:r>
          </a:p>
          <a:p>
            <a:endParaRPr lang="en-US" baseline="0" dirty="0" smtClean="0"/>
          </a:p>
          <a:p>
            <a:r>
              <a:rPr lang="en-US" baseline="0" dirty="0" smtClean="0"/>
              <a:t>Islam is present in Central Tibet as a result of trading activity (from Kashmir and northwest China); </a:t>
            </a:r>
          </a:p>
          <a:p>
            <a:r>
              <a:rPr lang="en-US" baseline="0" dirty="0" smtClean="0"/>
              <a:t>Islam in present in Amdo through diverse Muslim communities there, including Tibetans who have converted to Islam (as well as Mongol, Chinese and blue eyed brown haired Turkic Muslims from Central Asia)</a:t>
            </a:r>
          </a:p>
          <a:p>
            <a:endParaRPr lang="en-US" baseline="0" dirty="0" smtClean="0"/>
          </a:p>
          <a:p>
            <a:r>
              <a:rPr lang="en-US" baseline="0" dirty="0" smtClean="0"/>
              <a:t>Animistic traditions persist on the southern Himalayan borders, where animal sacrifice is critiqued by Buddhists</a:t>
            </a:r>
          </a:p>
          <a:p>
            <a:r>
              <a:rPr lang="en-US" baseline="0" dirty="0" smtClean="0"/>
              <a:t>Shamanic traditions persist on Northwestern borders, where Mongolic communities have mixed with Tibetan Buddhism</a:t>
            </a:r>
          </a:p>
          <a:p>
            <a:endParaRPr lang="en-US" baseline="0" dirty="0" smtClean="0"/>
          </a:p>
          <a:p>
            <a:r>
              <a:rPr lang="en-US" baseline="0" dirty="0" smtClean="0"/>
              <a:t>Social Diversity: in central Tibet 100s of aristocratic families from earliest time to present; </a:t>
            </a:r>
          </a:p>
          <a:p>
            <a:r>
              <a:rPr lang="en-US" baseline="0" dirty="0" smtClean="0"/>
              <a:t>some nomadic areas have kings, others are described as tribal and have their own laws that persist in the face of modern Chinese state efforts to overwrite some villages and nomadic communities were marked by equalitarian self-rule by elders; </a:t>
            </a:r>
          </a:p>
          <a:p>
            <a:r>
              <a:rPr lang="en-US" baseline="0" dirty="0" smtClean="0"/>
              <a:t>some monastic polities (Labrang) controlled territory as large as Switzerland…</a:t>
            </a:r>
          </a:p>
          <a:p>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31</a:t>
            </a:fld>
            <a:endParaRPr lang="en-US"/>
          </a:p>
        </p:txBody>
      </p:sp>
    </p:spTree>
    <p:extLst>
      <p:ext uri="{BB962C8B-B14F-4D97-AF65-F5344CB8AC3E}">
        <p14:creationId xmlns:p14="http://schemas.microsoft.com/office/powerpoint/2010/main" val="2985212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Map by Quentin</a:t>
            </a:r>
            <a:r>
              <a:rPr lang="en-US" baseline="0" dirty="0" smtClean="0"/>
              <a:t> Devers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3</a:t>
            </a:fld>
            <a:endParaRPr lang="en-US"/>
          </a:p>
        </p:txBody>
      </p:sp>
    </p:spTree>
    <p:extLst>
      <p:ext uri="{BB962C8B-B14F-4D97-AF65-F5344CB8AC3E}">
        <p14:creationId xmlns:p14="http://schemas.microsoft.com/office/powerpoint/2010/main" val="1681300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Imagine </a:t>
            </a:r>
            <a:r>
              <a:rPr lang="en-US" baseline="0" dirty="0" err="1" smtClean="0"/>
              <a:t>Portugese</a:t>
            </a:r>
            <a:r>
              <a:rPr lang="en-US" baseline="0" dirty="0" smtClean="0"/>
              <a:t> and Romanians communicating easily</a:t>
            </a:r>
          </a:p>
          <a:p>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32</a:t>
            </a:fld>
            <a:endParaRPr lang="en-US"/>
          </a:p>
        </p:txBody>
      </p:sp>
    </p:spTree>
    <p:extLst>
      <p:ext uri="{BB962C8B-B14F-4D97-AF65-F5344CB8AC3E}">
        <p14:creationId xmlns:p14="http://schemas.microsoft.com/office/powerpoint/2010/main" val="259436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5" charset="0"/>
                <a:ea typeface="ＭＳ Ｐゴシック" charset="0"/>
                <a:cs typeface="ＭＳ Ｐゴシック" charset="0"/>
              </a:rPr>
              <a:t>Language as old as English, </a:t>
            </a:r>
            <a:r>
              <a:rPr lang="en-US" dirty="0" smtClean="0"/>
              <a:t>People at</a:t>
            </a:r>
            <a:r>
              <a:rPr lang="en-US" baseline="0" dirty="0" smtClean="0"/>
              <a:t> eastern and western edges (</a:t>
            </a:r>
            <a:r>
              <a:rPr lang="en-US" dirty="0" smtClean="0"/>
              <a:t>Amdo and </a:t>
            </a:r>
            <a:r>
              <a:rPr lang="en-US" dirty="0" err="1" smtClean="0"/>
              <a:t>Ladakh</a:t>
            </a:r>
            <a:r>
              <a:rPr lang="en-US" dirty="0" smtClean="0"/>
              <a:t>)</a:t>
            </a:r>
            <a:r>
              <a:rPr lang="en-US" baseline="0" dirty="0" smtClean="0"/>
              <a:t> can understand each other better than people in the middle, where language evolved more quickly</a:t>
            </a:r>
          </a:p>
          <a:p>
            <a:r>
              <a:rPr lang="en-US" baseline="0" dirty="0" smtClean="0"/>
              <a:t>Script spread  &amp; stayed throughout this range (except in </a:t>
            </a:r>
            <a:r>
              <a:rPr lang="en-US" baseline="0" dirty="0" err="1" smtClean="0"/>
              <a:t>Balti</a:t>
            </a:r>
            <a:r>
              <a:rPr lang="en-US" baseline="0" dirty="0" smtClean="0"/>
              <a:t>/Pakistan, where it disappeared with advent of Islam)</a:t>
            </a:r>
          </a:p>
          <a:p>
            <a:endParaRPr lang="en-US" baseline="0" dirty="0" smtClean="0"/>
          </a:p>
          <a:p>
            <a:r>
              <a:rPr lang="en-US" baseline="0" dirty="0" smtClean="0"/>
              <a:t>Three major languages differ even though script is the same in the same way Latin based languages spread from Rome to areas of conquest (Portugal, Spain, France, Romania) but in Tibet, the vernacular has never come to trump the shared written language, to spin off different versions of the written language.</a:t>
            </a:r>
          </a:p>
          <a:p>
            <a:endParaRPr lang="en-US" baseline="0" dirty="0" smtClean="0"/>
          </a:p>
          <a:p>
            <a:r>
              <a:rPr lang="en-US" sz="1200" kern="1200" dirty="0" smtClean="0">
                <a:solidFill>
                  <a:schemeClr val="tx1"/>
                </a:solidFill>
                <a:effectLst/>
                <a:latin typeface="Arial" pitchFamily="-105" charset="0"/>
                <a:ea typeface="ＭＳ Ｐゴシック" charset="0"/>
                <a:cs typeface="ＭＳ Ｐゴシック" charset="0"/>
              </a:rPr>
              <a:t>like Europe, in diversity with some 25 “smaller” languages spoken on the plateau</a:t>
            </a:r>
            <a:r>
              <a:rPr lang="en-US" dirty="0" smtClean="0">
                <a:effectLst/>
              </a:rPr>
              <a:t> (Mongolic,</a:t>
            </a:r>
            <a:r>
              <a:rPr lang="en-US" baseline="0" dirty="0" smtClean="0">
                <a:effectLst/>
              </a:rPr>
              <a:t> Turkic, Tibeto-Burman, dialects of Chinese, </a:t>
            </a:r>
            <a:r>
              <a:rPr lang="en-US" baseline="0" dirty="0" err="1" smtClean="0">
                <a:effectLst/>
              </a:rPr>
              <a:t>Qiangic</a:t>
            </a:r>
            <a:r>
              <a:rPr lang="en-US" baseline="0" dirty="0" smtClean="0">
                <a:effectLst/>
              </a:rPr>
              <a:t>, </a:t>
            </a:r>
            <a:r>
              <a:rPr lang="en-US" baseline="0" dirty="0" err="1" smtClean="0">
                <a:effectLst/>
              </a:rPr>
              <a:t>Gyalrongic</a:t>
            </a:r>
            <a:r>
              <a:rPr lang="en-US" baseline="0" dirty="0" smtClean="0">
                <a:effectLst/>
              </a:rPr>
              <a:t>)</a:t>
            </a:r>
            <a:endParaRPr lang="en-US" dirty="0"/>
          </a:p>
        </p:txBody>
      </p:sp>
      <p:sp>
        <p:nvSpPr>
          <p:cNvPr id="4" name="Slide Number Placeholder 3"/>
          <p:cNvSpPr>
            <a:spLocks noGrp="1"/>
          </p:cNvSpPr>
          <p:nvPr>
            <p:ph type="sldNum" sz="quarter" idx="10"/>
          </p:nvPr>
        </p:nvSpPr>
        <p:spPr/>
        <p:txBody>
          <a:bodyPr/>
          <a:lstStyle/>
          <a:p>
            <a:fld id="{A6F6D649-0217-914E-A202-7AAADA253E02}" type="slidenum">
              <a:rPr lang="en-US" smtClean="0"/>
              <a:pPr/>
              <a:t>33</a:t>
            </a:fld>
            <a:endParaRPr lang="en-US"/>
          </a:p>
        </p:txBody>
      </p:sp>
    </p:spTree>
    <p:extLst>
      <p:ext uri="{BB962C8B-B14F-4D97-AF65-F5344CB8AC3E}">
        <p14:creationId xmlns:p14="http://schemas.microsoft.com/office/powerpoint/2010/main" val="1617144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err="1" smtClean="0">
                <a:solidFill>
                  <a:schemeClr val="tx1"/>
                </a:solidFill>
                <a:latin typeface="Arial" pitchFamily="-105" charset="0"/>
                <a:ea typeface="ＭＳ Ｐゴシック" charset="0"/>
                <a:cs typeface="ＭＳ Ｐゴシック" charset="0"/>
              </a:rPr>
              <a:t>Tibetan</a:t>
            </a:r>
            <a:r>
              <a:rPr lang="tr-TR" sz="1200" kern="1200" dirty="0" smtClean="0">
                <a:solidFill>
                  <a:schemeClr val="tx1"/>
                </a:solidFill>
                <a:latin typeface="Arial" pitchFamily="-105" charset="0"/>
                <a:ea typeface="ＭＳ Ｐゴシック" charset="0"/>
                <a:cs typeface="ＭＳ Ｐゴシック" charset="0"/>
              </a:rPr>
              <a:t> </a:t>
            </a:r>
            <a:r>
              <a:rPr lang="tr-TR" sz="1200" kern="1200" dirty="0" err="1" smtClean="0">
                <a:solidFill>
                  <a:schemeClr val="tx1"/>
                </a:solidFill>
                <a:latin typeface="Arial" pitchFamily="-105" charset="0"/>
                <a:ea typeface="ＭＳ Ｐゴシック" charset="0"/>
                <a:cs typeface="ＭＳ Ｐゴシック" charset="0"/>
              </a:rPr>
              <a:t>script</a:t>
            </a:r>
            <a:r>
              <a:rPr lang="tr-TR" sz="1200" kern="1200" dirty="0" smtClean="0">
                <a:solidFill>
                  <a:schemeClr val="tx1"/>
                </a:solidFill>
                <a:latin typeface="Arial" pitchFamily="-105" charset="0"/>
                <a:ea typeface="ＭＳ Ｐゴシック" charset="0"/>
                <a:cs typeface="ＭＳ Ｐゴシック" charset="0"/>
              </a:rPr>
              <a:t> © 2005 Steve Taylor		</a:t>
            </a:r>
          </a:p>
          <a:p>
            <a:r>
              <a:rPr lang="tr-TR" sz="1200" kern="1200" dirty="0" smtClean="0">
                <a:solidFill>
                  <a:schemeClr val="tx1"/>
                </a:solidFill>
                <a:latin typeface="Arial" pitchFamily="-105" charset="0"/>
                <a:ea typeface="ＭＳ Ｐゴシック" charset="0"/>
                <a:cs typeface="ＭＳ Ｐゴシック" charset="0"/>
              </a:rPr>
              <a:t>License	</a:t>
            </a:r>
            <a:r>
              <a:rPr lang="tr-TR" sz="1200" kern="1200" dirty="0" smtClean="0">
                <a:solidFill>
                  <a:schemeClr val="tx1"/>
                </a:solidFill>
                <a:latin typeface="Arial" pitchFamily="-105" charset="0"/>
                <a:ea typeface="ＭＳ Ｐゴシック" charset="0"/>
                <a:cs typeface="ＭＳ Ｐゴシック" charset="0"/>
                <a:hlinkClick r:id="rId3"/>
              </a:rPr>
              <a:t>Creative Commons Attribution-ShareAlike 3.0 </a:t>
            </a:r>
            <a:r>
              <a:rPr lang="tr-TR" sz="1200" i="1" kern="1200" dirty="0" smtClean="0">
                <a:solidFill>
                  <a:schemeClr val="tx1"/>
                </a:solidFill>
                <a:latin typeface="Arial" pitchFamily="-105" charset="0"/>
                <a:ea typeface="ＭＳ Ｐゴシック" charset="0"/>
                <a:cs typeface="ＭＳ Ｐゴシック" charset="0"/>
                <a:hlinkClick r:id="rId3"/>
              </a:rPr>
              <a:t>Allows modification and redistribution</a:t>
            </a:r>
            <a:r>
              <a:rPr lang="tr-TR" sz="1200" i="0" kern="1200" dirty="0" smtClean="0">
                <a:solidFill>
                  <a:schemeClr val="tx1"/>
                </a:solidFill>
                <a:latin typeface="Arial" pitchFamily="-105" charset="0"/>
                <a:ea typeface="ＭＳ Ｐゴシック" charset="0"/>
                <a:cs typeface="ＭＳ Ｐゴシック" charset="0"/>
                <a:hlinkClick r:id="rId3"/>
              </a:rPr>
              <a:t>	</a:t>
            </a:r>
          </a:p>
          <a:p>
            <a:r>
              <a:rPr lang="tr-TR" sz="1200" i="0" kern="1200" dirty="0" err="1" smtClean="0">
                <a:solidFill>
                  <a:schemeClr val="tx1"/>
                </a:solidFill>
                <a:latin typeface="Arial" pitchFamily="-105" charset="0"/>
                <a:ea typeface="ＭＳ Ｐゴシック" charset="0"/>
                <a:cs typeface="ＭＳ Ｐゴシック" charset="0"/>
              </a:rPr>
              <a:t>Contributor</a:t>
            </a:r>
            <a:r>
              <a:rPr lang="tr-TR" sz="1200" i="0" kern="1200" dirty="0" smtClean="0">
                <a:solidFill>
                  <a:schemeClr val="tx1"/>
                </a:solidFill>
                <a:latin typeface="Arial" pitchFamily="-105" charset="0"/>
                <a:ea typeface="ＭＳ Ｐゴシック" charset="0"/>
                <a:cs typeface="ＭＳ Ｐゴシック" charset="0"/>
              </a:rPr>
              <a:t>	</a:t>
            </a:r>
            <a:r>
              <a:rPr lang="tr-TR" sz="1200" i="0" kern="1200" dirty="0" smtClean="0">
                <a:solidFill>
                  <a:schemeClr val="tx1"/>
                </a:solidFill>
                <a:latin typeface="Arial" pitchFamily="-105" charset="0"/>
                <a:ea typeface="ＭＳ Ｐゴシック" charset="0"/>
                <a:cs typeface="ＭＳ Ｐゴシック" charset="0"/>
                <a:hlinkClick r:id="rId4"/>
              </a:rPr>
              <a:t>Steph Holloway	</a:t>
            </a:r>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34</a:t>
            </a:fld>
            <a:endParaRPr lang="en-US"/>
          </a:p>
        </p:txBody>
      </p:sp>
    </p:spTree>
    <p:extLst>
      <p:ext uri="{BB962C8B-B14F-4D97-AF65-F5344CB8AC3E}">
        <p14:creationId xmlns:p14="http://schemas.microsoft.com/office/powerpoint/2010/main" val="2523911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a:solidFill>
                  <a:schemeClr val="tx2"/>
                </a:solidFill>
                <a:latin typeface="Arial" charset="0"/>
                <a:ea typeface="ＭＳ Ｐゴシック" charset="0"/>
                <a:cs typeface="ＭＳ Ｐゴシック" charset="0"/>
              </a:defRPr>
            </a:lvl1pPr>
            <a:lvl2pPr marL="742950" indent="-285750" eaLnBrk="0" hangingPunct="0">
              <a:defRPr sz="4400">
                <a:solidFill>
                  <a:schemeClr val="tx2"/>
                </a:solidFill>
                <a:latin typeface="Arial" charset="0"/>
                <a:ea typeface="ＭＳ Ｐゴシック" charset="0"/>
              </a:defRPr>
            </a:lvl2pPr>
            <a:lvl3pPr marL="1143000" indent="-228600" eaLnBrk="0" hangingPunct="0">
              <a:defRPr sz="4400">
                <a:solidFill>
                  <a:schemeClr val="tx2"/>
                </a:solidFill>
                <a:latin typeface="Arial" charset="0"/>
                <a:ea typeface="ＭＳ Ｐゴシック" charset="0"/>
              </a:defRPr>
            </a:lvl3pPr>
            <a:lvl4pPr marL="1600200" indent="-228600" eaLnBrk="0" hangingPunct="0">
              <a:defRPr sz="4400">
                <a:solidFill>
                  <a:schemeClr val="tx2"/>
                </a:solidFill>
                <a:latin typeface="Arial" charset="0"/>
                <a:ea typeface="ＭＳ Ｐゴシック" charset="0"/>
              </a:defRPr>
            </a:lvl4pPr>
            <a:lvl5pPr marL="2057400" indent="-228600" eaLnBrk="0" hangingPunct="0">
              <a:defRPr sz="4400">
                <a:solidFill>
                  <a:schemeClr val="tx2"/>
                </a:solidFill>
                <a:latin typeface="Arial" charset="0"/>
                <a:ea typeface="ＭＳ Ｐゴシック" charset="0"/>
              </a:defRPr>
            </a:lvl5pPr>
            <a:lvl6pPr marL="2514600" indent="-228600" algn="ctr" eaLnBrk="0" fontAlgn="base" hangingPunct="0">
              <a:spcBef>
                <a:spcPct val="0"/>
              </a:spcBef>
              <a:spcAft>
                <a:spcPct val="0"/>
              </a:spcAft>
              <a:defRPr sz="4400">
                <a:solidFill>
                  <a:schemeClr val="tx2"/>
                </a:solidFill>
                <a:latin typeface="Arial" charset="0"/>
                <a:ea typeface="ＭＳ Ｐゴシック" charset="0"/>
              </a:defRPr>
            </a:lvl6pPr>
            <a:lvl7pPr marL="2971800" indent="-228600" algn="ctr" eaLnBrk="0" fontAlgn="base" hangingPunct="0">
              <a:spcBef>
                <a:spcPct val="0"/>
              </a:spcBef>
              <a:spcAft>
                <a:spcPct val="0"/>
              </a:spcAft>
              <a:defRPr sz="4400">
                <a:solidFill>
                  <a:schemeClr val="tx2"/>
                </a:solidFill>
                <a:latin typeface="Arial" charset="0"/>
                <a:ea typeface="ＭＳ Ｐゴシック" charset="0"/>
              </a:defRPr>
            </a:lvl7pPr>
            <a:lvl8pPr marL="3429000" indent="-228600" algn="ctr" eaLnBrk="0" fontAlgn="base" hangingPunct="0">
              <a:spcBef>
                <a:spcPct val="0"/>
              </a:spcBef>
              <a:spcAft>
                <a:spcPct val="0"/>
              </a:spcAft>
              <a:defRPr sz="4400">
                <a:solidFill>
                  <a:schemeClr val="tx2"/>
                </a:solidFill>
                <a:latin typeface="Arial" charset="0"/>
                <a:ea typeface="ＭＳ Ｐゴシック" charset="0"/>
              </a:defRPr>
            </a:lvl8pPr>
            <a:lvl9pPr marL="3886200" indent="-228600" algn="ctr" eaLnBrk="0" fontAlgn="base" hangingPunct="0">
              <a:spcBef>
                <a:spcPct val="0"/>
              </a:spcBef>
              <a:spcAft>
                <a:spcPct val="0"/>
              </a:spcAft>
              <a:defRPr sz="4400">
                <a:solidFill>
                  <a:schemeClr val="tx2"/>
                </a:solidFill>
                <a:latin typeface="Arial" charset="0"/>
                <a:ea typeface="ＭＳ Ｐゴシック" charset="0"/>
              </a:defRPr>
            </a:lvl9pPr>
          </a:lstStyle>
          <a:p>
            <a:pPr eaLnBrk="1" hangingPunct="1"/>
            <a:fld id="{A3A1731C-6175-DB4F-950C-9C6101E3F205}" type="slidenum">
              <a:rPr lang="en-US" sz="1200">
                <a:solidFill>
                  <a:schemeClr val="tx1"/>
                </a:solidFill>
              </a:rPr>
              <a:pPr eaLnBrk="1" hangingPunct="1"/>
              <a:t>35</a:t>
            </a:fld>
            <a:endParaRPr lang="en-US" sz="1200">
              <a:solidFill>
                <a:schemeClr val="tx1"/>
              </a:solidFill>
            </a:endParaRPr>
          </a:p>
        </p:txBody>
      </p:sp>
    </p:spTree>
    <p:extLst>
      <p:ext uri="{BB962C8B-B14F-4D97-AF65-F5344CB8AC3E}">
        <p14:creationId xmlns:p14="http://schemas.microsoft.com/office/powerpoint/2010/main" val="406916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5" charset="0"/>
                <a:ea typeface="ＭＳ Ｐゴシック" charset="0"/>
                <a:cs typeface="ＭＳ Ｐゴシック" charset="0"/>
              </a:rPr>
              <a:t>Imperial</a:t>
            </a:r>
            <a:r>
              <a:rPr lang="en-US" sz="1200" kern="1200" baseline="0" dirty="0" smtClean="0">
                <a:solidFill>
                  <a:schemeClr val="tx1"/>
                </a:solidFill>
                <a:effectLst/>
                <a:latin typeface="Arial" pitchFamily="-105" charset="0"/>
                <a:ea typeface="ＭＳ Ｐゴシック" charset="0"/>
                <a:cs typeface="ＭＳ Ｐゴシック" charset="0"/>
              </a:rPr>
              <a:t> period: </a:t>
            </a:r>
            <a:r>
              <a:rPr lang="en-US" sz="1200" kern="1200" dirty="0" smtClean="0">
                <a:solidFill>
                  <a:schemeClr val="tx1"/>
                </a:solidFill>
                <a:effectLst/>
                <a:latin typeface="Arial" pitchFamily="-105" charset="0"/>
                <a:ea typeface="ＭＳ Ｐゴシック" charset="0"/>
                <a:cs typeface="ＭＳ Ｐゴシック" charset="0"/>
              </a:rPr>
              <a:t>early medicine</a:t>
            </a:r>
            <a:r>
              <a:rPr lang="en-US" sz="1200" kern="1200" baseline="0" dirty="0" smtClean="0">
                <a:solidFill>
                  <a:schemeClr val="tx1"/>
                </a:solidFill>
                <a:effectLst/>
                <a:latin typeface="Arial" pitchFamily="-105" charset="0"/>
                <a:ea typeface="ＭＳ Ｐゴシック" charset="0"/>
                <a:cs typeface="ＭＳ Ｐゴシック" charset="0"/>
              </a:rPr>
              <a:t> (including knowledge of </a:t>
            </a:r>
            <a:r>
              <a:rPr lang="en-US" sz="1200" kern="1200" baseline="0" dirty="0" err="1" smtClean="0">
                <a:solidFill>
                  <a:schemeClr val="tx1"/>
                </a:solidFill>
                <a:effectLst/>
                <a:latin typeface="Arial" pitchFamily="-105" charset="0"/>
                <a:ea typeface="ＭＳ Ｐゴシック" charset="0"/>
                <a:cs typeface="ＭＳ Ｐゴシック" charset="0"/>
              </a:rPr>
              <a:t>Galenic</a:t>
            </a:r>
            <a:r>
              <a:rPr lang="en-US" sz="1200" kern="1200" baseline="0" dirty="0" smtClean="0">
                <a:solidFill>
                  <a:schemeClr val="tx1"/>
                </a:solidFill>
                <a:effectLst/>
                <a:latin typeface="Arial" pitchFamily="-105" charset="0"/>
                <a:ea typeface="ＭＳ Ｐゴシック" charset="0"/>
                <a:cs typeface="ＭＳ Ｐゴシック" charset="0"/>
              </a:rPr>
              <a:t> tradition), studied Chan (Chinese) Buddhism, Indic Buddhism and medicine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5" charset="0"/>
                <a:ea typeface="ＭＳ Ｐゴシック" charset="0"/>
                <a:cs typeface="ＭＳ Ｐゴシック" charset="0"/>
              </a:rPr>
              <a:t>Tibetans took the silk road in the 11</a:t>
            </a:r>
            <a:r>
              <a:rPr lang="en-US" sz="1200" kern="1200" baseline="30000" dirty="0" smtClean="0">
                <a:solidFill>
                  <a:schemeClr val="tx1"/>
                </a:solidFill>
                <a:effectLst/>
                <a:latin typeface="Arial" pitchFamily="-105" charset="0"/>
                <a:ea typeface="ＭＳ Ｐゴシック" charset="0"/>
                <a:cs typeface="ＭＳ Ｐゴシック" charset="0"/>
              </a:rPr>
              <a:t>th</a:t>
            </a:r>
            <a:r>
              <a:rPr lang="en-US" sz="1200" kern="1200" dirty="0" smtClean="0">
                <a:solidFill>
                  <a:schemeClr val="tx1"/>
                </a:solidFill>
                <a:effectLst/>
                <a:latin typeface="Arial" pitchFamily="-105" charset="0"/>
                <a:ea typeface="ＭＳ Ｐゴシック" charset="0"/>
                <a:cs typeface="ＭＳ Ｐゴシック" charset="0"/>
              </a:rPr>
              <a:t> c., trade with Arabs (pearls from Kokonor),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5" charset="0"/>
                <a:ea typeface="ＭＳ Ｐゴシック" charset="0"/>
                <a:cs typeface="ＭＳ Ｐゴシック" charset="0"/>
              </a:rPr>
              <a:t>encountered</a:t>
            </a:r>
            <a:r>
              <a:rPr lang="en-US" sz="1200" kern="1200" baseline="0" dirty="0" smtClean="0">
                <a:solidFill>
                  <a:schemeClr val="tx1"/>
                </a:solidFill>
                <a:effectLst/>
                <a:latin typeface="Arial" pitchFamily="-105" charset="0"/>
                <a:ea typeface="ＭＳ Ｐゴシック" charset="0"/>
                <a:cs typeface="ＭＳ Ｐゴシック" charset="0"/>
              </a:rPr>
              <a:t> Mongols (who brought them to court where Europeans met them for the first time)</a:t>
            </a:r>
            <a:endParaRPr lang="en-US" sz="1200" kern="1200" dirty="0" smtClean="0">
              <a:solidFill>
                <a:schemeClr val="tx1"/>
              </a:solidFill>
              <a:effectLst/>
              <a:latin typeface="Arial" pitchFamily="-105"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5" charset="0"/>
                <a:ea typeface="ＭＳ Ｐゴシック" charset="0"/>
                <a:cs typeface="ＭＳ Ｐゴシック" charset="0"/>
              </a:rPr>
              <a:t>Tibetan horse-tea trade with</a:t>
            </a:r>
            <a:r>
              <a:rPr lang="en-US" sz="1200" kern="1200" baseline="0" dirty="0" smtClean="0">
                <a:solidFill>
                  <a:schemeClr val="tx1"/>
                </a:solidFill>
                <a:effectLst/>
                <a:latin typeface="Arial" pitchFamily="-105" charset="0"/>
                <a:ea typeface="ＭＳ Ｐゴシック" charset="0"/>
                <a:cs typeface="ＭＳ Ｐゴシック" charset="0"/>
              </a:rPr>
              <a:t> Ming China 14</a:t>
            </a:r>
            <a:r>
              <a:rPr lang="en-US" sz="1200" kern="1200" baseline="30000" dirty="0" smtClean="0">
                <a:solidFill>
                  <a:schemeClr val="tx1"/>
                </a:solidFill>
                <a:effectLst/>
                <a:latin typeface="Arial" pitchFamily="-105" charset="0"/>
                <a:ea typeface="ＭＳ Ｐゴシック" charset="0"/>
                <a:cs typeface="ＭＳ Ｐゴシック" charset="0"/>
              </a:rPr>
              <a:t>th</a:t>
            </a:r>
            <a:r>
              <a:rPr lang="en-US" sz="1200" kern="1200" baseline="0" dirty="0" smtClean="0">
                <a:solidFill>
                  <a:schemeClr val="tx1"/>
                </a:solidFill>
                <a:effectLst/>
                <a:latin typeface="Arial" pitchFamily="-105" charset="0"/>
                <a:ea typeface="ＭＳ Ｐゴシック" charset="0"/>
                <a:cs typeface="ＭＳ Ｐゴシック" charset="0"/>
              </a:rPr>
              <a:t>-17</a:t>
            </a:r>
            <a:r>
              <a:rPr lang="en-US" sz="1200" kern="1200" baseline="30000" dirty="0" smtClean="0">
                <a:solidFill>
                  <a:schemeClr val="tx1"/>
                </a:solidFill>
                <a:effectLst/>
                <a:latin typeface="Arial" pitchFamily="-105" charset="0"/>
                <a:ea typeface="ＭＳ Ｐゴシック" charset="0"/>
                <a:cs typeface="ＭＳ Ｐゴシック" charset="0"/>
              </a:rPr>
              <a:t>th</a:t>
            </a:r>
            <a:r>
              <a:rPr lang="en-US" sz="1200" kern="1200" baseline="0" dirty="0" smtClean="0">
                <a:solidFill>
                  <a:schemeClr val="tx1"/>
                </a:solidFill>
                <a:effectLst/>
                <a:latin typeface="Arial" pitchFamily="-105" charset="0"/>
                <a:ea typeface="ＭＳ Ｐゴシック" charset="0"/>
                <a:cs typeface="ＭＳ Ｐゴシック" charset="0"/>
              </a:rPr>
              <a:t> century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5" charset="0"/>
                <a:ea typeface="ＭＳ Ｐゴシック" charset="0"/>
                <a:cs typeface="ＭＳ Ｐゴシック" charset="0"/>
              </a:rPr>
              <a:t>Armenian community in Lhasa until 17</a:t>
            </a:r>
            <a:r>
              <a:rPr lang="en-US" sz="1200" kern="1200" baseline="30000" dirty="0" smtClean="0">
                <a:solidFill>
                  <a:schemeClr val="tx1"/>
                </a:solidFill>
                <a:effectLst/>
                <a:latin typeface="Arial" pitchFamily="-105" charset="0"/>
                <a:ea typeface="ＭＳ Ｐゴシック" charset="0"/>
                <a:cs typeface="ＭＳ Ｐゴシック" charset="0"/>
              </a:rPr>
              <a:t>th</a:t>
            </a:r>
            <a:r>
              <a:rPr lang="en-US" sz="1200" kern="1200" dirty="0" smtClean="0">
                <a:solidFill>
                  <a:schemeClr val="tx1"/>
                </a:solidFill>
                <a:effectLst/>
                <a:latin typeface="Arial" pitchFamily="-105" charset="0"/>
                <a:ea typeface="ＭＳ Ｐゴシック" charset="0"/>
                <a:cs typeface="ＭＳ Ｐゴシック" charset="0"/>
              </a:rPr>
              <a:t> c.,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5" charset="0"/>
                <a:ea typeface="ＭＳ Ｐゴシック" charset="0"/>
                <a:cs typeface="ＭＳ Ｐゴシック" charset="0"/>
              </a:rPr>
              <a:t>European missionarie</a:t>
            </a:r>
            <a:r>
              <a:rPr lang="en-US" sz="1200" kern="1200" baseline="0" dirty="0" smtClean="0">
                <a:solidFill>
                  <a:schemeClr val="tx1"/>
                </a:solidFill>
                <a:effectLst/>
                <a:latin typeface="Arial" pitchFamily="-105" charset="0"/>
                <a:ea typeface="ＭＳ Ｐゴシック" charset="0"/>
                <a:cs typeface="ＭＳ Ｐゴシック" charset="0"/>
              </a:rPr>
              <a:t>s and</a:t>
            </a:r>
            <a:r>
              <a:rPr lang="en-US" sz="1200" kern="1200" dirty="0" smtClean="0">
                <a:solidFill>
                  <a:schemeClr val="tx1"/>
                </a:solidFill>
                <a:effectLst/>
                <a:latin typeface="Arial" pitchFamily="-105" charset="0"/>
                <a:ea typeface="ＭＳ Ｐゴシック" charset="0"/>
                <a:cs typeface="ＭＳ Ｐゴシック" charset="0"/>
              </a:rPr>
              <a:t> Hindu &amp; Kashmiri traders</a:t>
            </a:r>
            <a:r>
              <a:rPr lang="en-US" sz="1200" kern="1200" baseline="0" dirty="0" smtClean="0">
                <a:solidFill>
                  <a:schemeClr val="tx1"/>
                </a:solidFill>
                <a:effectLst/>
                <a:latin typeface="Arial" pitchFamily="-105" charset="0"/>
                <a:ea typeface="ＭＳ Ｐゴシック" charset="0"/>
                <a:cs typeface="ＭＳ Ｐゴシック" charset="0"/>
              </a:rPr>
              <a:t> </a:t>
            </a:r>
            <a:r>
              <a:rPr lang="en-US" sz="1200" kern="1200" dirty="0" smtClean="0">
                <a:solidFill>
                  <a:schemeClr val="tx1"/>
                </a:solidFill>
                <a:effectLst/>
                <a:latin typeface="Arial" pitchFamily="-105" charset="0"/>
                <a:ea typeface="ＭＳ Ｐゴシック" charset="0"/>
                <a:cs typeface="ＭＳ Ｐゴシック" charset="0"/>
              </a:rPr>
              <a:t>into the 18</a:t>
            </a:r>
            <a:r>
              <a:rPr lang="en-US" sz="1200" kern="1200" baseline="30000" dirty="0" smtClean="0">
                <a:solidFill>
                  <a:schemeClr val="tx1"/>
                </a:solidFill>
                <a:effectLst/>
                <a:latin typeface="Arial" pitchFamily="-105" charset="0"/>
                <a:ea typeface="ＭＳ Ｐゴシック" charset="0"/>
                <a:cs typeface="ＭＳ Ｐゴシック" charset="0"/>
              </a:rPr>
              <a:t>th</a:t>
            </a:r>
            <a:r>
              <a:rPr lang="en-US" sz="1200" kern="1200" dirty="0" smtClean="0">
                <a:solidFill>
                  <a:schemeClr val="tx1"/>
                </a:solidFill>
                <a:effectLst/>
                <a:latin typeface="Arial" pitchFamily="-105" charset="0"/>
                <a:ea typeface="ＭＳ Ｐゴシック" charset="0"/>
                <a:cs typeface="ＭＳ Ｐゴシック" charset="0"/>
              </a:rPr>
              <a:t> c.,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5" charset="0"/>
                <a:ea typeface="ＭＳ Ｐゴシック" charset="0"/>
                <a:cs typeface="ＭＳ Ｐゴシック" charset="0"/>
              </a:rPr>
              <a:t>Nepalese</a:t>
            </a:r>
            <a:r>
              <a:rPr lang="en-US" sz="1200" kern="1200" baseline="0" dirty="0" smtClean="0">
                <a:solidFill>
                  <a:schemeClr val="tx1"/>
                </a:solidFill>
                <a:effectLst/>
                <a:latin typeface="Arial" pitchFamily="-105" charset="0"/>
                <a:ea typeface="ＭＳ Ｐゴシック" charset="0"/>
                <a:cs typeface="ＭＳ Ｐゴシック" charset="0"/>
              </a:rPr>
              <a:t> &amp; </a:t>
            </a:r>
            <a:r>
              <a:rPr lang="en-US" sz="1200" kern="1200" dirty="0" smtClean="0">
                <a:solidFill>
                  <a:schemeClr val="tx1"/>
                </a:solidFill>
                <a:effectLst/>
                <a:latin typeface="Arial" pitchFamily="-105" charset="0"/>
                <a:ea typeface="ＭＳ Ｐゴシック" charset="0"/>
                <a:cs typeface="ＭＳ Ｐゴシック" charset="0"/>
              </a:rPr>
              <a:t>Chinese merchants from the 18</a:t>
            </a:r>
            <a:r>
              <a:rPr lang="en-US" sz="1200" kern="1200" baseline="30000" dirty="0" smtClean="0">
                <a:solidFill>
                  <a:schemeClr val="tx1"/>
                </a:solidFill>
                <a:effectLst/>
                <a:latin typeface="Arial" pitchFamily="-105" charset="0"/>
                <a:ea typeface="ＭＳ Ｐゴシック" charset="0"/>
                <a:cs typeface="ＭＳ Ｐゴシック" charset="0"/>
              </a:rPr>
              <a:t>th</a:t>
            </a:r>
            <a:r>
              <a:rPr lang="en-US" sz="1200" kern="1200" baseline="0" dirty="0" smtClean="0">
                <a:solidFill>
                  <a:schemeClr val="tx1"/>
                </a:solidFill>
                <a:effectLst/>
                <a:latin typeface="Arial" pitchFamily="-105" charset="0"/>
                <a:ea typeface="ＭＳ Ｐゴシック" charset="0"/>
                <a:cs typeface="ＭＳ Ｐゴシック" charset="0"/>
              </a:rPr>
              <a:t> c.</a:t>
            </a:r>
            <a:r>
              <a:rPr lang="en-US" sz="1200" kern="1200" dirty="0" smtClean="0">
                <a:solidFill>
                  <a:schemeClr val="tx1"/>
                </a:solidFill>
                <a:effectLst/>
                <a:latin typeface="Arial" pitchFamily="-105" charset="0"/>
                <a:ea typeface="ＭＳ Ｐゴシック" charset="0"/>
                <a:cs typeface="ＭＳ Ｐゴシック"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5" charset="0"/>
                <a:ea typeface="ＭＳ Ｐゴシック" charset="0"/>
                <a:cs typeface="ＭＳ Ｐゴシック" charset="0"/>
              </a:rPr>
              <a:t>British merchants in the 19</a:t>
            </a:r>
            <a:r>
              <a:rPr lang="en-US" sz="1200" kern="1200" baseline="30000" dirty="0" smtClean="0">
                <a:solidFill>
                  <a:schemeClr val="tx1"/>
                </a:solidFill>
                <a:effectLst/>
                <a:latin typeface="Arial" pitchFamily="-105" charset="0"/>
                <a:ea typeface="ＭＳ Ｐゴシック" charset="0"/>
                <a:cs typeface="ＭＳ Ｐゴシック" charset="0"/>
              </a:rPr>
              <a:t>th</a:t>
            </a:r>
            <a:r>
              <a:rPr lang="en-US" sz="1200" kern="1200" dirty="0" smtClean="0">
                <a:solidFill>
                  <a:schemeClr val="tx1"/>
                </a:solidFill>
                <a:effectLst/>
                <a:latin typeface="Arial" pitchFamily="-105" charset="0"/>
                <a:ea typeface="ＭＳ Ｐゴシック" charset="0"/>
                <a:cs typeface="ＭＳ Ｐゴシック" charset="0"/>
              </a:rPr>
              <a:t> &amp; 20</a:t>
            </a:r>
            <a:r>
              <a:rPr lang="en-US" sz="1200" kern="1200" baseline="30000" dirty="0" smtClean="0">
                <a:solidFill>
                  <a:schemeClr val="tx1"/>
                </a:solidFill>
                <a:effectLst/>
                <a:latin typeface="Arial" pitchFamily="-105" charset="0"/>
                <a:ea typeface="ＭＳ Ｐゴシック" charset="0"/>
                <a:cs typeface="ＭＳ Ｐゴシック" charset="0"/>
              </a:rPr>
              <a:t>th</a:t>
            </a:r>
            <a:r>
              <a:rPr lang="en-US" sz="1200" kern="1200" dirty="0" smtClean="0">
                <a:solidFill>
                  <a:schemeClr val="tx1"/>
                </a:solidFill>
                <a:effectLst/>
                <a:latin typeface="Arial" pitchFamily="-105" charset="0"/>
                <a:ea typeface="ＭＳ Ｐゴシック" charset="0"/>
                <a:cs typeface="ＭＳ Ｐゴシック" charset="0"/>
              </a:rPr>
              <a:t> c.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5" charset="0"/>
                <a:ea typeface="ＭＳ Ｐゴシック" charset="0"/>
                <a:cs typeface="ＭＳ Ｐゴシック" charset="0"/>
              </a:rPr>
              <a:t>products and amounts of trade (coral came from the Red Sea, amber from</a:t>
            </a:r>
            <a:r>
              <a:rPr lang="en-US" sz="1200" kern="1200" baseline="0" dirty="0" smtClean="0">
                <a:solidFill>
                  <a:schemeClr val="tx1"/>
                </a:solidFill>
                <a:effectLst/>
                <a:latin typeface="Arial" pitchFamily="-105" charset="0"/>
                <a:ea typeface="ＭＳ Ｐゴシック" charset="0"/>
                <a:cs typeface="ＭＳ Ｐゴシック" charset="0"/>
              </a:rPr>
              <a:t> Russia, </a:t>
            </a:r>
            <a:r>
              <a:rPr lang="en-US" sz="1200" kern="1200" dirty="0" smtClean="0">
                <a:solidFill>
                  <a:schemeClr val="tx1"/>
                </a:solidFill>
                <a:effectLst/>
                <a:latin typeface="Arial" pitchFamily="-105" charset="0"/>
                <a:ea typeface="ＭＳ Ｐゴシック" charset="0"/>
                <a:cs typeface="ＭＳ Ｐゴシック" charset="0"/>
              </a:rPr>
              <a:t>tea from China….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5" charset="0"/>
                <a:ea typeface="ＭＳ Ｐゴシック" charset="0"/>
                <a:cs typeface="ＭＳ Ｐゴシック" charset="0"/>
              </a:rPr>
              <a:t>Traded for Tibetan</a:t>
            </a:r>
            <a:r>
              <a:rPr lang="en-US" sz="1200" kern="1200" baseline="0" dirty="0" smtClean="0">
                <a:solidFill>
                  <a:schemeClr val="tx1"/>
                </a:solidFill>
                <a:effectLst/>
                <a:latin typeface="Arial" pitchFamily="-105" charset="0"/>
                <a:ea typeface="ＭＳ Ｐゴシック" charset="0"/>
                <a:cs typeface="ＭＳ Ｐゴシック" charset="0"/>
              </a:rPr>
              <a:t> </a:t>
            </a:r>
            <a:r>
              <a:rPr lang="en-US" sz="1200" kern="1200" dirty="0" smtClean="0">
                <a:solidFill>
                  <a:schemeClr val="tx1"/>
                </a:solidFill>
                <a:effectLst/>
                <a:latin typeface="Arial" pitchFamily="-105" charset="0"/>
                <a:ea typeface="ＭＳ Ｐゴシック" charset="0"/>
                <a:cs typeface="ＭＳ Ｐゴシック" charset="0"/>
              </a:rPr>
              <a:t>musk, gold, wool, medicinal products</a:t>
            </a:r>
            <a:r>
              <a:rPr lang="en-US" sz="1200" kern="1200" baseline="0" dirty="0" smtClean="0">
                <a:solidFill>
                  <a:schemeClr val="tx1"/>
                </a:solidFill>
                <a:effectLst/>
                <a:latin typeface="Arial" pitchFamily="-105" charset="0"/>
                <a:ea typeface="ＭＳ Ｐゴシック" charset="0"/>
                <a:cs typeface="ＭＳ Ｐゴシック" charset="0"/>
              </a:rPr>
              <a:t>, </a:t>
            </a:r>
            <a:r>
              <a:rPr lang="en-US" sz="1200" kern="1200" dirty="0" smtClean="0">
                <a:solidFill>
                  <a:schemeClr val="tx1"/>
                </a:solidFill>
                <a:effectLst/>
                <a:latin typeface="Arial" pitchFamily="-105" charset="0"/>
                <a:ea typeface="ＭＳ Ｐゴシック" charset="0"/>
                <a:cs typeface="ＭＳ Ｐゴシック" charset="0"/>
              </a:rPr>
              <a:t>even white yak tails for Santa’s beard</a:t>
            </a:r>
          </a:p>
          <a:p>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37</a:t>
            </a:fld>
            <a:endParaRPr lang="en-US"/>
          </a:p>
        </p:txBody>
      </p:sp>
    </p:spTree>
    <p:extLst>
      <p:ext uri="{BB962C8B-B14F-4D97-AF65-F5344CB8AC3E}">
        <p14:creationId xmlns:p14="http://schemas.microsoft.com/office/powerpoint/2010/main" val="1197384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5" charset="0"/>
                <a:ea typeface="ＭＳ Ｐゴシック" charset="0"/>
                <a:cs typeface="ＭＳ Ｐゴシック" charset="0"/>
              </a:rPr>
              <a:t>Tibetan culture is accessible—and not just NYC….my home</a:t>
            </a:r>
            <a:r>
              <a:rPr lang="en-US" sz="1200" kern="1200" baseline="0" dirty="0" smtClean="0">
                <a:solidFill>
                  <a:schemeClr val="tx1"/>
                </a:solidFill>
                <a:effectLst/>
                <a:latin typeface="Arial" pitchFamily="-105" charset="0"/>
                <a:ea typeface="ＭＳ Ｐゴシック" charset="0"/>
                <a:cs typeface="ＭＳ Ｐゴシック" charset="0"/>
              </a:rPr>
              <a:t> state of Alabama just hosted the Dalai Lama, and has Tibetan Buddhist centers!</a:t>
            </a:r>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38</a:t>
            </a:fld>
            <a:endParaRPr lang="en-US"/>
          </a:p>
        </p:txBody>
      </p:sp>
    </p:spTree>
    <p:extLst>
      <p:ext uri="{BB962C8B-B14F-4D97-AF65-F5344CB8AC3E}">
        <p14:creationId xmlns:p14="http://schemas.microsoft.com/office/powerpoint/2010/main" val="168480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Largest Tibetan community</a:t>
            </a:r>
            <a:r>
              <a:rPr lang="en-US" baseline="0" dirty="0" smtClean="0"/>
              <a:t> outside of Asia…</a:t>
            </a:r>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39</a:t>
            </a:fld>
            <a:endParaRPr lang="en-US"/>
          </a:p>
        </p:txBody>
      </p:sp>
    </p:spTree>
    <p:extLst>
      <p:ext uri="{BB962C8B-B14F-4D97-AF65-F5344CB8AC3E}">
        <p14:creationId xmlns:p14="http://schemas.microsoft.com/office/powerpoint/2010/main" val="4223136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by Quentin</a:t>
            </a:r>
            <a:r>
              <a:rPr lang="en-US" baseline="0" dirty="0" smtClean="0"/>
              <a:t> Devers</a:t>
            </a:r>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4</a:t>
            </a:fld>
            <a:endParaRPr lang="en-US"/>
          </a:p>
        </p:txBody>
      </p:sp>
    </p:spTree>
    <p:extLst>
      <p:ext uri="{BB962C8B-B14F-4D97-AF65-F5344CB8AC3E}">
        <p14:creationId xmlns:p14="http://schemas.microsoft.com/office/powerpoint/2010/main" val="117276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a:t>
            </a:r>
            <a:r>
              <a:rPr lang="en-US" baseline="0" dirty="0" smtClean="0"/>
              <a:t> by </a:t>
            </a:r>
            <a:r>
              <a:rPr lang="en-US" baseline="0" dirty="0" err="1" smtClean="0"/>
              <a:t>Lex</a:t>
            </a:r>
            <a:r>
              <a:rPr lang="en-US" baseline="0" dirty="0" smtClean="0"/>
              <a:t> Berman</a:t>
            </a:r>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5</a:t>
            </a:fld>
            <a:endParaRPr lang="en-US"/>
          </a:p>
        </p:txBody>
      </p:sp>
    </p:spTree>
    <p:extLst>
      <p:ext uri="{BB962C8B-B14F-4D97-AF65-F5344CB8AC3E}">
        <p14:creationId xmlns:p14="http://schemas.microsoft.com/office/powerpoint/2010/main" val="344548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altitude,</a:t>
            </a:r>
            <a:r>
              <a:rPr lang="en-US" baseline="0" dirty="0" smtClean="0"/>
              <a:t> 15,000’ AVERAGE (higher than the highest point in lower 48 states)</a:t>
            </a:r>
          </a:p>
          <a:p>
            <a:r>
              <a:rPr lang="en-US" baseline="0" dirty="0" smtClean="0"/>
              <a:t> and source of many of the world’s great rivers (watershed of Asia:</a:t>
            </a:r>
          </a:p>
          <a:p>
            <a:r>
              <a:rPr lang="en-US" baseline="0" dirty="0" smtClean="0"/>
              <a:t>-- Indus, Sutlej, Ganges, and Brahmaputra to India; </a:t>
            </a:r>
          </a:p>
          <a:p>
            <a:r>
              <a:rPr lang="en-US" baseline="0" dirty="0" smtClean="0"/>
              <a:t>Salween and Mekong to Southeast Asia; </a:t>
            </a:r>
          </a:p>
          <a:p>
            <a:r>
              <a:rPr lang="en-US" baseline="0" dirty="0" smtClean="0"/>
              <a:t>Yangtze and Yellow Rivers to China proper). </a:t>
            </a:r>
          </a:p>
          <a:p>
            <a:endParaRPr lang="en-US" baseline="0" dirty="0" smtClean="0"/>
          </a:p>
          <a:p>
            <a:r>
              <a:rPr lang="en-US" baseline="0" dirty="0" smtClean="0"/>
              <a:t>In total, one seventh of the world’s potential hydro-electric power.  </a:t>
            </a:r>
          </a:p>
          <a:p>
            <a:endParaRPr lang="en-US" baseline="0" dirty="0" smtClean="0"/>
          </a:p>
          <a:p>
            <a:r>
              <a:rPr lang="en-US" baseline="0" dirty="0" smtClean="0"/>
              <a:t>Map by </a:t>
            </a:r>
            <a:r>
              <a:rPr lang="en-US" baseline="0" dirty="0" err="1" smtClean="0"/>
              <a:t>Lex</a:t>
            </a:r>
            <a:r>
              <a:rPr lang="en-US" baseline="0" dirty="0" smtClean="0"/>
              <a:t> Berman.</a:t>
            </a:r>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6</a:t>
            </a:fld>
            <a:endParaRPr lang="en-US"/>
          </a:p>
        </p:txBody>
      </p:sp>
    </p:spTree>
    <p:extLst>
      <p:ext uri="{BB962C8B-B14F-4D97-AF65-F5344CB8AC3E}">
        <p14:creationId xmlns:p14="http://schemas.microsoft.com/office/powerpoint/2010/main" val="1369097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Map by John D. Croft –</a:t>
            </a:r>
            <a:r>
              <a:rPr lang="en-US" sz="1200" dirty="0" err="1" smtClean="0"/>
              <a:t>wikipedia</a:t>
            </a:r>
            <a:r>
              <a:rPr lang="en-US" sz="1200" dirty="0" smtClean="0"/>
              <a:t>; </a:t>
            </a:r>
            <a:r>
              <a:rPr lang="en-US" sz="1200" i="1" kern="1200" dirty="0" err="1" smtClean="0">
                <a:solidFill>
                  <a:schemeClr val="tx1"/>
                </a:solidFill>
                <a:latin typeface="Arial" pitchFamily="-105" charset="0"/>
                <a:ea typeface="ＭＳ Ｐゴシック" charset="0"/>
                <a:cs typeface="ＭＳ Ｐゴシック" charset="0"/>
              </a:rPr>
              <a:t>Denisovans</a:t>
            </a:r>
            <a:r>
              <a:rPr lang="en-US" sz="1200" i="0" kern="1200" dirty="0" smtClean="0">
                <a:solidFill>
                  <a:schemeClr val="tx1"/>
                </a:solidFill>
                <a:latin typeface="Arial" pitchFamily="-105" charset="0"/>
                <a:ea typeface="ＭＳ Ｐゴシック" charset="0"/>
                <a:cs typeface="ＭＳ Ｐゴシック" charset="0"/>
              </a:rPr>
              <a:t> </a:t>
            </a:r>
            <a:r>
              <a:rPr lang="en-US" sz="1200" i="1" kern="1200" dirty="0" smtClean="0">
                <a:solidFill>
                  <a:schemeClr val="tx1"/>
                </a:solidFill>
                <a:latin typeface="Arial" pitchFamily="-105" charset="0"/>
                <a:ea typeface="ＭＳ Ｐゴシック" charset="0"/>
                <a:cs typeface="ＭＳ Ｐゴシック" charset="0"/>
              </a:rPr>
              <a:t>“</a:t>
            </a:r>
            <a:r>
              <a:rPr lang="en-US" sz="1200" i="0" kern="1200" dirty="0" smtClean="0">
                <a:solidFill>
                  <a:schemeClr val="tx1"/>
                </a:solidFill>
                <a:latin typeface="Arial" pitchFamily="-105" charset="0"/>
                <a:ea typeface="ＭＳ Ｐゴシック" charset="0"/>
                <a:cs typeface="ＭＳ Ｐゴシック" charset="0"/>
              </a:rPr>
              <a:t>Paleolithic species of</a:t>
            </a:r>
            <a:r>
              <a:rPr lang="en-US" sz="1200" i="0" kern="1200" baseline="0" dirty="0" smtClean="0">
                <a:solidFill>
                  <a:schemeClr val="tx1"/>
                </a:solidFill>
                <a:latin typeface="Arial" pitchFamily="-105" charset="0"/>
                <a:ea typeface="ＭＳ Ｐゴシック" charset="0"/>
                <a:cs typeface="ＭＳ Ｐゴシック" charset="0"/>
              </a:rPr>
              <a:t> genus </a:t>
            </a:r>
            <a:r>
              <a:rPr lang="en-US" sz="1200" i="1" kern="1200" baseline="0" dirty="0" smtClean="0">
                <a:solidFill>
                  <a:schemeClr val="tx1"/>
                </a:solidFill>
                <a:latin typeface="Arial" pitchFamily="-105" charset="0"/>
                <a:ea typeface="ＭＳ Ｐゴシック" charset="0"/>
                <a:cs typeface="ＭＳ Ｐゴシック" charset="0"/>
              </a:rPr>
              <a:t>Homo</a:t>
            </a:r>
            <a:r>
              <a:rPr lang="en-US" sz="1200" i="0" kern="1200" baseline="0" dirty="0" smtClean="0">
                <a:solidFill>
                  <a:schemeClr val="tx1"/>
                </a:solidFill>
                <a:latin typeface="Arial" pitchFamily="-105" charset="0"/>
                <a:ea typeface="ＭＳ Ｐゴシック" charset="0"/>
                <a:cs typeface="ＭＳ Ｐゴシック" charset="0"/>
              </a:rPr>
              <a:t> or </a:t>
            </a:r>
            <a:r>
              <a:rPr lang="en-US" sz="1200" i="0" kern="1200" dirty="0" smtClean="0">
                <a:solidFill>
                  <a:schemeClr val="tx1"/>
                </a:solidFill>
                <a:latin typeface="Arial" pitchFamily="-105" charset="0"/>
                <a:ea typeface="ＭＳ Ｐゴシック" charset="0"/>
                <a:cs typeface="ＭＳ Ｐゴシック" charset="0"/>
              </a:rPr>
              <a:t>sub-species of </a:t>
            </a:r>
            <a:r>
              <a:rPr lang="en-US" sz="1200" i="1" kern="1200" dirty="0" smtClean="0">
                <a:solidFill>
                  <a:schemeClr val="tx1"/>
                </a:solidFill>
                <a:latin typeface="Arial" pitchFamily="-105" charset="0"/>
                <a:ea typeface="ＭＳ Ｐゴシック" charset="0"/>
                <a:cs typeface="ＭＳ Ｐゴシック" charset="0"/>
              </a:rPr>
              <a:t>Homo sapiens</a:t>
            </a:r>
            <a:r>
              <a:rPr lang="en-US" sz="1200" i="0" kern="1200" dirty="0" smtClean="0">
                <a:solidFill>
                  <a:schemeClr val="tx1"/>
                </a:solidFill>
                <a:latin typeface="Arial" pitchFamily="-105" charset="0"/>
                <a:ea typeface="ＭＳ Ｐゴシック" charset="0"/>
                <a:cs typeface="ＭＳ Ｐゴシック" charset="0"/>
              </a:rPr>
              <a:t> dating back 41,000, but only discovered 2010…in Siberia, where Neanderthals and modern humans also lived (and with whom they are known to have mated, including the ancestors of Tibetans. They seem to have been distinct from the later out-of-Africa migrations associated with modern human”</a:t>
            </a:r>
          </a:p>
          <a:p>
            <a:endParaRPr lang="en-US" sz="1200" i="0" kern="1200" dirty="0" smtClean="0">
              <a:solidFill>
                <a:schemeClr val="tx1"/>
              </a:solidFill>
              <a:latin typeface="Arial" pitchFamily="-105" charset="0"/>
              <a:ea typeface="ＭＳ Ｐゴシック" charset="0"/>
              <a:cs typeface="ＭＳ Ｐゴシック" charset="0"/>
            </a:endParaRPr>
          </a:p>
          <a:p>
            <a:r>
              <a:rPr lang="en-US" sz="1200" i="0" kern="1200" dirty="0" smtClean="0">
                <a:solidFill>
                  <a:schemeClr val="tx1"/>
                </a:solidFill>
                <a:latin typeface="Arial" pitchFamily="-105" charset="0"/>
                <a:ea typeface="ＭＳ Ｐゴシック" charset="0"/>
                <a:cs typeface="ＭＳ Ｐゴシック" charset="0"/>
              </a:rPr>
              <a:t>Why am I telling you this? Because one of the most impressive examples of human adaptation to tough environmental conditions is that of Tibetans to the low oxygen condition of the high-altitude Tibetan plateau, which can only be convincingly explained by DNA from </a:t>
            </a:r>
            <a:r>
              <a:rPr lang="en-US" sz="1200" i="0" kern="1200" dirty="0" err="1" smtClean="0">
                <a:solidFill>
                  <a:schemeClr val="tx1"/>
                </a:solidFill>
                <a:latin typeface="Arial" pitchFamily="-105" charset="0"/>
                <a:ea typeface="ＭＳ Ｐゴシック" charset="0"/>
                <a:cs typeface="ＭＳ Ｐゴシック" charset="0"/>
              </a:rPr>
              <a:t>Denisovans</a:t>
            </a:r>
            <a:r>
              <a:rPr lang="en-US" sz="1200" i="0" kern="1200" dirty="0" smtClean="0">
                <a:solidFill>
                  <a:schemeClr val="tx1"/>
                </a:solidFill>
                <a:latin typeface="Arial" pitchFamily="-105" charset="0"/>
                <a:ea typeface="ＭＳ Ｐゴシック" charset="0"/>
                <a:cs typeface="ＭＳ Ｐゴシック" charset="0"/>
              </a:rPr>
              <a:t> passing to humans. I quote from an article in Nature: “Scanning a larger set of worldwide populations, we find that the selected haplotype is only found in </a:t>
            </a:r>
            <a:r>
              <a:rPr lang="en-US" sz="1200" i="0" kern="1200" dirty="0" err="1" smtClean="0">
                <a:solidFill>
                  <a:schemeClr val="tx1"/>
                </a:solidFill>
                <a:latin typeface="Arial" pitchFamily="-105" charset="0"/>
                <a:ea typeface="ＭＳ Ｐゴシック" charset="0"/>
                <a:cs typeface="ＭＳ Ｐゴシック" charset="0"/>
              </a:rPr>
              <a:t>Denisovans</a:t>
            </a:r>
            <a:r>
              <a:rPr lang="en-US" sz="1200" i="0" kern="1200" dirty="0" smtClean="0">
                <a:solidFill>
                  <a:schemeClr val="tx1"/>
                </a:solidFill>
                <a:latin typeface="Arial" pitchFamily="-105" charset="0"/>
                <a:ea typeface="ＭＳ Ｐゴシック" charset="0"/>
                <a:cs typeface="ＭＳ Ｐゴシック" charset="0"/>
              </a:rPr>
              <a:t> and in Tibetans, and at very low frequency among Han Chinese.”</a:t>
            </a:r>
          </a:p>
          <a:p>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800" b="0" dirty="0" smtClean="0"/>
              <a:t>Emilia Huerta-Sánchez, </a:t>
            </a:r>
            <a:r>
              <a:rPr lang="en-US" sz="800" b="0" dirty="0" err="1" smtClean="0"/>
              <a:t>Xin</a:t>
            </a:r>
            <a:r>
              <a:rPr lang="en-US" sz="800" b="0" dirty="0" smtClean="0"/>
              <a:t> Jin, </a:t>
            </a:r>
            <a:r>
              <a:rPr lang="en-US" sz="800" b="0" dirty="0" err="1" smtClean="0"/>
              <a:t>Asan</a:t>
            </a:r>
            <a:r>
              <a:rPr lang="en-US" sz="800" b="0" dirty="0" smtClean="0"/>
              <a:t>, </a:t>
            </a:r>
            <a:r>
              <a:rPr lang="en-US" sz="800" b="0" dirty="0" err="1" smtClean="0"/>
              <a:t>Zhuoma</a:t>
            </a:r>
            <a:r>
              <a:rPr lang="en-US" sz="800" b="0" dirty="0" smtClean="0"/>
              <a:t> </a:t>
            </a:r>
            <a:r>
              <a:rPr lang="en-US" sz="800" b="0" dirty="0" err="1" smtClean="0"/>
              <a:t>Bianba</a:t>
            </a:r>
            <a:r>
              <a:rPr lang="en-US" sz="800" b="0" dirty="0" smtClean="0"/>
              <a:t>, Benjamin M. Peter, Nicolas </a:t>
            </a:r>
            <a:r>
              <a:rPr lang="en-US" sz="800" b="0" dirty="0" err="1" smtClean="0"/>
              <a:t>Vinckenbosch</a:t>
            </a:r>
            <a:r>
              <a:rPr lang="en-US" sz="800" b="0" dirty="0" smtClean="0"/>
              <a:t>, Yu Liang, </a:t>
            </a:r>
            <a:r>
              <a:rPr lang="en-US" sz="800" b="0" dirty="0" err="1" smtClean="0"/>
              <a:t>Xin</a:t>
            </a:r>
            <a:r>
              <a:rPr lang="en-US" sz="800" b="0" dirty="0" smtClean="0"/>
              <a:t> Yi, </a:t>
            </a:r>
            <a:r>
              <a:rPr lang="en-US" sz="800" b="0" dirty="0" err="1" smtClean="0"/>
              <a:t>Mingze</a:t>
            </a:r>
            <a:r>
              <a:rPr lang="en-US" sz="800" b="0" dirty="0" smtClean="0"/>
              <a:t> He, Mehmet </a:t>
            </a:r>
            <a:r>
              <a:rPr lang="en-US" sz="800" b="0" dirty="0" err="1" smtClean="0"/>
              <a:t>Somel</a:t>
            </a:r>
            <a:r>
              <a:rPr lang="en-US" sz="800" b="0" dirty="0" smtClean="0"/>
              <a:t>, </a:t>
            </a:r>
            <a:r>
              <a:rPr lang="en-US" sz="800" b="0" dirty="0" err="1" smtClean="0"/>
              <a:t>Peixiang</a:t>
            </a:r>
            <a:r>
              <a:rPr lang="en-US" sz="800" b="0" dirty="0" smtClean="0"/>
              <a:t> Ni, Bo Wang, </a:t>
            </a:r>
            <a:r>
              <a:rPr lang="en-US" sz="800" b="0" dirty="0" err="1" smtClean="0"/>
              <a:t>Xiaohua</a:t>
            </a:r>
            <a:r>
              <a:rPr lang="en-US" sz="800" b="0" dirty="0" smtClean="0"/>
              <a:t> </a:t>
            </a:r>
            <a:r>
              <a:rPr lang="en-US" sz="800" b="0" dirty="0" err="1" smtClean="0"/>
              <a:t>Ou</a:t>
            </a:r>
            <a:r>
              <a:rPr lang="en-US" sz="800" b="0" dirty="0" smtClean="0"/>
              <a:t>, </a:t>
            </a:r>
            <a:r>
              <a:rPr lang="en-US" sz="800" b="0" dirty="0" err="1" smtClean="0"/>
              <a:t>Huasang</a:t>
            </a:r>
            <a:r>
              <a:rPr lang="en-US" sz="800" b="0" dirty="0" smtClean="0"/>
              <a:t>, </a:t>
            </a:r>
            <a:r>
              <a:rPr lang="en-US" sz="800" b="0" dirty="0" err="1" smtClean="0"/>
              <a:t>Jiangbai</a:t>
            </a:r>
            <a:r>
              <a:rPr lang="en-US" sz="800" b="0" dirty="0" smtClean="0"/>
              <a:t> </a:t>
            </a:r>
            <a:r>
              <a:rPr lang="en-US" sz="800" b="0" dirty="0" err="1" smtClean="0"/>
              <a:t>Luosang</a:t>
            </a:r>
            <a:r>
              <a:rPr lang="en-US" sz="800" b="0" dirty="0" smtClean="0"/>
              <a:t>, </a:t>
            </a:r>
            <a:r>
              <a:rPr lang="en-US" sz="800" b="0" dirty="0" err="1" smtClean="0"/>
              <a:t>Zha</a:t>
            </a:r>
            <a:r>
              <a:rPr lang="en-US" sz="800" b="0" dirty="0" smtClean="0"/>
              <a:t> Xi Ping </a:t>
            </a:r>
            <a:r>
              <a:rPr lang="en-US" sz="800" b="0" dirty="0" err="1" smtClean="0"/>
              <a:t>Cuo</a:t>
            </a:r>
            <a:r>
              <a:rPr lang="en-US" sz="800" b="0" dirty="0" smtClean="0"/>
              <a:t>, </a:t>
            </a:r>
            <a:r>
              <a:rPr lang="en-US" sz="800" b="0" dirty="0" err="1" smtClean="0"/>
              <a:t>Kui</a:t>
            </a:r>
            <a:r>
              <a:rPr lang="en-US" sz="800" b="0" dirty="0" smtClean="0"/>
              <a:t> Li, </a:t>
            </a:r>
            <a:r>
              <a:rPr lang="en-US" sz="800" b="0" dirty="0" err="1" smtClean="0"/>
              <a:t>Guoyi</a:t>
            </a:r>
            <a:r>
              <a:rPr lang="en-US" sz="800" b="0" dirty="0" smtClean="0"/>
              <a:t> </a:t>
            </a:r>
            <a:r>
              <a:rPr lang="en-US" sz="800" b="0" dirty="0" err="1" smtClean="0"/>
              <a:t>Gao</a:t>
            </a:r>
            <a:r>
              <a:rPr lang="en-US" sz="800" b="0" dirty="0" smtClean="0"/>
              <a:t>, Ye Yin, Wei Wang, </a:t>
            </a:r>
            <a:r>
              <a:rPr lang="en-US" sz="800" b="0" dirty="0" err="1" smtClean="0"/>
              <a:t>Xiuqing</a:t>
            </a:r>
            <a:r>
              <a:rPr lang="en-US" sz="800" b="0" dirty="0" smtClean="0"/>
              <a:t> Zhang, </a:t>
            </a:r>
            <a:r>
              <a:rPr lang="en-US" sz="800" b="0" dirty="0" err="1" smtClean="0"/>
              <a:t>Xun</a:t>
            </a:r>
            <a:r>
              <a:rPr lang="en-US" sz="800" b="0" dirty="0" smtClean="0"/>
              <a:t> </a:t>
            </a:r>
            <a:r>
              <a:rPr lang="en-US" sz="800" b="0" dirty="0" err="1" smtClean="0"/>
              <a:t>Xu</a:t>
            </a:r>
            <a:r>
              <a:rPr lang="en-US" sz="800" b="0" dirty="0" smtClean="0"/>
              <a:t>, </a:t>
            </a:r>
            <a:r>
              <a:rPr lang="en-US" sz="800" b="0" dirty="0" err="1" smtClean="0"/>
              <a:t>Huanming</a:t>
            </a:r>
            <a:r>
              <a:rPr lang="en-US" sz="800" b="0" dirty="0" smtClean="0"/>
              <a:t> Yang, </a:t>
            </a:r>
            <a:r>
              <a:rPr lang="en-US" sz="800" b="0" dirty="0" err="1" smtClean="0"/>
              <a:t>Yingrui</a:t>
            </a:r>
            <a:r>
              <a:rPr lang="en-US" sz="800" b="0" dirty="0" smtClean="0"/>
              <a:t> Li, </a:t>
            </a:r>
            <a:r>
              <a:rPr lang="en-US" sz="800" b="0" dirty="0" err="1" smtClean="0"/>
              <a:t>Jian</a:t>
            </a:r>
            <a:r>
              <a:rPr lang="en-US" sz="800" b="0" dirty="0" smtClean="0"/>
              <a:t> Wang </a:t>
            </a:r>
            <a:r>
              <a:rPr lang="en-US" sz="800" b="0" i="1" dirty="0" smtClean="0">
                <a:hlinkClick r:id="rId3"/>
              </a:rPr>
              <a:t>et al.</a:t>
            </a:r>
            <a:r>
              <a:rPr lang="en-US" sz="800" b="0" i="1" dirty="0" smtClean="0"/>
              <a:t> (Scholars from U.S. UC-Berkeley, Iowa; PRC-including Guangzhou, Shenzhen, Tianjin, Hong Kong, Lhasa; Turkey; Saudi Arabia and Denmark, etc.” </a:t>
            </a:r>
            <a:r>
              <a:rPr lang="en-US" sz="800" b="0" dirty="0" smtClean="0"/>
              <a:t>Altitude adaptation in Tibetans caused by introgression of </a:t>
            </a:r>
            <a:r>
              <a:rPr lang="en-US" sz="800" b="0" dirty="0" err="1" smtClean="0"/>
              <a:t>Denisovan</a:t>
            </a:r>
            <a:r>
              <a:rPr lang="en-US" sz="800" b="0" dirty="0" smtClean="0"/>
              <a:t>-like DNA” </a:t>
            </a:r>
            <a:r>
              <a:rPr lang="fr-FR" sz="800" b="0" i="1" dirty="0" smtClean="0"/>
              <a:t>Nature</a:t>
            </a:r>
            <a:r>
              <a:rPr lang="fr-FR" sz="800" b="0" dirty="0" smtClean="0"/>
              <a:t> 512, 194–197 (14 August 2014) doi:10.1038/nature13408.</a:t>
            </a:r>
            <a:endParaRPr lang="en-US" sz="800" b="0" dirty="0" smtClean="0"/>
          </a:p>
          <a:p>
            <a:endParaRPr lang="en-US" dirty="0"/>
          </a:p>
        </p:txBody>
      </p:sp>
      <p:sp>
        <p:nvSpPr>
          <p:cNvPr id="4" name="Slide Number Placeholder 3"/>
          <p:cNvSpPr>
            <a:spLocks noGrp="1"/>
          </p:cNvSpPr>
          <p:nvPr>
            <p:ph type="sldNum" sz="quarter" idx="10"/>
          </p:nvPr>
        </p:nvSpPr>
        <p:spPr/>
        <p:txBody>
          <a:bodyPr/>
          <a:lstStyle/>
          <a:p>
            <a:fld id="{52909C24-CEF0-E447-959D-BEB3DC7B0E3E}" type="slidenum">
              <a:rPr lang="en-US" smtClean="0"/>
              <a:pPr/>
              <a:t>7</a:t>
            </a:fld>
            <a:endParaRPr lang="en-US"/>
          </a:p>
        </p:txBody>
      </p:sp>
    </p:spTree>
    <p:extLst>
      <p:ext uri="{BB962C8B-B14F-4D97-AF65-F5344CB8AC3E}">
        <p14:creationId xmlns:p14="http://schemas.microsoft.com/office/powerpoint/2010/main" val="3682951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 my photo</a:t>
            </a:r>
          </a:p>
          <a:p>
            <a:endParaRPr lang="en-US" dirty="0"/>
          </a:p>
        </p:txBody>
      </p:sp>
      <p:sp>
        <p:nvSpPr>
          <p:cNvPr id="4" name="Slide Number Placeholder 3"/>
          <p:cNvSpPr>
            <a:spLocks noGrp="1"/>
          </p:cNvSpPr>
          <p:nvPr>
            <p:ph type="sldNum" sz="quarter" idx="10"/>
          </p:nvPr>
        </p:nvSpPr>
        <p:spPr/>
        <p:txBody>
          <a:bodyPr/>
          <a:lstStyle/>
          <a:p>
            <a:pPr>
              <a:defRPr/>
            </a:pPr>
            <a:fld id="{9A5A2C9B-D2D1-ED41-B28F-12CE1E6FCAD4}" type="slidenum">
              <a:rPr lang="en-US" smtClean="0"/>
              <a:pPr>
                <a:defRPr/>
              </a:pPr>
              <a:t>8</a:t>
            </a:fld>
            <a:endParaRPr lang="en-US"/>
          </a:p>
        </p:txBody>
      </p:sp>
    </p:spTree>
    <p:extLst>
      <p:ext uri="{BB962C8B-B14F-4D97-AF65-F5344CB8AC3E}">
        <p14:creationId xmlns:p14="http://schemas.microsoft.com/office/powerpoint/2010/main" val="2128406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a:solidFill>
                  <a:schemeClr val="tx2"/>
                </a:solidFill>
                <a:latin typeface="Arial" charset="0"/>
                <a:ea typeface="ＭＳ Ｐゴシック" charset="0"/>
                <a:cs typeface="ＭＳ Ｐゴシック" charset="0"/>
              </a:defRPr>
            </a:lvl1pPr>
            <a:lvl2pPr marL="742950" indent="-285750" eaLnBrk="0" hangingPunct="0">
              <a:defRPr sz="4400">
                <a:solidFill>
                  <a:schemeClr val="tx2"/>
                </a:solidFill>
                <a:latin typeface="Arial" charset="0"/>
                <a:ea typeface="ＭＳ Ｐゴシック" charset="0"/>
              </a:defRPr>
            </a:lvl2pPr>
            <a:lvl3pPr marL="1143000" indent="-228600" eaLnBrk="0" hangingPunct="0">
              <a:defRPr sz="4400">
                <a:solidFill>
                  <a:schemeClr val="tx2"/>
                </a:solidFill>
                <a:latin typeface="Arial" charset="0"/>
                <a:ea typeface="ＭＳ Ｐゴシック" charset="0"/>
              </a:defRPr>
            </a:lvl3pPr>
            <a:lvl4pPr marL="1600200" indent="-228600" eaLnBrk="0" hangingPunct="0">
              <a:defRPr sz="4400">
                <a:solidFill>
                  <a:schemeClr val="tx2"/>
                </a:solidFill>
                <a:latin typeface="Arial" charset="0"/>
                <a:ea typeface="ＭＳ Ｐゴシック" charset="0"/>
              </a:defRPr>
            </a:lvl4pPr>
            <a:lvl5pPr marL="2057400" indent="-228600" eaLnBrk="0" hangingPunct="0">
              <a:defRPr sz="4400">
                <a:solidFill>
                  <a:schemeClr val="tx2"/>
                </a:solidFill>
                <a:latin typeface="Arial" charset="0"/>
                <a:ea typeface="ＭＳ Ｐゴシック" charset="0"/>
              </a:defRPr>
            </a:lvl5pPr>
            <a:lvl6pPr marL="2514600" indent="-228600" algn="ctr" eaLnBrk="0" fontAlgn="base" hangingPunct="0">
              <a:spcBef>
                <a:spcPct val="0"/>
              </a:spcBef>
              <a:spcAft>
                <a:spcPct val="0"/>
              </a:spcAft>
              <a:defRPr sz="4400">
                <a:solidFill>
                  <a:schemeClr val="tx2"/>
                </a:solidFill>
                <a:latin typeface="Arial" charset="0"/>
                <a:ea typeface="ＭＳ Ｐゴシック" charset="0"/>
              </a:defRPr>
            </a:lvl6pPr>
            <a:lvl7pPr marL="2971800" indent="-228600" algn="ctr" eaLnBrk="0" fontAlgn="base" hangingPunct="0">
              <a:spcBef>
                <a:spcPct val="0"/>
              </a:spcBef>
              <a:spcAft>
                <a:spcPct val="0"/>
              </a:spcAft>
              <a:defRPr sz="4400">
                <a:solidFill>
                  <a:schemeClr val="tx2"/>
                </a:solidFill>
                <a:latin typeface="Arial" charset="0"/>
                <a:ea typeface="ＭＳ Ｐゴシック" charset="0"/>
              </a:defRPr>
            </a:lvl7pPr>
            <a:lvl8pPr marL="3429000" indent="-228600" algn="ctr" eaLnBrk="0" fontAlgn="base" hangingPunct="0">
              <a:spcBef>
                <a:spcPct val="0"/>
              </a:spcBef>
              <a:spcAft>
                <a:spcPct val="0"/>
              </a:spcAft>
              <a:defRPr sz="4400">
                <a:solidFill>
                  <a:schemeClr val="tx2"/>
                </a:solidFill>
                <a:latin typeface="Arial" charset="0"/>
                <a:ea typeface="ＭＳ Ｐゴシック" charset="0"/>
              </a:defRPr>
            </a:lvl8pPr>
            <a:lvl9pPr marL="3886200" indent="-228600" algn="ctr" eaLnBrk="0" fontAlgn="base" hangingPunct="0">
              <a:spcBef>
                <a:spcPct val="0"/>
              </a:spcBef>
              <a:spcAft>
                <a:spcPct val="0"/>
              </a:spcAft>
              <a:defRPr sz="4400">
                <a:solidFill>
                  <a:schemeClr val="tx2"/>
                </a:solidFill>
                <a:latin typeface="Arial" charset="0"/>
                <a:ea typeface="ＭＳ Ｐゴシック" charset="0"/>
              </a:defRPr>
            </a:lvl9pPr>
          </a:lstStyle>
          <a:p>
            <a:pPr eaLnBrk="1" hangingPunct="1"/>
            <a:fld id="{178AA942-98D4-874F-BC31-FA5ADE761E44}" type="slidenum">
              <a:rPr lang="en-US" sz="1200">
                <a:solidFill>
                  <a:schemeClr val="tx1"/>
                </a:solidFill>
              </a:rPr>
              <a:pPr eaLnBrk="1" hangingPunct="1"/>
              <a:t>9</a:t>
            </a:fld>
            <a:endParaRPr lang="en-US" sz="1200">
              <a:solidFill>
                <a:schemeClr val="tx1"/>
              </a:solidFill>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rPr>
              <a:t>Importance of irrigation, can quickly turn useless land into valuable asset</a:t>
            </a:r>
            <a:r>
              <a:rPr lang="en-US" dirty="0" smtClean="0">
                <a:latin typeface="Arial" charset="0"/>
              </a:rPr>
              <a:t>. </a:t>
            </a:r>
            <a:r>
              <a:rPr lang="en-US" dirty="0" smtClean="0"/>
              <a:t>Not my photo</a:t>
            </a:r>
          </a:p>
          <a:p>
            <a:pPr eaLnBrk="1" hangingPunct="1"/>
            <a:endParaRPr lang="en-US" dirty="0">
              <a:latin typeface="Arial" charset="0"/>
            </a:endParaRPr>
          </a:p>
        </p:txBody>
      </p:sp>
    </p:spTree>
    <p:extLst>
      <p:ext uri="{BB962C8B-B14F-4D97-AF65-F5344CB8AC3E}">
        <p14:creationId xmlns:p14="http://schemas.microsoft.com/office/powerpoint/2010/main" val="3448959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A0440D6-38EB-744A-B2A5-B97A462E3053}" type="slidenum">
              <a:rPr lang="en-US" smtClean="0"/>
              <a:pPr>
                <a:defRPr/>
              </a:pPr>
              <a:t>‹#›</a:t>
            </a:fld>
            <a:endParaRPr lang="en-US"/>
          </a:p>
        </p:txBody>
      </p:sp>
    </p:spTree>
    <p:extLst>
      <p:ext uri="{BB962C8B-B14F-4D97-AF65-F5344CB8AC3E}">
        <p14:creationId xmlns:p14="http://schemas.microsoft.com/office/powerpoint/2010/main" val="3060787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91BF8B5-9A82-5243-A4EE-8F22A091B94D}" type="slidenum">
              <a:rPr lang="en-US" smtClean="0"/>
              <a:pPr>
                <a:defRPr/>
              </a:pPr>
              <a:t>‹#›</a:t>
            </a:fld>
            <a:endParaRPr lang="en-US"/>
          </a:p>
        </p:txBody>
      </p:sp>
    </p:spTree>
    <p:extLst>
      <p:ext uri="{BB962C8B-B14F-4D97-AF65-F5344CB8AC3E}">
        <p14:creationId xmlns:p14="http://schemas.microsoft.com/office/powerpoint/2010/main" val="1886511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9051271-D6EF-4747-98BE-B752308838EB}" type="slidenum">
              <a:rPr lang="en-US" smtClean="0"/>
              <a:pPr>
                <a:defRPr/>
              </a:pPr>
              <a:t>‹#›</a:t>
            </a:fld>
            <a:endParaRPr lang="en-US"/>
          </a:p>
        </p:txBody>
      </p:sp>
    </p:spTree>
    <p:extLst>
      <p:ext uri="{BB962C8B-B14F-4D97-AF65-F5344CB8AC3E}">
        <p14:creationId xmlns:p14="http://schemas.microsoft.com/office/powerpoint/2010/main" val="181338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4"/>
          <p:cNvSpPr>
            <a:spLocks noGrp="1" noChangeArrowheads="1"/>
          </p:cNvSpPr>
          <p:nvPr>
            <p:ph type="dt" sz="half" idx="10"/>
          </p:nvPr>
        </p:nvSpPr>
        <p:spPr>
          <a:ln/>
        </p:spPr>
        <p:txBody>
          <a:bodyPr/>
          <a:lstStyle>
            <a:lvl1pPr>
              <a:defRPr/>
            </a:lvl1pPr>
          </a:lstStyle>
          <a:p>
            <a:pPr>
              <a:defRPr/>
            </a:pPr>
            <a:endParaRPr lang="en-US"/>
          </a:p>
        </p:txBody>
      </p:sp>
      <p:sp>
        <p:nvSpPr>
          <p:cNvPr id="7" name="Rectangle 25"/>
          <p:cNvSpPr>
            <a:spLocks noGrp="1" noChangeArrowheads="1"/>
          </p:cNvSpPr>
          <p:nvPr>
            <p:ph type="ftr" sz="quarter" idx="11"/>
          </p:nvPr>
        </p:nvSpPr>
        <p:spPr>
          <a:ln/>
        </p:spPr>
        <p:txBody>
          <a:bodyPr/>
          <a:lstStyle>
            <a:lvl1pPr>
              <a:defRPr/>
            </a:lvl1pPr>
          </a:lstStyle>
          <a:p>
            <a:pPr>
              <a:defRPr/>
            </a:pPr>
            <a:endParaRPr lang="en-US"/>
          </a:p>
        </p:txBody>
      </p:sp>
      <p:sp>
        <p:nvSpPr>
          <p:cNvPr id="8" name="Rectangle 26"/>
          <p:cNvSpPr>
            <a:spLocks noGrp="1" noChangeArrowheads="1"/>
          </p:cNvSpPr>
          <p:nvPr>
            <p:ph type="sldNum" sz="quarter" idx="12"/>
          </p:nvPr>
        </p:nvSpPr>
        <p:spPr>
          <a:ln/>
        </p:spPr>
        <p:txBody>
          <a:bodyPr/>
          <a:lstStyle>
            <a:lvl1pPr>
              <a:defRPr/>
            </a:lvl1pPr>
          </a:lstStyle>
          <a:p>
            <a:pPr>
              <a:defRPr/>
            </a:pPr>
            <a:fld id="{46AE339F-A078-924F-87BA-BC2A8C5850BC}" type="slidenum">
              <a:rPr lang="en-US"/>
              <a:pPr>
                <a:defRPr/>
              </a:pPr>
              <a:t>‹#›</a:t>
            </a:fld>
            <a:endParaRPr lang="en-US"/>
          </a:p>
        </p:txBody>
      </p:sp>
    </p:spTree>
    <p:extLst>
      <p:ext uri="{BB962C8B-B14F-4D97-AF65-F5344CB8AC3E}">
        <p14:creationId xmlns:p14="http://schemas.microsoft.com/office/powerpoint/2010/main" val="4232040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535CF63-F496-8F4C-85D3-EA2DE03C4F2E}" type="slidenum">
              <a:rPr lang="en-US" smtClean="0"/>
              <a:pPr>
                <a:defRPr/>
              </a:pPr>
              <a:t>‹#›</a:t>
            </a:fld>
            <a:endParaRPr lang="en-US"/>
          </a:p>
        </p:txBody>
      </p:sp>
    </p:spTree>
    <p:extLst>
      <p:ext uri="{BB962C8B-B14F-4D97-AF65-F5344CB8AC3E}">
        <p14:creationId xmlns:p14="http://schemas.microsoft.com/office/powerpoint/2010/main" val="166714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9145DEE-9A93-194A-8426-6EA5A19A0E1D}" type="slidenum">
              <a:rPr lang="en-US" smtClean="0"/>
              <a:pPr>
                <a:defRPr/>
              </a:pPr>
              <a:t>‹#›</a:t>
            </a:fld>
            <a:endParaRPr lang="en-US"/>
          </a:p>
        </p:txBody>
      </p:sp>
    </p:spTree>
    <p:extLst>
      <p:ext uri="{BB962C8B-B14F-4D97-AF65-F5344CB8AC3E}">
        <p14:creationId xmlns:p14="http://schemas.microsoft.com/office/powerpoint/2010/main" val="43470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A06C52-BD99-6745-BCAD-60877F2E791E}" type="slidenum">
              <a:rPr lang="en-US" smtClean="0"/>
              <a:pPr>
                <a:defRPr/>
              </a:pPr>
              <a:t>‹#›</a:t>
            </a:fld>
            <a:endParaRPr lang="en-US"/>
          </a:p>
        </p:txBody>
      </p:sp>
    </p:spTree>
    <p:extLst>
      <p:ext uri="{BB962C8B-B14F-4D97-AF65-F5344CB8AC3E}">
        <p14:creationId xmlns:p14="http://schemas.microsoft.com/office/powerpoint/2010/main" val="2714925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FD59319-9B75-9243-B58C-E89D92F09FB8}" type="slidenum">
              <a:rPr lang="en-US" smtClean="0"/>
              <a:pPr>
                <a:defRPr/>
              </a:pPr>
              <a:t>‹#›</a:t>
            </a:fld>
            <a:endParaRPr lang="en-US"/>
          </a:p>
        </p:txBody>
      </p:sp>
    </p:spTree>
    <p:extLst>
      <p:ext uri="{BB962C8B-B14F-4D97-AF65-F5344CB8AC3E}">
        <p14:creationId xmlns:p14="http://schemas.microsoft.com/office/powerpoint/2010/main" val="2203577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A4CAD8E-F862-564D-B6E6-420D8591C7B7}" type="slidenum">
              <a:rPr lang="en-US" smtClean="0"/>
              <a:pPr>
                <a:defRPr/>
              </a:pPr>
              <a:t>‹#›</a:t>
            </a:fld>
            <a:endParaRPr lang="en-US"/>
          </a:p>
        </p:txBody>
      </p:sp>
    </p:spTree>
    <p:extLst>
      <p:ext uri="{BB962C8B-B14F-4D97-AF65-F5344CB8AC3E}">
        <p14:creationId xmlns:p14="http://schemas.microsoft.com/office/powerpoint/2010/main" val="3363456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AAEB574-5F58-754B-A0D2-40CDD3858878}" type="slidenum">
              <a:rPr lang="en-US" smtClean="0"/>
              <a:pPr>
                <a:defRPr/>
              </a:pPr>
              <a:t>‹#›</a:t>
            </a:fld>
            <a:endParaRPr lang="en-US"/>
          </a:p>
        </p:txBody>
      </p:sp>
    </p:spTree>
    <p:extLst>
      <p:ext uri="{BB962C8B-B14F-4D97-AF65-F5344CB8AC3E}">
        <p14:creationId xmlns:p14="http://schemas.microsoft.com/office/powerpoint/2010/main" val="2804916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7BD4F4-B9D0-6B4C-B9DA-18A75815FF44}" type="slidenum">
              <a:rPr lang="en-US" smtClean="0"/>
              <a:pPr>
                <a:defRPr/>
              </a:pPr>
              <a:t>‹#›</a:t>
            </a:fld>
            <a:endParaRPr lang="en-US"/>
          </a:p>
        </p:txBody>
      </p:sp>
    </p:spTree>
    <p:extLst>
      <p:ext uri="{BB962C8B-B14F-4D97-AF65-F5344CB8AC3E}">
        <p14:creationId xmlns:p14="http://schemas.microsoft.com/office/powerpoint/2010/main" val="3078276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99F7097-67A4-474D-91D8-9BF3B38B0D5F}" type="slidenum">
              <a:rPr lang="en-US" smtClean="0"/>
              <a:pPr>
                <a:defRPr/>
              </a:pPr>
              <a:t>‹#›</a:t>
            </a:fld>
            <a:endParaRPr lang="en-US"/>
          </a:p>
        </p:txBody>
      </p:sp>
    </p:spTree>
    <p:extLst>
      <p:ext uri="{BB962C8B-B14F-4D97-AF65-F5344CB8AC3E}">
        <p14:creationId xmlns:p14="http://schemas.microsoft.com/office/powerpoint/2010/main" val="2581112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D60D394-1176-6047-8962-5FF3E3EE2C51}" type="slidenum">
              <a:rPr lang="en-US" smtClean="0"/>
              <a:pPr>
                <a:defRPr/>
              </a:pPr>
              <a:t>‹#›</a:t>
            </a:fld>
            <a:endParaRPr lang="en-US"/>
          </a:p>
        </p:txBody>
      </p:sp>
    </p:spTree>
    <p:extLst>
      <p:ext uri="{BB962C8B-B14F-4D97-AF65-F5344CB8AC3E}">
        <p14:creationId xmlns:p14="http://schemas.microsoft.com/office/powerpoint/2010/main" val="154362935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3.jp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tibet.edublogs.or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10 Things to Know about Tibet</a:t>
            </a:r>
            <a:endParaRPr lang="en-US" dirty="0"/>
          </a:p>
        </p:txBody>
      </p:sp>
      <p:sp>
        <p:nvSpPr>
          <p:cNvPr id="3" name="Subtitle 2"/>
          <p:cNvSpPr>
            <a:spLocks noGrp="1"/>
          </p:cNvSpPr>
          <p:nvPr>
            <p:ph type="subTitle" idx="1"/>
          </p:nvPr>
        </p:nvSpPr>
        <p:spPr/>
        <p:txBody>
          <a:bodyPr>
            <a:normAutofit fontScale="70000" lnSpcReduction="20000"/>
          </a:bodyPr>
          <a:lstStyle/>
          <a:p>
            <a:r>
              <a:rPr lang="en-US" dirty="0" smtClean="0"/>
              <a:t>Gray Tuttle</a:t>
            </a:r>
          </a:p>
          <a:p>
            <a:r>
              <a:rPr lang="en-US" dirty="0" smtClean="0"/>
              <a:t>Leila Hadley Luce Associate Professor of Modern Tibet</a:t>
            </a:r>
          </a:p>
          <a:p>
            <a:r>
              <a:rPr lang="en-US" dirty="0" smtClean="0"/>
              <a:t>East Asian Languages and Cultures Department</a:t>
            </a:r>
          </a:p>
          <a:p>
            <a:r>
              <a:rPr lang="en-US" dirty="0" smtClean="0"/>
              <a:t>Columbia University</a:t>
            </a:r>
            <a:endParaRPr lang="en-US" dirty="0"/>
          </a:p>
        </p:txBody>
      </p:sp>
    </p:spTree>
    <p:extLst>
      <p:ext uri="{BB962C8B-B14F-4D97-AF65-F5344CB8AC3E}">
        <p14:creationId xmlns:p14="http://schemas.microsoft.com/office/powerpoint/2010/main" val="3114494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defRPr/>
            </a:pPr>
            <a:r>
              <a:rPr lang="en-US" i="1" dirty="0" err="1">
                <a:latin typeface="Arial" charset="0"/>
              </a:rPr>
              <a:t>Ngari</a:t>
            </a:r>
            <a:r>
              <a:rPr lang="en-US" i="1" dirty="0">
                <a:latin typeface="Arial" charset="0"/>
              </a:rPr>
              <a:t>, Western Tibet</a:t>
            </a:r>
          </a:p>
        </p:txBody>
      </p:sp>
      <p:sp>
        <p:nvSpPr>
          <p:cNvPr id="38914" name="Rectangle 3"/>
          <p:cNvSpPr>
            <a:spLocks noGrp="1" noChangeArrowheads="1"/>
          </p:cNvSpPr>
          <p:nvPr>
            <p:ph idx="1"/>
          </p:nvPr>
        </p:nvSpPr>
        <p:spPr/>
        <p:txBody>
          <a:bodyPr/>
          <a:lstStyle/>
          <a:p>
            <a:pPr eaLnBrk="1" hangingPunct="1"/>
            <a:endParaRPr lang="en-US">
              <a:latin typeface="Arial" charset="0"/>
            </a:endParaRPr>
          </a:p>
        </p:txBody>
      </p:sp>
      <p:pic>
        <p:nvPicPr>
          <p:cNvPr id="38915" name="Picture 4" descr="050817a_070 monastery in si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8763"/>
            <a:ext cx="9144000" cy="548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Picture 5" descr="gallery_02_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61037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0" y="228600"/>
            <a:ext cx="4114800" cy="1143000"/>
          </a:xfrm>
        </p:spPr>
        <p:txBody>
          <a:bodyPr/>
          <a:lstStyle/>
          <a:p>
            <a:pPr eaLnBrk="1" hangingPunct="1">
              <a:defRPr/>
            </a:pPr>
            <a:endParaRPr lang="en-US">
              <a:ea typeface="+mj-ea"/>
              <a:cs typeface="+mj-cs"/>
            </a:endParaRPr>
          </a:p>
        </p:txBody>
      </p:sp>
      <p:pic>
        <p:nvPicPr>
          <p:cNvPr id="40962" name="Picture 4" descr="gallery_03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0" name="Rectangle 6"/>
          <p:cNvSpPr>
            <a:spLocks noChangeArrowheads="1"/>
          </p:cNvSpPr>
          <p:nvPr/>
        </p:nvSpPr>
        <p:spPr bwMode="auto">
          <a:xfrm>
            <a:off x="0" y="6096000"/>
            <a:ext cx="6705600" cy="762000"/>
          </a:xfrm>
          <a:prstGeom prst="rect">
            <a:avLst/>
          </a:prstGeom>
          <a:noFill/>
          <a:ln w="9525">
            <a:noFill/>
            <a:miter lim="800000"/>
            <a:headEnd/>
            <a:tailEnd/>
          </a:ln>
          <a:effectLst/>
        </p:spPr>
        <p:txBody>
          <a:bodyPr>
            <a:spAutoFit/>
          </a:bodyPr>
          <a:lstStyle/>
          <a:p>
            <a:pPr>
              <a:defRPr/>
            </a:pPr>
            <a:r>
              <a:rPr lang="en-US" i="1" dirty="0">
                <a:effectLst>
                  <a:outerShdw blurRad="38100" dist="38100" dir="2700000" algn="tl">
                    <a:srgbClr val="000000"/>
                  </a:outerShdw>
                </a:effectLst>
              </a:rPr>
              <a:t>Mount </a:t>
            </a:r>
            <a:r>
              <a:rPr lang="en-US" i="1" dirty="0" err="1">
                <a:effectLst>
                  <a:outerShdw blurRad="38100" dist="38100" dir="2700000" algn="tl">
                    <a:srgbClr val="000000"/>
                  </a:outerShdw>
                </a:effectLst>
              </a:rPr>
              <a:t>Kailash</a:t>
            </a:r>
            <a:r>
              <a:rPr lang="en-US" i="1" dirty="0">
                <a:effectLst>
                  <a:outerShdw blurRad="38100" dist="38100" dir="2700000" algn="tl">
                    <a:srgbClr val="000000"/>
                  </a:outerShdw>
                </a:effectLst>
              </a:rPr>
              <a:t>, W. Tibet </a:t>
            </a:r>
            <a:endParaRPr lang="en-US" sz="1600" i="1" dirty="0">
              <a:effectLst>
                <a:outerShdw blurRad="38100" dist="38100" dir="2700000" algn="tl">
                  <a:srgbClr val="000000"/>
                </a:outerShdw>
              </a:effectLst>
            </a:endParaRPr>
          </a:p>
        </p:txBody>
      </p:sp>
    </p:spTree>
    <p:extLst>
      <p:ext uri="{BB962C8B-B14F-4D97-AF65-F5344CB8AC3E}">
        <p14:creationId xmlns:p14="http://schemas.microsoft.com/office/powerpoint/2010/main" val="41941788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endParaRPr lang="en-US">
              <a:ea typeface="+mj-ea"/>
              <a:cs typeface="+mj-cs"/>
            </a:endParaRPr>
          </a:p>
        </p:txBody>
      </p:sp>
      <p:sp>
        <p:nvSpPr>
          <p:cNvPr id="41986" name="Rectangle 3"/>
          <p:cNvSpPr>
            <a:spLocks noGrp="1" noChangeArrowheads="1"/>
          </p:cNvSpPr>
          <p:nvPr>
            <p:ph idx="1"/>
          </p:nvPr>
        </p:nvSpPr>
        <p:spPr/>
        <p:txBody>
          <a:bodyPr/>
          <a:lstStyle/>
          <a:p>
            <a:pPr eaLnBrk="1" hangingPunct="1"/>
            <a:endParaRPr lang="en-US">
              <a:latin typeface="Arial" charset="0"/>
            </a:endParaRPr>
          </a:p>
        </p:txBody>
      </p:sp>
      <p:pic>
        <p:nvPicPr>
          <p:cNvPr id="41987" name="Picture 4" descr="tib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601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167819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228600"/>
            <a:ext cx="8229600" cy="990600"/>
          </a:xfrm>
        </p:spPr>
        <p:txBody>
          <a:bodyPr/>
          <a:lstStyle/>
          <a:p>
            <a:pPr eaLnBrk="1" hangingPunct="1">
              <a:defRPr/>
            </a:pPr>
            <a:r>
              <a:rPr lang="en-US" i="1" dirty="0">
                <a:latin typeface="Arial" charset="0"/>
              </a:rPr>
              <a:t>Central Tibet, </a:t>
            </a:r>
            <a:r>
              <a:rPr lang="en-US" i="1" dirty="0" err="1">
                <a:latin typeface="Arial" charset="0"/>
              </a:rPr>
              <a:t>Potala</a:t>
            </a:r>
            <a:r>
              <a:rPr lang="en-US" i="1" dirty="0">
                <a:latin typeface="Arial" charset="0"/>
              </a:rPr>
              <a:t> Palace</a:t>
            </a:r>
          </a:p>
        </p:txBody>
      </p:sp>
      <p:sp>
        <p:nvSpPr>
          <p:cNvPr id="44034" name="Rectangle 3"/>
          <p:cNvSpPr>
            <a:spLocks noGrp="1" noChangeArrowheads="1"/>
          </p:cNvSpPr>
          <p:nvPr>
            <p:ph idx="1"/>
          </p:nvPr>
        </p:nvSpPr>
        <p:spPr/>
        <p:txBody>
          <a:bodyPr/>
          <a:lstStyle/>
          <a:p>
            <a:pPr eaLnBrk="1" hangingPunct="1"/>
            <a:endParaRPr lang="en-US">
              <a:latin typeface="Arial" charset="0"/>
            </a:endParaRPr>
          </a:p>
        </p:txBody>
      </p:sp>
      <p:pic>
        <p:nvPicPr>
          <p:cNvPr id="44035" name="Picture 4" descr="030222_065a Pota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6" name="Picture 5" descr="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9144000" cy="605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46866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defRPr/>
            </a:pPr>
            <a:r>
              <a:rPr lang="en-US" sz="2800" i="1" dirty="0">
                <a:latin typeface="Arial" charset="0"/>
              </a:rPr>
              <a:t>Himalayan </a:t>
            </a:r>
            <a:r>
              <a:rPr lang="en-US" sz="2800" i="1" dirty="0" smtClean="0">
                <a:latin typeface="Arial" charset="0"/>
              </a:rPr>
              <a:t>Tibetan </a:t>
            </a:r>
            <a:r>
              <a:rPr lang="en-US" sz="2800" i="1" dirty="0">
                <a:latin typeface="Arial" charset="0"/>
              </a:rPr>
              <a:t>Buddhist Cultural </a:t>
            </a:r>
            <a:r>
              <a:rPr lang="en-US" sz="2800" i="1" dirty="0" smtClean="0">
                <a:latin typeface="Arial" charset="0"/>
              </a:rPr>
              <a:t>Area</a:t>
            </a:r>
            <a:endParaRPr lang="en-US" sz="2800" i="1" dirty="0">
              <a:latin typeface="Arial" charset="0"/>
            </a:endParaRPr>
          </a:p>
        </p:txBody>
      </p:sp>
      <p:pic>
        <p:nvPicPr>
          <p:cNvPr id="49154" name="Picture 7" descr="000_DSC_004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82638" y="1295400"/>
            <a:ext cx="2984500" cy="4495800"/>
          </a:xfrm>
          <a:noFill/>
        </p:spPr>
      </p:pic>
      <p:pic>
        <p:nvPicPr>
          <p:cNvPr id="49156" name="Picture 9" descr="17"/>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419600" y="1219200"/>
            <a:ext cx="3524250" cy="2171700"/>
          </a:xfrm>
          <a:noFill/>
        </p:spPr>
      </p:pic>
      <p:sp>
        <p:nvSpPr>
          <p:cNvPr id="3" name="Content Placeholder 2"/>
          <p:cNvSpPr>
            <a:spLocks noGrp="1"/>
          </p:cNvSpPr>
          <p:nvPr>
            <p:ph sz="quarter" idx="2"/>
          </p:nvPr>
        </p:nvSpPr>
        <p:spPr>
          <a:xfrm>
            <a:off x="4191000" y="3505200"/>
            <a:ext cx="4114800" cy="2590800"/>
          </a:xfrm>
        </p:spPr>
        <p:txBody>
          <a:bodyPr>
            <a:normAutofit/>
          </a:bodyPr>
          <a:lstStyle/>
          <a:p>
            <a:pPr marL="0" indent="0">
              <a:buNone/>
            </a:pPr>
            <a:r>
              <a:rPr lang="en-US" dirty="0" smtClean="0"/>
              <a:t>				Nepal</a:t>
            </a:r>
          </a:p>
          <a:p>
            <a:pPr marL="0" indent="0">
              <a:buNone/>
            </a:pPr>
            <a:endParaRPr lang="en-US" dirty="0"/>
          </a:p>
          <a:p>
            <a:pPr marL="0" indent="0">
              <a:buNone/>
            </a:pPr>
            <a:endParaRPr lang="en-US" dirty="0" smtClean="0"/>
          </a:p>
          <a:p>
            <a:pPr marL="0" indent="0">
              <a:buNone/>
            </a:pPr>
            <a:r>
              <a:rPr lang="en-US" dirty="0" smtClean="0"/>
              <a:t>Bhutan</a:t>
            </a:r>
            <a:endParaRPr lang="en-US" dirty="0"/>
          </a:p>
        </p:txBody>
      </p:sp>
    </p:spTree>
    <p:extLst>
      <p:ext uri="{BB962C8B-B14F-4D97-AF65-F5344CB8AC3E}">
        <p14:creationId xmlns:p14="http://schemas.microsoft.com/office/powerpoint/2010/main" val="33045796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defRPr/>
            </a:pPr>
            <a:r>
              <a:rPr lang="en-US" i="1" dirty="0" err="1" smtClean="0">
                <a:latin typeface="Arial" charset="0"/>
              </a:rPr>
              <a:t>Yarlung</a:t>
            </a:r>
            <a:r>
              <a:rPr lang="en-US" i="1" dirty="0" smtClean="0">
                <a:latin typeface="Arial" charset="0"/>
              </a:rPr>
              <a:t> Valley in Central Tibet</a:t>
            </a:r>
            <a:endParaRPr lang="en-US" i="1" dirty="0">
              <a:latin typeface="Arial" charset="0"/>
            </a:endParaRPr>
          </a:p>
        </p:txBody>
      </p:sp>
      <p:sp>
        <p:nvSpPr>
          <p:cNvPr id="50178" name="Rectangle 3"/>
          <p:cNvSpPr>
            <a:spLocks noGrp="1" noChangeArrowheads="1"/>
          </p:cNvSpPr>
          <p:nvPr>
            <p:ph idx="1"/>
          </p:nvPr>
        </p:nvSpPr>
        <p:spPr/>
        <p:txBody>
          <a:bodyPr/>
          <a:lstStyle/>
          <a:p>
            <a:pPr eaLnBrk="1" hangingPunct="1"/>
            <a:endParaRPr lang="en-US">
              <a:latin typeface="Arial" charset="0"/>
            </a:endParaRPr>
          </a:p>
        </p:txBody>
      </p:sp>
      <p:pic>
        <p:nvPicPr>
          <p:cNvPr id="50179" name="Picture 4" descr="D00255 Tibetan rapeseed fields&amp; mt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48526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228600"/>
            <a:ext cx="8229600" cy="914400"/>
          </a:xfrm>
        </p:spPr>
        <p:txBody>
          <a:bodyPr/>
          <a:lstStyle/>
          <a:p>
            <a:pPr eaLnBrk="1" hangingPunct="1">
              <a:defRPr/>
            </a:pPr>
            <a:r>
              <a:rPr lang="en-US" i="1" dirty="0">
                <a:latin typeface="Arial" charset="0"/>
              </a:rPr>
              <a:t>Khams, Eastern Tibet</a:t>
            </a:r>
          </a:p>
        </p:txBody>
      </p:sp>
      <p:sp>
        <p:nvSpPr>
          <p:cNvPr id="52226" name="Rectangle 3"/>
          <p:cNvSpPr>
            <a:spLocks noGrp="1" noChangeArrowheads="1"/>
          </p:cNvSpPr>
          <p:nvPr>
            <p:ph idx="1"/>
          </p:nvPr>
        </p:nvSpPr>
        <p:spPr/>
        <p:txBody>
          <a:bodyPr/>
          <a:lstStyle/>
          <a:p>
            <a:pPr eaLnBrk="1" hangingPunct="1"/>
            <a:endParaRPr lang="en-US">
              <a:latin typeface="Arial" charset="0"/>
            </a:endParaRPr>
          </a:p>
        </p:txBody>
      </p:sp>
      <p:pic>
        <p:nvPicPr>
          <p:cNvPr id="52227" name="Picture 4" descr="gallery_02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296400" cy="621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0546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28600"/>
            <a:ext cx="8229600" cy="533400"/>
          </a:xfrm>
        </p:spPr>
        <p:txBody>
          <a:bodyPr>
            <a:normAutofit fontScale="90000"/>
          </a:bodyPr>
          <a:lstStyle/>
          <a:p>
            <a:pPr eaLnBrk="1" hangingPunct="1">
              <a:defRPr/>
            </a:pPr>
            <a:r>
              <a:rPr lang="en-US" sz="4000" i="1" dirty="0">
                <a:latin typeface="Arial" charset="0"/>
              </a:rPr>
              <a:t>Amdo, Northeastern Tibet</a:t>
            </a:r>
          </a:p>
        </p:txBody>
      </p:sp>
      <p:sp>
        <p:nvSpPr>
          <p:cNvPr id="53250" name="Rectangle 3"/>
          <p:cNvSpPr>
            <a:spLocks noGrp="1" noChangeArrowheads="1"/>
          </p:cNvSpPr>
          <p:nvPr>
            <p:ph idx="1"/>
          </p:nvPr>
        </p:nvSpPr>
        <p:spPr/>
        <p:txBody>
          <a:bodyPr/>
          <a:lstStyle/>
          <a:p>
            <a:pPr eaLnBrk="1" hangingPunct="1"/>
            <a:endParaRPr lang="en-US">
              <a:latin typeface="Arial" charset="0"/>
            </a:endParaRPr>
          </a:p>
        </p:txBody>
      </p:sp>
      <p:pic>
        <p:nvPicPr>
          <p:cNvPr id="53251" name="Picture 6" descr="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3450"/>
            <a:ext cx="9144000" cy="615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66688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0"/>
            <a:ext cx="8229600" cy="685800"/>
          </a:xfrm>
        </p:spPr>
        <p:txBody>
          <a:bodyPr>
            <a:normAutofit fontScale="90000"/>
          </a:bodyPr>
          <a:lstStyle/>
          <a:p>
            <a:r>
              <a:rPr lang="en-US" sz="4000" dirty="0" smtClean="0"/>
              <a:t>“Yellow” River in Tibet (Peacock River)</a:t>
            </a:r>
            <a:endParaRPr lang="en-US" sz="4000" dirty="0"/>
          </a:p>
        </p:txBody>
      </p:sp>
      <p:sp>
        <p:nvSpPr>
          <p:cNvPr id="114691" name="Rectangle 3"/>
          <p:cNvSpPr>
            <a:spLocks noGrp="1" noChangeArrowheads="1"/>
          </p:cNvSpPr>
          <p:nvPr>
            <p:ph type="body" idx="1"/>
          </p:nvPr>
        </p:nvSpPr>
        <p:spPr/>
        <p:txBody>
          <a:bodyPr/>
          <a:lstStyle/>
          <a:p>
            <a:endParaRPr lang="en-US"/>
          </a:p>
        </p:txBody>
      </p:sp>
      <p:pic>
        <p:nvPicPr>
          <p:cNvPr id="114692" name="Picture 4" descr="NamDzong1 Ma River_0615  low res"/>
          <p:cNvPicPr>
            <a:picLocks noChangeAspect="1" noChangeArrowheads="1"/>
          </p:cNvPicPr>
          <p:nvPr/>
        </p:nvPicPr>
        <p:blipFill>
          <a:blip r:embed="rId2"/>
          <a:srcRect/>
          <a:stretch>
            <a:fillRect/>
          </a:stretch>
        </p:blipFill>
        <p:spPr bwMode="auto">
          <a:xfrm>
            <a:off x="0" y="765175"/>
            <a:ext cx="9144000" cy="6092825"/>
          </a:xfrm>
          <a:prstGeom prst="rect">
            <a:avLst/>
          </a:prstGeom>
          <a:noFill/>
        </p:spPr>
      </p:pic>
    </p:spTree>
    <p:extLst>
      <p:ext uri="{BB962C8B-B14F-4D97-AF65-F5344CB8AC3E}">
        <p14:creationId xmlns:p14="http://schemas.microsoft.com/office/powerpoint/2010/main" val="37309186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p:cNvSpPr>
            <a:spLocks noGrp="1" noChangeArrowheads="1"/>
          </p:cNvSpPr>
          <p:nvPr>
            <p:ph type="title"/>
          </p:nvPr>
        </p:nvSpPr>
        <p:spPr>
          <a:xfrm>
            <a:off x="457200" y="228600"/>
            <a:ext cx="8229600" cy="914400"/>
          </a:xfrm>
        </p:spPr>
        <p:txBody>
          <a:bodyPr/>
          <a:lstStyle/>
          <a:p>
            <a:pPr eaLnBrk="1" hangingPunct="1">
              <a:defRPr/>
            </a:pPr>
            <a:r>
              <a:rPr lang="en-US" sz="4000" i="1" dirty="0">
                <a:latin typeface="Arial" charset="0"/>
              </a:rPr>
              <a:t>Eastern Grasslands &amp; Woodlands</a:t>
            </a:r>
          </a:p>
        </p:txBody>
      </p:sp>
      <p:pic>
        <p:nvPicPr>
          <p:cNvPr id="55298" name="Picture 8" descr="9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066800"/>
            <a:ext cx="4156075" cy="5791200"/>
          </a:xfrm>
          <a:noFill/>
        </p:spPr>
      </p:pic>
      <p:pic>
        <p:nvPicPr>
          <p:cNvPr id="55299" name="Picture 9" descr="8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343400" y="1066800"/>
            <a:ext cx="3662363" cy="2541588"/>
          </a:xfrm>
          <a:noFill/>
        </p:spPr>
      </p:pic>
      <p:pic>
        <p:nvPicPr>
          <p:cNvPr id="3" name="Content Placeholder 2" descr="1991_07 Xiahe-Tibetan Plateau Grassland_009.jpg"/>
          <p:cNvPicPr>
            <a:picLocks noGrp="1" noChangeAspect="1"/>
          </p:cNvPicPr>
          <p:nvPr>
            <p:ph sz="quarter" idx="3"/>
          </p:nvPr>
        </p:nvPicPr>
        <p:blipFill>
          <a:blip r:embed="rId5">
            <a:extLst>
              <a:ext uri="{28A0092B-C50C-407E-A947-70E740481C1C}">
                <a14:useLocalDpi xmlns:a14="http://schemas.microsoft.com/office/drawing/2010/main" val="0"/>
              </a:ext>
            </a:extLst>
          </a:blip>
          <a:srcRect l="-7695" r="-7695"/>
          <a:stretch>
            <a:fillRect/>
          </a:stretch>
        </p:blipFill>
        <p:spPr>
          <a:xfrm>
            <a:off x="4648199" y="4000500"/>
            <a:ext cx="4605421" cy="2476500"/>
          </a:xfrm>
        </p:spPr>
      </p:pic>
    </p:spTree>
    <p:extLst>
      <p:ext uri="{BB962C8B-B14F-4D97-AF65-F5344CB8AC3E}">
        <p14:creationId xmlns:p14="http://schemas.microsoft.com/office/powerpoint/2010/main" val="3760197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Tibet Is Massive</a:t>
            </a:r>
            <a:endParaRPr lang="en-US" dirty="0"/>
          </a:p>
        </p:txBody>
      </p:sp>
      <p:pic>
        <p:nvPicPr>
          <p:cNvPr id="4" name="Content Placeholder 3" descr="Tibet_and_Europe side by side.jpg"/>
          <p:cNvPicPr>
            <a:picLocks noGrp="1" noChangeAspect="1"/>
          </p:cNvPicPr>
          <p:nvPr>
            <p:ph idx="1"/>
          </p:nvPr>
        </p:nvPicPr>
        <p:blipFill>
          <a:blip r:embed="rId3">
            <a:extLst>
              <a:ext uri="{28A0092B-C50C-407E-A947-70E740481C1C}">
                <a14:useLocalDpi xmlns:a14="http://schemas.microsoft.com/office/drawing/2010/main" val="0"/>
              </a:ext>
            </a:extLst>
          </a:blip>
          <a:srcRect t="10857" b="10857"/>
          <a:stretch>
            <a:fillRect/>
          </a:stretch>
        </p:blipFill>
        <p:spPr/>
      </p:pic>
    </p:spTree>
    <p:extLst>
      <p:ext uri="{BB962C8B-B14F-4D97-AF65-F5344CB8AC3E}">
        <p14:creationId xmlns:p14="http://schemas.microsoft.com/office/powerpoint/2010/main" val="1151315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Rural </a:t>
            </a:r>
            <a:r>
              <a:rPr lang="en-US" dirty="0"/>
              <a:t>Life Central in Tibet </a:t>
            </a:r>
          </a:p>
        </p:txBody>
      </p:sp>
      <p:pic>
        <p:nvPicPr>
          <p:cNvPr id="8" name="Content Placeholder 7" descr="1991_07 cropped Xiahe-Tibetan Plateau Grassland_010 copy.jpg"/>
          <p:cNvPicPr>
            <a:picLocks noGrp="1" noChangeAspect="1"/>
          </p:cNvPicPr>
          <p:nvPr>
            <p:ph sz="half" idx="1"/>
          </p:nvPr>
        </p:nvPicPr>
        <p:blipFill>
          <a:blip r:embed="rId3">
            <a:extLst>
              <a:ext uri="{28A0092B-C50C-407E-A947-70E740481C1C}">
                <a14:useLocalDpi xmlns:a14="http://schemas.microsoft.com/office/drawing/2010/main" val="0"/>
              </a:ext>
            </a:extLst>
          </a:blip>
          <a:srcRect l="-11668" r="-11668"/>
          <a:stretch>
            <a:fillRect/>
          </a:stretch>
        </p:blipFill>
        <p:spPr/>
      </p:pic>
      <p:sp>
        <p:nvSpPr>
          <p:cNvPr id="4" name="Content Placeholder 3"/>
          <p:cNvSpPr>
            <a:spLocks noGrp="1"/>
          </p:cNvSpPr>
          <p:nvPr>
            <p:ph sz="quarter" idx="2"/>
          </p:nvPr>
        </p:nvSpPr>
        <p:spPr/>
        <p:txBody>
          <a:bodyPr/>
          <a:lstStyle/>
          <a:p>
            <a:pPr marL="0" indent="0">
              <a:buNone/>
            </a:pPr>
            <a:endParaRPr lang="en-US" dirty="0"/>
          </a:p>
        </p:txBody>
      </p:sp>
      <p:pic>
        <p:nvPicPr>
          <p:cNvPr id="7" name="Content Placeholder 6" descr="gwt_207.jpg"/>
          <p:cNvPicPr>
            <a:picLocks noGrp="1" noChangeAspect="1"/>
          </p:cNvPicPr>
          <p:nvPr>
            <p:ph sz="quarter" idx="3"/>
          </p:nvPr>
        </p:nvPicPr>
        <p:blipFill>
          <a:blip r:embed="rId4">
            <a:extLst>
              <a:ext uri="{28A0092B-C50C-407E-A947-70E740481C1C}">
                <a14:useLocalDpi xmlns:a14="http://schemas.microsoft.com/office/drawing/2010/main" val="0"/>
              </a:ext>
            </a:extLst>
          </a:blip>
          <a:srcRect t="10461" b="10461"/>
          <a:stretch>
            <a:fillRect/>
          </a:stretch>
        </p:blipFill>
        <p:spPr/>
      </p:pic>
      <p:pic>
        <p:nvPicPr>
          <p:cNvPr id="6" name="Picture 5" descr="IMGP15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524000"/>
            <a:ext cx="3322281" cy="227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4008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28800"/>
            <a:ext cx="12192000"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74145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Tibetan Land Use</a:t>
            </a:r>
            <a:endParaRPr lang="en-US" dirty="0"/>
          </a:p>
        </p:txBody>
      </p:sp>
      <p:pic>
        <p:nvPicPr>
          <p:cNvPr id="4" name="Content Placeholder 3" descr="HistoricalAtlasofTibet_full (dragged).pdf"/>
          <p:cNvPicPr>
            <a:picLocks noGrp="1" noChangeAspect="1"/>
          </p:cNvPicPr>
          <p:nvPr>
            <p:ph idx="1"/>
          </p:nvPr>
        </p:nvPicPr>
        <p:blipFill>
          <a:blip r:embed="rId3">
            <a:extLst>
              <a:ext uri="{28A0092B-C50C-407E-A947-70E740481C1C}">
                <a14:useLocalDpi xmlns:a14="http://schemas.microsoft.com/office/drawing/2010/main" val="0"/>
              </a:ext>
            </a:extLst>
          </a:blip>
          <a:srcRect t="7786" b="7786"/>
          <a:stretch>
            <a:fillRect/>
          </a:stretch>
        </p:blipFill>
        <p:spPr>
          <a:xfrm>
            <a:off x="-97021" y="1295400"/>
            <a:ext cx="9283196" cy="5105400"/>
          </a:xfrm>
        </p:spPr>
      </p:pic>
    </p:spTree>
    <p:extLst>
      <p:ext uri="{BB962C8B-B14F-4D97-AF65-F5344CB8AC3E}">
        <p14:creationId xmlns:p14="http://schemas.microsoft.com/office/powerpoint/2010/main" val="8720382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Nature Understood Differently</a:t>
            </a:r>
            <a:endParaRPr lang="en-US" i="1"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a:xfrm>
            <a:off x="6553200" y="1295400"/>
            <a:ext cx="2133600" cy="4800600"/>
          </a:xfrm>
        </p:spPr>
        <p:txBody>
          <a:bodyPr/>
          <a:lstStyle/>
          <a:p>
            <a:endParaRPr lang="en-US"/>
          </a:p>
        </p:txBody>
      </p:sp>
      <p:pic>
        <p:nvPicPr>
          <p:cNvPr id="7" name="Picture 6" descr="Sengay Shong naga dragon_015"/>
          <p:cNvPicPr>
            <a:picLocks noChangeAspect="1" noChangeArrowheads="1"/>
          </p:cNvPicPr>
          <p:nvPr/>
        </p:nvPicPr>
        <p:blipFill>
          <a:blip r:embed="rId3"/>
          <a:srcRect/>
          <a:stretch>
            <a:fillRect/>
          </a:stretch>
        </p:blipFill>
        <p:spPr bwMode="auto">
          <a:xfrm>
            <a:off x="5638800" y="1295400"/>
            <a:ext cx="3614738" cy="5257800"/>
          </a:xfrm>
          <a:prstGeom prst="rect">
            <a:avLst/>
          </a:prstGeom>
          <a:noFill/>
        </p:spPr>
      </p:pic>
      <p:pic>
        <p:nvPicPr>
          <p:cNvPr id="6" name="Picture 5" descr="Cantsa srid Gechuk Gnyan chen bso mountain god_1064"/>
          <p:cNvPicPr>
            <a:picLocks noChangeAspect="1" noChangeArrowheads="1"/>
          </p:cNvPicPr>
          <p:nvPr/>
        </p:nvPicPr>
        <p:blipFill>
          <a:blip r:embed="rId4"/>
          <a:srcRect/>
          <a:stretch>
            <a:fillRect/>
          </a:stretch>
        </p:blipFill>
        <p:spPr bwMode="auto">
          <a:xfrm>
            <a:off x="-152400" y="1295400"/>
            <a:ext cx="6021030" cy="5257800"/>
          </a:xfrm>
          <a:prstGeom prst="rect">
            <a:avLst/>
          </a:prstGeom>
          <a:noFill/>
        </p:spPr>
      </p:pic>
    </p:spTree>
    <p:extLst>
      <p:ext uri="{BB962C8B-B14F-4D97-AF65-F5344CB8AC3E}">
        <p14:creationId xmlns:p14="http://schemas.microsoft.com/office/powerpoint/2010/main" val="11090638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3) Tibetan Culture </a:t>
            </a:r>
            <a:br>
              <a:rPr lang="en-US" dirty="0" smtClean="0"/>
            </a:br>
            <a:r>
              <a:rPr lang="en-US" dirty="0" smtClean="0"/>
              <a:t>Shaped by Empire</a:t>
            </a:r>
            <a:endParaRPr lang="en-US" dirty="0"/>
          </a:p>
        </p:txBody>
      </p:sp>
      <p:sp>
        <p:nvSpPr>
          <p:cNvPr id="3" name="Content Placeholder 2"/>
          <p:cNvSpPr>
            <a:spLocks noGrp="1"/>
          </p:cNvSpPr>
          <p:nvPr>
            <p:ph type="subTitle" idx="1"/>
          </p:nvPr>
        </p:nvSpPr>
        <p:spPr>
          <a:xfrm>
            <a:off x="990600" y="3886200"/>
            <a:ext cx="7239000" cy="1752600"/>
          </a:xfrm>
        </p:spPr>
        <p:txBody>
          <a:bodyPr/>
          <a:lstStyle/>
          <a:p>
            <a:r>
              <a:rPr lang="en-US" dirty="0" err="1" smtClean="0"/>
              <a:t>Pugyel</a:t>
            </a:r>
            <a:r>
              <a:rPr lang="en-US" dirty="0" smtClean="0"/>
              <a:t> or </a:t>
            </a:r>
            <a:r>
              <a:rPr lang="en-US" dirty="0" err="1" smtClean="0"/>
              <a:t>Yarlung</a:t>
            </a:r>
            <a:r>
              <a:rPr lang="en-US" dirty="0" smtClean="0"/>
              <a:t> Dynasty (c. 600-c. 900)</a:t>
            </a:r>
            <a:endParaRPr lang="en-US" dirty="0"/>
          </a:p>
        </p:txBody>
      </p:sp>
    </p:spTree>
    <p:extLst>
      <p:ext uri="{BB962C8B-B14F-4D97-AF65-F5344CB8AC3E}">
        <p14:creationId xmlns:p14="http://schemas.microsoft.com/office/powerpoint/2010/main" val="29946884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793px-Tibetan_empire_greatest_extent_780s-790s_CE.png"/>
          <p:cNvPicPr>
            <a:picLocks noGrp="1" noChangeAspect="1"/>
          </p:cNvPicPr>
          <p:nvPr/>
        </p:nvPicPr>
        <p:blipFill>
          <a:blip r:embed="rId3"/>
          <a:srcRect l="-30113" r="-30113"/>
          <a:stretch>
            <a:fillRect/>
          </a:stretch>
        </p:blipFill>
        <p:spPr>
          <a:xfrm>
            <a:off x="-2819400" y="0"/>
            <a:ext cx="14706600" cy="6858000"/>
          </a:xfrm>
          <a:prstGeom prst="rect">
            <a:avLst/>
          </a:prstGeom>
        </p:spPr>
      </p:pic>
      <p:sp>
        <p:nvSpPr>
          <p:cNvPr id="6" name="TextBox 5"/>
          <p:cNvSpPr txBox="1"/>
          <p:nvPr/>
        </p:nvSpPr>
        <p:spPr>
          <a:xfrm>
            <a:off x="7467600" y="2438400"/>
            <a:ext cx="762000" cy="338554"/>
          </a:xfrm>
          <a:prstGeom prst="rect">
            <a:avLst/>
          </a:prstGeom>
          <a:noFill/>
        </p:spPr>
        <p:txBody>
          <a:bodyPr wrap="square" rtlCol="0">
            <a:spAutoFit/>
          </a:bodyPr>
          <a:lstStyle/>
          <a:p>
            <a:r>
              <a:rPr lang="en-US" sz="1600" dirty="0" smtClean="0">
                <a:solidFill>
                  <a:srgbClr val="FF0000"/>
                </a:solidFill>
              </a:rPr>
              <a:t>Ordos</a:t>
            </a:r>
          </a:p>
        </p:txBody>
      </p:sp>
    </p:spTree>
    <p:extLst>
      <p:ext uri="{BB962C8B-B14F-4D97-AF65-F5344CB8AC3E}">
        <p14:creationId xmlns:p14="http://schemas.microsoft.com/office/powerpoint/2010/main" val="10712509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650-950 Eurasian Empires</a:t>
            </a:r>
            <a:endParaRPr lang="en-US" i="1" dirty="0"/>
          </a:p>
        </p:txBody>
      </p:sp>
      <p:pic>
        <p:nvPicPr>
          <p:cNvPr id="4" name="Content Placeholder 3" descr="eurasia cropped.jpg"/>
          <p:cNvPicPr>
            <a:picLocks noGrp="1" noChangeAspect="1"/>
          </p:cNvPicPr>
          <p:nvPr>
            <p:ph idx="1"/>
          </p:nvPr>
        </p:nvPicPr>
        <p:blipFill>
          <a:blip r:embed="rId3"/>
          <a:srcRect t="-10272" b="-10272"/>
          <a:stretch>
            <a:fillRect/>
          </a:stretch>
        </p:blipFill>
        <p:spPr/>
      </p:pic>
    </p:spTree>
    <p:extLst>
      <p:ext uri="{BB962C8B-B14F-4D97-AF65-F5344CB8AC3E}">
        <p14:creationId xmlns:p14="http://schemas.microsoft.com/office/powerpoint/2010/main" val="17055409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fontScale="90000"/>
          </a:bodyPr>
          <a:lstStyle/>
          <a:p>
            <a:r>
              <a:rPr lang="en-US" dirty="0" smtClean="0"/>
              <a:t>5) Buddhism—Central </a:t>
            </a:r>
            <a:r>
              <a:rPr lang="en-US" dirty="0"/>
              <a:t>to Tibetan Culture </a:t>
            </a:r>
          </a:p>
        </p:txBody>
      </p:sp>
      <p:pic>
        <p:nvPicPr>
          <p:cNvPr id="4" name="Content Placeholder 3" descr="1991_08 Chokpori_009.jpg"/>
          <p:cNvPicPr>
            <a:picLocks noGrp="1" noChangeAspect="1"/>
          </p:cNvPicPr>
          <p:nvPr>
            <p:ph idx="1"/>
          </p:nvPr>
        </p:nvPicPr>
        <p:blipFill>
          <a:blip r:embed="rId3">
            <a:extLst>
              <a:ext uri="{28A0092B-C50C-407E-A947-70E740481C1C}">
                <a14:useLocalDpi xmlns:a14="http://schemas.microsoft.com/office/drawing/2010/main" val="0"/>
              </a:ext>
            </a:extLst>
          </a:blip>
          <a:srcRect l="-11098" r="-11098"/>
          <a:stretch>
            <a:fillRect/>
          </a:stretch>
        </p:blipFill>
        <p:spPr>
          <a:xfrm>
            <a:off x="96380" y="1447800"/>
            <a:ext cx="8867530" cy="4876800"/>
          </a:xfrm>
        </p:spPr>
      </p:pic>
    </p:spTree>
    <p:extLst>
      <p:ext uri="{BB962C8B-B14F-4D97-AF65-F5344CB8AC3E}">
        <p14:creationId xmlns:p14="http://schemas.microsoft.com/office/powerpoint/2010/main" val="27424612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 &amp; Innovation</a:t>
            </a:r>
            <a:endParaRPr lang="en-US" dirty="0"/>
          </a:p>
        </p:txBody>
      </p:sp>
      <p:sp>
        <p:nvSpPr>
          <p:cNvPr id="4" name="Content Placeholder 3"/>
          <p:cNvSpPr>
            <a:spLocks noGrp="1"/>
          </p:cNvSpPr>
          <p:nvPr>
            <p:ph sz="half" idx="1"/>
          </p:nvPr>
        </p:nvSpPr>
        <p:spPr/>
        <p:txBody>
          <a:bodyPr/>
          <a:lstStyle/>
          <a:p>
            <a:pPr>
              <a:defRPr/>
            </a:pPr>
            <a:r>
              <a:rPr lang="en-US" dirty="0"/>
              <a:t>Book </a:t>
            </a:r>
            <a:r>
              <a:rPr lang="en-US" dirty="0" smtClean="0"/>
              <a:t>Printing (canon: c. 4500 titles in 300+ </a:t>
            </a:r>
            <a:r>
              <a:rPr lang="en-US" dirty="0" err="1" smtClean="0"/>
              <a:t>vols</a:t>
            </a:r>
            <a:r>
              <a:rPr lang="en-US" dirty="0" smtClean="0"/>
              <a:t>)</a:t>
            </a:r>
            <a:endParaRPr lang="en-US" dirty="0"/>
          </a:p>
          <a:p>
            <a:pPr>
              <a:defRPr/>
            </a:pPr>
            <a:endParaRPr lang="en-US" dirty="0"/>
          </a:p>
          <a:p>
            <a:pPr>
              <a:defRPr/>
            </a:pPr>
            <a:r>
              <a:rPr lang="en-US" dirty="0"/>
              <a:t>Five Fields of Science</a:t>
            </a:r>
          </a:p>
          <a:p>
            <a:pPr marL="0" indent="0">
              <a:buNone/>
              <a:defRPr/>
            </a:pPr>
            <a:endParaRPr lang="en-US" dirty="0"/>
          </a:p>
          <a:p>
            <a:pPr>
              <a:defRPr/>
            </a:pPr>
            <a:r>
              <a:rPr lang="en-US" dirty="0"/>
              <a:t>Tibetan Medicine</a:t>
            </a:r>
          </a:p>
          <a:p>
            <a:pPr>
              <a:defRPr/>
            </a:pPr>
            <a:endParaRPr lang="en-US" dirty="0"/>
          </a:p>
          <a:p>
            <a:pPr>
              <a:defRPr/>
            </a:pPr>
            <a:r>
              <a:rPr lang="en-US" dirty="0"/>
              <a:t>Art &amp; </a:t>
            </a:r>
            <a:r>
              <a:rPr lang="en-US" dirty="0" smtClean="0"/>
              <a:t>Architecture</a:t>
            </a:r>
            <a:endParaRPr lang="en-US" dirty="0"/>
          </a:p>
        </p:txBody>
      </p:sp>
      <p:sp>
        <p:nvSpPr>
          <p:cNvPr id="5" name="Content Placeholder 4"/>
          <p:cNvSpPr>
            <a:spLocks noGrp="1"/>
          </p:cNvSpPr>
          <p:nvPr>
            <p:ph sz="half" idx="2"/>
          </p:nvPr>
        </p:nvSpPr>
        <p:spPr/>
        <p:txBody>
          <a:bodyPr/>
          <a:lstStyle/>
          <a:p>
            <a:pPr marL="0" indent="0">
              <a:buNone/>
            </a:pPr>
            <a:endParaRPr lang="en-US" dirty="0"/>
          </a:p>
        </p:txBody>
      </p:sp>
      <p:pic>
        <p:nvPicPr>
          <p:cNvPr id="6" name="Picture 5" descr="bookshelves full can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600200"/>
            <a:ext cx="3429000" cy="45691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92772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6) Monasteries—</a:t>
            </a:r>
            <a:br>
              <a:rPr lang="en-US" dirty="0" smtClean="0"/>
            </a:br>
            <a:r>
              <a:rPr lang="en-US" dirty="0" smtClean="0"/>
              <a:t>Central </a:t>
            </a:r>
            <a:r>
              <a:rPr lang="en-US" dirty="0"/>
              <a:t>to Tibetan Culture </a:t>
            </a:r>
          </a:p>
        </p:txBody>
      </p:sp>
      <p:pic>
        <p:nvPicPr>
          <p:cNvPr id="6" name="Content Placeholder 5" descr="1991_07 Xiahe Labrang Monastery_039.jpg"/>
          <p:cNvPicPr>
            <a:picLocks noGrp="1" noChangeAspect="1"/>
          </p:cNvPicPr>
          <p:nvPr>
            <p:ph idx="1"/>
          </p:nvPr>
        </p:nvPicPr>
        <p:blipFill>
          <a:blip r:embed="rId3">
            <a:extLst>
              <a:ext uri="{28A0092B-C50C-407E-A947-70E740481C1C}">
                <a14:useLocalDpi xmlns:a14="http://schemas.microsoft.com/office/drawing/2010/main" val="0"/>
              </a:ext>
            </a:extLst>
          </a:blip>
          <a:srcRect t="8925" b="8925"/>
          <a:stretch>
            <a:fillRect/>
          </a:stretch>
        </p:blipFill>
        <p:spPr/>
      </p:pic>
    </p:spTree>
    <p:extLst>
      <p:ext uri="{BB962C8B-B14F-4D97-AF65-F5344CB8AC3E}">
        <p14:creationId xmlns:p14="http://schemas.microsoft.com/office/powerpoint/2010/main" val="7315691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45719"/>
          </a:xfrm>
        </p:spPr>
        <p:txBody>
          <a:bodyPr>
            <a:normAutofit fontScale="90000"/>
          </a:bodyPr>
          <a:lstStyle/>
          <a:p>
            <a:endParaRPr lang="en-US" dirty="0"/>
          </a:p>
        </p:txBody>
      </p:sp>
      <p:pic>
        <p:nvPicPr>
          <p:cNvPr id="4" name="Content Placeholder 3" descr="China-Europe_overlaid.jpg"/>
          <p:cNvPicPr>
            <a:picLocks noGrp="1" noChangeAspect="1"/>
          </p:cNvPicPr>
          <p:nvPr>
            <p:ph idx="1"/>
          </p:nvPr>
        </p:nvPicPr>
        <p:blipFill>
          <a:blip r:embed="rId3">
            <a:extLst>
              <a:ext uri="{28A0092B-C50C-407E-A947-70E740481C1C}">
                <a14:useLocalDpi xmlns:a14="http://schemas.microsoft.com/office/drawing/2010/main" val="0"/>
              </a:ext>
            </a:extLst>
          </a:blip>
          <a:srcRect l="-33498" r="-33498"/>
          <a:stretch>
            <a:fillRect/>
          </a:stretch>
        </p:blipFill>
        <p:spPr>
          <a:xfrm>
            <a:off x="-990600" y="381000"/>
            <a:ext cx="11173405" cy="6248400"/>
          </a:xfrm>
        </p:spPr>
      </p:pic>
      <p:sp>
        <p:nvSpPr>
          <p:cNvPr id="6" name="TextBox 5"/>
          <p:cNvSpPr txBox="1"/>
          <p:nvPr/>
        </p:nvSpPr>
        <p:spPr>
          <a:xfrm>
            <a:off x="3352800" y="3733800"/>
            <a:ext cx="1014303" cy="369332"/>
          </a:xfrm>
          <a:prstGeom prst="rect">
            <a:avLst/>
          </a:prstGeom>
          <a:noFill/>
        </p:spPr>
        <p:txBody>
          <a:bodyPr wrap="square" rtlCol="0">
            <a:spAutoFit/>
          </a:bodyPr>
          <a:lstStyle/>
          <a:p>
            <a:r>
              <a:rPr lang="en-US" sz="1800" dirty="0" smtClean="0"/>
              <a:t>Tibet</a:t>
            </a:r>
            <a:endParaRPr lang="en-US" sz="1800" dirty="0"/>
          </a:p>
        </p:txBody>
      </p:sp>
    </p:spTree>
    <p:extLst>
      <p:ext uri="{BB962C8B-B14F-4D97-AF65-F5344CB8AC3E}">
        <p14:creationId xmlns:p14="http://schemas.microsoft.com/office/powerpoint/2010/main" val="39367411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endParaRPr lang="en-US" sz="1200" dirty="0"/>
          </a:p>
        </p:txBody>
      </p:sp>
      <p:pic>
        <p:nvPicPr>
          <p:cNvPr id="4" name="Content Placeholder 3" descr="1991_07 Xiahe Labrang Monastery_077.jpg"/>
          <p:cNvPicPr>
            <a:picLocks noGrp="1" noChangeAspect="1"/>
          </p:cNvPicPr>
          <p:nvPr>
            <p:ph idx="1"/>
          </p:nvPr>
        </p:nvPicPr>
        <p:blipFill>
          <a:blip r:embed="rId3">
            <a:extLst>
              <a:ext uri="{28A0092B-C50C-407E-A947-70E740481C1C}">
                <a14:useLocalDpi xmlns:a14="http://schemas.microsoft.com/office/drawing/2010/main" val="0"/>
              </a:ext>
            </a:extLst>
          </a:blip>
          <a:srcRect l="-7790" r="-7790"/>
          <a:stretch>
            <a:fillRect/>
          </a:stretch>
        </p:blipFill>
        <p:spPr>
          <a:xfrm>
            <a:off x="-533400" y="609600"/>
            <a:ext cx="10169372" cy="5592763"/>
          </a:xfrm>
        </p:spPr>
      </p:pic>
      <p:sp>
        <p:nvSpPr>
          <p:cNvPr id="5" name="TextBox 4"/>
          <p:cNvSpPr txBox="1"/>
          <p:nvPr/>
        </p:nvSpPr>
        <p:spPr>
          <a:xfrm>
            <a:off x="152400" y="6324600"/>
            <a:ext cx="8839200" cy="276999"/>
          </a:xfrm>
          <a:prstGeom prst="rect">
            <a:avLst/>
          </a:prstGeom>
          <a:noFill/>
        </p:spPr>
        <p:txBody>
          <a:bodyPr wrap="square" rtlCol="0">
            <a:spAutoFit/>
          </a:bodyPr>
          <a:lstStyle/>
          <a:p>
            <a:r>
              <a:rPr lang="en-US" sz="1200" dirty="0" smtClean="0"/>
              <a:t>Labrang Monastery, Amdo (Qinghai), home to 3,000 monks; red buildings are teaching &amp; assembly halls, foreground are dorms</a:t>
            </a:r>
            <a:endParaRPr lang="en-US" sz="1200" dirty="0"/>
          </a:p>
        </p:txBody>
      </p:sp>
    </p:spTree>
    <p:extLst>
      <p:ext uri="{BB962C8B-B14F-4D97-AF65-F5344CB8AC3E}">
        <p14:creationId xmlns:p14="http://schemas.microsoft.com/office/powerpoint/2010/main" val="38476372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lstStyle/>
          <a:p>
            <a:r>
              <a:rPr lang="en-US" dirty="0" smtClean="0"/>
              <a:t>7) Tibetan Culture Is Diverse</a:t>
            </a:r>
            <a:endParaRPr lang="en-US" dirty="0"/>
          </a:p>
        </p:txBody>
      </p:sp>
      <p:sp>
        <p:nvSpPr>
          <p:cNvPr id="3" name="Content Placeholder 2"/>
          <p:cNvSpPr>
            <a:spLocks noGrp="1"/>
          </p:cNvSpPr>
          <p:nvPr>
            <p:ph idx="1"/>
          </p:nvPr>
        </p:nvSpPr>
        <p:spPr>
          <a:xfrm>
            <a:off x="457200" y="1600200"/>
            <a:ext cx="8610600" cy="4525963"/>
          </a:xfrm>
        </p:spPr>
        <p:txBody>
          <a:bodyPr>
            <a:normAutofit fontScale="92500" lnSpcReduction="10000"/>
          </a:bodyPr>
          <a:lstStyle/>
          <a:p>
            <a:pPr marL="0" indent="0">
              <a:buNone/>
            </a:pPr>
            <a:endParaRPr lang="en-US" dirty="0" smtClean="0"/>
          </a:p>
          <a:p>
            <a:r>
              <a:rPr lang="en-US" dirty="0" smtClean="0"/>
              <a:t>Religiously (Bon, Islam, shamanic, animistic traditions)</a:t>
            </a:r>
          </a:p>
          <a:p>
            <a:endParaRPr lang="en-US" dirty="0"/>
          </a:p>
          <a:p>
            <a:r>
              <a:rPr lang="en-US" dirty="0" smtClean="0"/>
              <a:t>Socially (ranged from aristocratic to equalitarian; village-based communities,  monastic polities, to centralized kingdoms)</a:t>
            </a:r>
          </a:p>
          <a:p>
            <a:endParaRPr lang="en-US" dirty="0"/>
          </a:p>
          <a:p>
            <a:r>
              <a:rPr lang="en-US" dirty="0" smtClean="0"/>
              <a:t>Linguistically (internally to Tibetan and beyond)</a:t>
            </a:r>
            <a:endParaRPr lang="en-US" dirty="0"/>
          </a:p>
          <a:p>
            <a:pPr marL="0" indent="0">
              <a:buNone/>
            </a:pPr>
            <a:endParaRPr lang="en-US" dirty="0" smtClean="0"/>
          </a:p>
          <a:p>
            <a:endParaRPr lang="en-US" dirty="0"/>
          </a:p>
        </p:txBody>
      </p:sp>
    </p:spTree>
    <p:extLst>
      <p:ext uri="{BB962C8B-B14F-4D97-AF65-F5344CB8AC3E}">
        <p14:creationId xmlns:p14="http://schemas.microsoft.com/office/powerpoint/2010/main" val="33755406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Spread of Romance Languages</a:t>
            </a:r>
            <a:endParaRPr lang="en-US" dirty="0"/>
          </a:p>
        </p:txBody>
      </p:sp>
      <p:pic>
        <p:nvPicPr>
          <p:cNvPr id="4" name="Content Placeholder 3" descr="Romance languages map.png"/>
          <p:cNvPicPr>
            <a:picLocks noGrp="1" noChangeAspect="1"/>
          </p:cNvPicPr>
          <p:nvPr>
            <p:ph idx="1"/>
          </p:nvPr>
        </p:nvPicPr>
        <p:blipFill>
          <a:blip r:embed="rId3">
            <a:extLst>
              <a:ext uri="{28A0092B-C50C-407E-A947-70E740481C1C}">
                <a14:useLocalDpi xmlns:a14="http://schemas.microsoft.com/office/drawing/2010/main" val="0"/>
              </a:ext>
            </a:extLst>
          </a:blip>
          <a:srcRect t="11347" b="11347"/>
          <a:stretch>
            <a:fillRect/>
          </a:stretch>
        </p:blipFill>
        <p:spPr/>
      </p:pic>
      <p:sp>
        <p:nvSpPr>
          <p:cNvPr id="5" name="TextBox 4"/>
          <p:cNvSpPr txBox="1"/>
          <p:nvPr/>
        </p:nvSpPr>
        <p:spPr>
          <a:xfrm>
            <a:off x="7239000" y="3733800"/>
            <a:ext cx="1195460" cy="369332"/>
          </a:xfrm>
          <a:prstGeom prst="rect">
            <a:avLst/>
          </a:prstGeom>
          <a:noFill/>
        </p:spPr>
        <p:txBody>
          <a:bodyPr wrap="none" rtlCol="0">
            <a:spAutoFit/>
          </a:bodyPr>
          <a:lstStyle/>
          <a:p>
            <a:r>
              <a:rPr lang="en-US" dirty="0" smtClean="0"/>
              <a:t>Romanian</a:t>
            </a:r>
            <a:endParaRPr lang="en-US" dirty="0"/>
          </a:p>
        </p:txBody>
      </p:sp>
    </p:spTree>
    <p:extLst>
      <p:ext uri="{BB962C8B-B14F-4D97-AF65-F5344CB8AC3E}">
        <p14:creationId xmlns:p14="http://schemas.microsoft.com/office/powerpoint/2010/main" val="38403341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Linguistic Diversity</a:t>
            </a:r>
            <a:endParaRPr lang="en-US" dirty="0"/>
          </a:p>
        </p:txBody>
      </p:sp>
      <p:pic>
        <p:nvPicPr>
          <p:cNvPr id="4" name="Content Placeholder 3" descr="HistoricalAtlasofTibet_full (dragged).pdf"/>
          <p:cNvPicPr>
            <a:picLocks noGrp="1" noChangeAspect="1"/>
          </p:cNvPicPr>
          <p:nvPr>
            <p:ph idx="1"/>
          </p:nvPr>
        </p:nvPicPr>
        <p:blipFill>
          <a:blip r:embed="rId3">
            <a:extLst>
              <a:ext uri="{28A0092B-C50C-407E-A947-70E740481C1C}">
                <a14:useLocalDpi xmlns:a14="http://schemas.microsoft.com/office/drawing/2010/main" val="0"/>
              </a:ext>
            </a:extLst>
          </a:blip>
          <a:srcRect t="7786" b="7786"/>
          <a:stretch>
            <a:fillRect/>
          </a:stretch>
        </p:blipFill>
        <p:spPr>
          <a:xfrm>
            <a:off x="457200" y="1295400"/>
            <a:ext cx="8229600" cy="4830763"/>
          </a:xfrm>
        </p:spPr>
      </p:pic>
      <p:sp>
        <p:nvSpPr>
          <p:cNvPr id="3" name="Rectangle 2"/>
          <p:cNvSpPr/>
          <p:nvPr/>
        </p:nvSpPr>
        <p:spPr>
          <a:xfrm>
            <a:off x="4953000" y="3962400"/>
            <a:ext cx="1182285" cy="523220"/>
          </a:xfrm>
          <a:prstGeom prst="rect">
            <a:avLst/>
          </a:prstGeom>
          <a:noFill/>
        </p:spPr>
        <p:txBody>
          <a:bodyPr wrap="none" lIns="91440" tIns="45720" rIns="91440" bIns="45720">
            <a:spAutoFit/>
          </a:bodyPr>
          <a:lstStyle/>
          <a:p>
            <a:pPr algn="ctr"/>
            <a:r>
              <a:rPr lang="en-US" sz="2800" b="1" cap="none" spc="0" dirty="0" smtClean="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Kham</a:t>
            </a:r>
            <a:endParaRPr lang="en-US" sz="2800" b="1" cap="none" spc="0"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endParaRPr>
          </a:p>
        </p:txBody>
      </p:sp>
      <p:sp>
        <p:nvSpPr>
          <p:cNvPr id="6" name="Rectangle 5"/>
          <p:cNvSpPr/>
          <p:nvPr/>
        </p:nvSpPr>
        <p:spPr>
          <a:xfrm>
            <a:off x="2590800" y="4572000"/>
            <a:ext cx="2971800" cy="618530"/>
          </a:xfrm>
          <a:prstGeom prst="rect">
            <a:avLst/>
          </a:prstGeom>
          <a:noFill/>
        </p:spPr>
        <p:txBody>
          <a:bodyPr wrap="none" lIns="91440" tIns="45720" rIns="91440" bIns="45720">
            <a:prstTxWarp prst="textSlantDown">
              <a:avLst/>
            </a:prstTxWarp>
            <a:spAutoFit/>
          </a:bodyPr>
          <a:lstStyle/>
          <a:p>
            <a:pPr algn="ctr"/>
            <a:r>
              <a:rPr lang="en-US" sz="5400" b="1" cap="none" spc="0" dirty="0" smtClean="0">
                <a:ln w="12700">
                  <a:solidFill>
                    <a:srgbClr val="000000"/>
                  </a:solidFill>
                  <a:prstDash val="solid"/>
                </a:ln>
                <a:solidFill>
                  <a:srgbClr val="800000"/>
                </a:solidFill>
                <a:effectLst>
                  <a:outerShdw blurRad="41275" dist="20320" dir="1800000" algn="tl" rotWithShape="0">
                    <a:srgbClr val="000000">
                      <a:alpha val="40000"/>
                    </a:srgbClr>
                  </a:outerShdw>
                </a:effectLst>
              </a:rPr>
              <a:t>Central Tibetan</a:t>
            </a:r>
            <a:endParaRPr lang="en-US" sz="5400" b="1" cap="none" spc="0" dirty="0">
              <a:ln w="12700">
                <a:solidFill>
                  <a:srgbClr val="000000"/>
                </a:solidFill>
                <a:prstDash val="solid"/>
              </a:ln>
              <a:solidFill>
                <a:srgbClr val="800000"/>
              </a:solidFill>
              <a:effectLst>
                <a:outerShdw blurRad="41275" dist="20320" dir="1800000" algn="tl" rotWithShape="0">
                  <a:srgbClr val="000000">
                    <a:alpha val="40000"/>
                  </a:srgbClr>
                </a:outerShdw>
              </a:effectLst>
            </a:endParaRPr>
          </a:p>
        </p:txBody>
      </p:sp>
      <p:sp>
        <p:nvSpPr>
          <p:cNvPr id="9" name="Rectangle 8"/>
          <p:cNvSpPr/>
          <p:nvPr/>
        </p:nvSpPr>
        <p:spPr>
          <a:xfrm>
            <a:off x="6629400" y="3276600"/>
            <a:ext cx="1201921" cy="523220"/>
          </a:xfrm>
          <a:prstGeom prst="rect">
            <a:avLst/>
          </a:prstGeom>
          <a:noFill/>
        </p:spPr>
        <p:txBody>
          <a:bodyPr wrap="none" lIns="91440" tIns="45720" rIns="91440" bIns="45720">
            <a:spAutoFit/>
          </a:bodyPr>
          <a:lstStyle/>
          <a:p>
            <a:pPr algn="ctr"/>
            <a:r>
              <a:rPr lang="en-US" sz="2800" b="1" dirty="0" smtClean="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Amdo</a:t>
            </a:r>
            <a:endParaRPr lang="en-US" sz="2800" b="1" cap="none" spc="0"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382802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 Tibetan Civilization Spread Abroad</a:t>
            </a:r>
            <a:endParaRPr lang="en-US" dirty="0"/>
          </a:p>
        </p:txBody>
      </p:sp>
      <p:sp>
        <p:nvSpPr>
          <p:cNvPr id="3" name="Content Placeholder 2"/>
          <p:cNvSpPr>
            <a:spLocks noGrp="1"/>
          </p:cNvSpPr>
          <p:nvPr>
            <p:ph sz="half" idx="1"/>
          </p:nvPr>
        </p:nvSpPr>
        <p:spPr>
          <a:xfrm>
            <a:off x="457200" y="1600200"/>
            <a:ext cx="4038600" cy="4724400"/>
          </a:xfrm>
        </p:spPr>
        <p:txBody>
          <a:bodyPr>
            <a:normAutofit/>
          </a:bodyPr>
          <a:lstStyle/>
          <a:p>
            <a:r>
              <a:rPr lang="en-US" dirty="0" smtClean="0"/>
              <a:t>Classical Tibetan language was one of </a:t>
            </a:r>
            <a:r>
              <a:rPr lang="en-US" dirty="0"/>
              <a:t>the </a:t>
            </a:r>
            <a:r>
              <a:rPr lang="en-US" dirty="0" smtClean="0"/>
              <a:t>world’s great religious languages </a:t>
            </a:r>
          </a:p>
          <a:p>
            <a:r>
              <a:rPr lang="en-US" dirty="0" smtClean="0"/>
              <a:t>Diffusion of Tibetan Buddhism also spread Tibetan medicine, art, architecture, etc.</a:t>
            </a:r>
            <a:endParaRPr lang="en-US" dirty="0"/>
          </a:p>
        </p:txBody>
      </p:sp>
      <p:pic>
        <p:nvPicPr>
          <p:cNvPr id="6" name="Content Placeholder 5" descr="tibetan script.jpg"/>
          <p:cNvPicPr>
            <a:picLocks noGrp="1" noChangeAspect="1"/>
          </p:cNvPicPr>
          <p:nvPr>
            <p:ph sz="quarter" idx="2"/>
          </p:nvPr>
        </p:nvPicPr>
        <p:blipFill>
          <a:blip r:embed="rId3">
            <a:extLst>
              <a:ext uri="{28A0092B-C50C-407E-A947-70E740481C1C}">
                <a14:useLocalDpi xmlns:a14="http://schemas.microsoft.com/office/drawing/2010/main" val="0"/>
              </a:ext>
            </a:extLst>
          </a:blip>
          <a:srcRect t="14151" b="14151"/>
          <a:stretch>
            <a:fillRect/>
          </a:stretch>
        </p:blipFill>
        <p:spPr/>
      </p:pic>
      <p:pic>
        <p:nvPicPr>
          <p:cNvPr id="7" name="Content Placeholder 6" descr="Beijing Baita island close-up_0037.JPG"/>
          <p:cNvPicPr>
            <a:picLocks noGrp="1" noChangeAspect="1"/>
          </p:cNvPicPr>
          <p:nvPr>
            <p:ph sz="quarter" idx="3"/>
          </p:nvPr>
        </p:nvPicPr>
        <p:blipFill>
          <a:blip r:embed="rId4">
            <a:extLst>
              <a:ext uri="{28A0092B-C50C-407E-A947-70E740481C1C}">
                <a14:useLocalDpi xmlns:a14="http://schemas.microsoft.com/office/drawing/2010/main" val="0"/>
              </a:ext>
            </a:extLst>
          </a:blip>
          <a:srcRect t="9670" b="9670"/>
          <a:stretch>
            <a:fillRect/>
          </a:stretch>
        </p:blipFill>
        <p:spPr/>
      </p:pic>
    </p:spTree>
    <p:extLst>
      <p:ext uri="{BB962C8B-B14F-4D97-AF65-F5344CB8AC3E}">
        <p14:creationId xmlns:p14="http://schemas.microsoft.com/office/powerpoint/2010/main" val="39103010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dirty="0" smtClean="0">
              <a:ea typeface="+mj-ea"/>
              <a:cs typeface="+mj-cs"/>
            </a:endParaRPr>
          </a:p>
        </p:txBody>
      </p:sp>
      <p:sp>
        <p:nvSpPr>
          <p:cNvPr id="9" name="Content Placeholder 8"/>
          <p:cNvSpPr>
            <a:spLocks noGrp="1"/>
          </p:cNvSpPr>
          <p:nvPr>
            <p:ph idx="1"/>
          </p:nvPr>
        </p:nvSpPr>
        <p:spPr/>
        <p:txBody>
          <a:bodyPr/>
          <a:lstStyle/>
          <a:p>
            <a:pPr eaLnBrk="1" hangingPunct="1">
              <a:buFont typeface="Wingdings" pitchFamily="-105" charset="2"/>
              <a:buChar char="l"/>
              <a:defRPr/>
            </a:pPr>
            <a:endParaRPr lang="en-US" smtClean="0">
              <a:ea typeface="+mn-ea"/>
              <a:cs typeface="+mn-cs"/>
            </a:endParaRPr>
          </a:p>
        </p:txBody>
      </p:sp>
      <p:pic>
        <p:nvPicPr>
          <p:cNvPr id="16387" name="Picture 9" descr="asia 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TextBox 10"/>
          <p:cNvSpPr txBox="1">
            <a:spLocks noChangeArrowheads="1"/>
          </p:cNvSpPr>
          <p:nvPr/>
        </p:nvSpPr>
        <p:spPr bwMode="auto">
          <a:xfrm>
            <a:off x="4876800" y="4953000"/>
            <a:ext cx="11049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mtClean="0">
                <a:solidFill>
                  <a:srgbClr val="800000"/>
                </a:solidFill>
                <a:latin typeface="Baskerville" charset="0"/>
                <a:cs typeface="Baskerville" charset="0"/>
              </a:rPr>
              <a:t>TIBET</a:t>
            </a:r>
          </a:p>
        </p:txBody>
      </p:sp>
      <p:cxnSp>
        <p:nvCxnSpPr>
          <p:cNvPr id="16389" name="Straight Arrow Connector 14"/>
          <p:cNvCxnSpPr>
            <a:cxnSpLocks noChangeShapeType="1"/>
          </p:cNvCxnSpPr>
          <p:nvPr/>
        </p:nvCxnSpPr>
        <p:spPr bwMode="auto">
          <a:xfrm rot="10800000">
            <a:off x="533400" y="3505200"/>
            <a:ext cx="4191000" cy="16002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16390" name="Straight Arrow Connector 17"/>
          <p:cNvCxnSpPr>
            <a:cxnSpLocks noChangeShapeType="1"/>
          </p:cNvCxnSpPr>
          <p:nvPr/>
        </p:nvCxnSpPr>
        <p:spPr bwMode="auto">
          <a:xfrm rot="10800000">
            <a:off x="1219200" y="1371600"/>
            <a:ext cx="3810000" cy="35052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16391" name="Straight Arrow Connector 19"/>
          <p:cNvCxnSpPr>
            <a:cxnSpLocks noChangeShapeType="1"/>
          </p:cNvCxnSpPr>
          <p:nvPr/>
        </p:nvCxnSpPr>
        <p:spPr bwMode="auto">
          <a:xfrm rot="5400000" flipH="1" flipV="1">
            <a:off x="4229100" y="2628900"/>
            <a:ext cx="2971800" cy="10668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16392" name="Straight Arrow Connector 21"/>
          <p:cNvCxnSpPr>
            <a:cxnSpLocks noChangeShapeType="1"/>
          </p:cNvCxnSpPr>
          <p:nvPr/>
        </p:nvCxnSpPr>
        <p:spPr bwMode="auto">
          <a:xfrm rot="5400000" flipH="1" flipV="1">
            <a:off x="5067300" y="3162300"/>
            <a:ext cx="2057400" cy="12192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16393" name="Straight Arrow Connector 23"/>
          <p:cNvCxnSpPr>
            <a:cxnSpLocks noChangeShapeType="1"/>
          </p:cNvCxnSpPr>
          <p:nvPr/>
        </p:nvCxnSpPr>
        <p:spPr bwMode="auto">
          <a:xfrm flipV="1">
            <a:off x="6172200" y="3657600"/>
            <a:ext cx="1676400" cy="8382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16394" name="Straight Arrow Connector 25"/>
          <p:cNvCxnSpPr>
            <a:cxnSpLocks noChangeShapeType="1"/>
          </p:cNvCxnSpPr>
          <p:nvPr/>
        </p:nvCxnSpPr>
        <p:spPr bwMode="auto">
          <a:xfrm rot="10800000">
            <a:off x="3505200" y="4953000"/>
            <a:ext cx="1219200" cy="3810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16395" name="Straight Arrow Connector 27"/>
          <p:cNvCxnSpPr>
            <a:cxnSpLocks noChangeShapeType="1"/>
          </p:cNvCxnSpPr>
          <p:nvPr/>
        </p:nvCxnSpPr>
        <p:spPr bwMode="auto">
          <a:xfrm rot="5400000">
            <a:off x="4343400" y="5486400"/>
            <a:ext cx="457200" cy="3048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16396" name="Straight Arrow Connector 29"/>
          <p:cNvCxnSpPr>
            <a:cxnSpLocks noChangeShapeType="1"/>
          </p:cNvCxnSpPr>
          <p:nvPr/>
        </p:nvCxnSpPr>
        <p:spPr bwMode="auto">
          <a:xfrm rot="16200000" flipH="1">
            <a:off x="4762500" y="5600700"/>
            <a:ext cx="533400" cy="1524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16397" name="Straight Arrow Connector 31"/>
          <p:cNvCxnSpPr>
            <a:cxnSpLocks noChangeShapeType="1"/>
          </p:cNvCxnSpPr>
          <p:nvPr/>
        </p:nvCxnSpPr>
        <p:spPr bwMode="auto">
          <a:xfrm rot="16200000" flipV="1">
            <a:off x="4152900" y="3771900"/>
            <a:ext cx="1600200" cy="3048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xmlns="">
                <a:noFill/>
              </a14:hiddenFill>
            </a:ext>
          </a:extLst>
        </p:spPr>
      </p:cxnSp>
      <p:sp>
        <p:nvSpPr>
          <p:cNvPr id="3" name="TextBox 2"/>
          <p:cNvSpPr txBox="1"/>
          <p:nvPr/>
        </p:nvSpPr>
        <p:spPr>
          <a:xfrm>
            <a:off x="1343720" y="762000"/>
            <a:ext cx="7085193" cy="584776"/>
          </a:xfrm>
          <a:prstGeom prst="rect">
            <a:avLst/>
          </a:prstGeom>
          <a:noFill/>
        </p:spPr>
        <p:txBody>
          <a:bodyPr wrap="none">
            <a:spAutoFit/>
          </a:bodyPr>
          <a:lstStyle/>
          <a:p>
            <a:pPr>
              <a:defRPr/>
            </a:pPr>
            <a:r>
              <a:rPr lang="en-US" sz="3200" b="1" dirty="0">
                <a:ln w="1905"/>
                <a:solidFill>
                  <a:srgbClr val="000000"/>
                </a:solidFill>
                <a:effectLst>
                  <a:innerShdw blurRad="69850" dist="43180" dir="5400000">
                    <a:srgbClr val="000000">
                      <a:alpha val="65000"/>
                    </a:srgbClr>
                  </a:innerShdw>
                </a:effectLst>
              </a:rPr>
              <a:t>Spread of Tibetan Buddhist Culture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pPr>
              <a:defRPr/>
            </a:pPr>
            <a:r>
              <a:rPr lang="en-US" sz="4000" dirty="0" smtClean="0"/>
              <a:t>Global Spread of Tibetan Culture</a:t>
            </a:r>
            <a:endParaRPr lang="en-US" sz="4000" dirty="0"/>
          </a:p>
        </p:txBody>
      </p:sp>
      <p:sp>
        <p:nvSpPr>
          <p:cNvPr id="58370" name="Content Placeholder 2"/>
          <p:cNvSpPr>
            <a:spLocks noGrp="1"/>
          </p:cNvSpPr>
          <p:nvPr>
            <p:ph idx="1"/>
          </p:nvPr>
        </p:nvSpPr>
        <p:spPr>
          <a:xfrm>
            <a:off x="457200" y="1219200"/>
            <a:ext cx="8229600" cy="5638800"/>
          </a:xfrm>
        </p:spPr>
        <p:txBody>
          <a:bodyPr>
            <a:normAutofit/>
          </a:bodyPr>
          <a:lstStyle/>
          <a:p>
            <a:r>
              <a:rPr lang="en-US" sz="2800" dirty="0">
                <a:latin typeface="Arial" charset="0"/>
              </a:rPr>
              <a:t>from 1580-</a:t>
            </a:r>
            <a:r>
              <a:rPr lang="en-US" sz="2800" dirty="0" smtClean="0">
                <a:latin typeface="Arial" charset="0"/>
              </a:rPr>
              <a:t>1900</a:t>
            </a:r>
            <a:r>
              <a:rPr lang="en-US" sz="2800" dirty="0">
                <a:latin typeface="Arial" charset="0"/>
              </a:rPr>
              <a:t> </a:t>
            </a:r>
            <a:r>
              <a:rPr lang="en-US" sz="2800" dirty="0" smtClean="0">
                <a:latin typeface="Arial" charset="0"/>
              </a:rPr>
              <a:t>(spread to Mongolia)</a:t>
            </a:r>
          </a:p>
          <a:p>
            <a:pPr marL="400050" lvl="1" indent="0">
              <a:buNone/>
            </a:pPr>
            <a:r>
              <a:rPr lang="en-US" sz="2400" dirty="0" smtClean="0">
                <a:latin typeface="Arial" charset="0"/>
              </a:rPr>
              <a:t>over </a:t>
            </a:r>
            <a:r>
              <a:rPr lang="en-US" sz="2400" dirty="0">
                <a:latin typeface="Arial" charset="0"/>
              </a:rPr>
              <a:t>220 years, at a rate of nearly 7/ year: </a:t>
            </a:r>
            <a:endParaRPr lang="en-US" sz="2400" dirty="0" smtClean="0">
              <a:latin typeface="Arial" charset="0"/>
            </a:endParaRPr>
          </a:p>
          <a:p>
            <a:pPr marL="400050" lvl="1" indent="0">
              <a:buNone/>
            </a:pPr>
            <a:r>
              <a:rPr lang="en-US" sz="2400" dirty="0" smtClean="0">
                <a:latin typeface="Arial" charset="0"/>
              </a:rPr>
              <a:t>1500 </a:t>
            </a:r>
            <a:r>
              <a:rPr lang="en-US" sz="2400" dirty="0">
                <a:latin typeface="Arial" charset="0"/>
              </a:rPr>
              <a:t>monasteries built in </a:t>
            </a:r>
            <a:r>
              <a:rPr lang="en-US" sz="2400" dirty="0" smtClean="0">
                <a:latin typeface="Arial" charset="0"/>
              </a:rPr>
              <a:t>(Inner and Outer) Mongolia</a:t>
            </a:r>
            <a:endParaRPr lang="en-US" sz="2400" dirty="0">
              <a:latin typeface="Arial" charset="0"/>
            </a:endParaRPr>
          </a:p>
          <a:p>
            <a:r>
              <a:rPr lang="en-US" sz="2800" dirty="0">
                <a:latin typeface="Arial" charset="0"/>
              </a:rPr>
              <a:t>from 1912 -</a:t>
            </a:r>
            <a:r>
              <a:rPr lang="en-US" sz="2800" dirty="0" smtClean="0">
                <a:latin typeface="Arial" charset="0"/>
              </a:rPr>
              <a:t>1950 (spread to China Proper)</a:t>
            </a:r>
            <a:endParaRPr lang="en-US" sz="2800" dirty="0">
              <a:latin typeface="Arial" charset="0"/>
            </a:endParaRPr>
          </a:p>
          <a:p>
            <a:pPr marL="400050" lvl="1" indent="0">
              <a:buNone/>
            </a:pPr>
            <a:r>
              <a:rPr lang="en-US" sz="2400" dirty="0" smtClean="0">
                <a:latin typeface="Arial" charset="0"/>
              </a:rPr>
              <a:t>over </a:t>
            </a:r>
            <a:r>
              <a:rPr lang="en-US" sz="2400" dirty="0">
                <a:latin typeface="Arial" charset="0"/>
              </a:rPr>
              <a:t>38 years, at a rate of nearly 1/ year: </a:t>
            </a:r>
            <a:endParaRPr lang="en-US" sz="2400" dirty="0" smtClean="0">
              <a:latin typeface="Arial" charset="0"/>
            </a:endParaRPr>
          </a:p>
          <a:p>
            <a:pPr marL="400050" lvl="1" indent="0">
              <a:buNone/>
            </a:pPr>
            <a:r>
              <a:rPr lang="en-US" sz="2400" dirty="0" smtClean="0">
                <a:latin typeface="Arial" charset="0"/>
              </a:rPr>
              <a:t>some </a:t>
            </a:r>
            <a:r>
              <a:rPr lang="en-US" sz="2400" dirty="0">
                <a:latin typeface="Arial" charset="0"/>
              </a:rPr>
              <a:t>32 dharma centers built in China Proper (Shanghai, Beijing, Chengdu, </a:t>
            </a:r>
            <a:r>
              <a:rPr lang="en-US" sz="2400" dirty="0" err="1">
                <a:latin typeface="Arial" charset="0"/>
              </a:rPr>
              <a:t>etc</a:t>
            </a:r>
            <a:r>
              <a:rPr lang="en-US" sz="2400" dirty="0">
                <a:latin typeface="Arial" charset="0"/>
              </a:rPr>
              <a:t>)</a:t>
            </a:r>
          </a:p>
          <a:p>
            <a:r>
              <a:rPr lang="en-US" sz="2800" dirty="0">
                <a:latin typeface="Arial" charset="0"/>
              </a:rPr>
              <a:t>from 1959-</a:t>
            </a:r>
            <a:r>
              <a:rPr lang="en-US" sz="2800" dirty="0" smtClean="0">
                <a:latin typeface="Arial" charset="0"/>
              </a:rPr>
              <a:t>1984 (spread worldwide)</a:t>
            </a:r>
            <a:endParaRPr lang="en-US" sz="2800" dirty="0">
              <a:latin typeface="Arial" charset="0"/>
            </a:endParaRPr>
          </a:p>
          <a:p>
            <a:pPr marL="400050" lvl="1" indent="0">
              <a:buNone/>
            </a:pPr>
            <a:r>
              <a:rPr lang="en-US" sz="2400" dirty="0" smtClean="0">
                <a:latin typeface="Arial" charset="0"/>
              </a:rPr>
              <a:t>452 </a:t>
            </a:r>
            <a:r>
              <a:rPr lang="en-US" sz="2400" dirty="0">
                <a:latin typeface="Arial" charset="0"/>
              </a:rPr>
              <a:t>dharma centers in 35 years, almost 13/</a:t>
            </a:r>
            <a:r>
              <a:rPr lang="en-US" sz="2400" dirty="0" smtClean="0">
                <a:latin typeface="Arial" charset="0"/>
              </a:rPr>
              <a:t>year: worldwide </a:t>
            </a:r>
            <a:r>
              <a:rPr lang="en-US" sz="2400" dirty="0">
                <a:latin typeface="Arial" charset="0"/>
              </a:rPr>
              <a:t>(South Asia:167, Euro-America: </a:t>
            </a:r>
            <a:r>
              <a:rPr lang="en-US" sz="2400" dirty="0" smtClean="0">
                <a:latin typeface="Arial" charset="0"/>
              </a:rPr>
              <a:t>235; Chinese </a:t>
            </a:r>
            <a:r>
              <a:rPr lang="en-US" sz="2400" dirty="0">
                <a:latin typeface="Arial" charset="0"/>
              </a:rPr>
              <a:t>diaspora: 24, South America: 13, Africa: 7)</a:t>
            </a:r>
          </a:p>
          <a:p>
            <a:r>
              <a:rPr lang="en-US" sz="2800" dirty="0">
                <a:latin typeface="Arial" charset="0"/>
              </a:rPr>
              <a:t>Since 1984: growth too fast to keep up with…</a:t>
            </a:r>
          </a:p>
          <a:p>
            <a:endParaRPr lang="en-US" sz="2800" dirty="0">
              <a:latin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9) Tibet Was Not Cut Off from World</a:t>
            </a:r>
            <a:endParaRPr lang="en-US" dirty="0"/>
          </a:p>
        </p:txBody>
      </p:sp>
      <p:sp>
        <p:nvSpPr>
          <p:cNvPr id="3" name="Content Placeholder 2"/>
          <p:cNvSpPr>
            <a:spLocks noGrp="1"/>
          </p:cNvSpPr>
          <p:nvPr>
            <p:ph idx="1"/>
          </p:nvPr>
        </p:nvSpPr>
        <p:spPr>
          <a:xfrm>
            <a:off x="304800" y="1600201"/>
            <a:ext cx="4419600" cy="2057400"/>
          </a:xfrm>
        </p:spPr>
        <p:txBody>
          <a:bodyPr>
            <a:normAutofit fontScale="85000" lnSpcReduction="10000"/>
          </a:bodyPr>
          <a:lstStyle/>
          <a:p>
            <a:pPr marL="0" indent="0">
              <a:buNone/>
            </a:pPr>
            <a:r>
              <a:rPr lang="en-US" dirty="0" smtClean="0"/>
              <a:t>Connected to China, Central Asia, India, </a:t>
            </a:r>
            <a:r>
              <a:rPr lang="en-US" dirty="0" err="1" smtClean="0"/>
              <a:t>Tanguts</a:t>
            </a:r>
            <a:r>
              <a:rPr lang="en-US" dirty="0" smtClean="0"/>
              <a:t>, Mongols, Kashmiris, Armenians, Nepal, Catholic Europe, Britain, Russia, etc.</a:t>
            </a:r>
            <a:endParaRPr lang="en-US" dirty="0"/>
          </a:p>
        </p:txBody>
      </p:sp>
      <p:pic>
        <p:nvPicPr>
          <p:cNvPr id="4" name="Picture 3" descr="vitalli_Yuancourtfash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6020149"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vitalli58_Newardancersscenepost-1306"/>
          <p:cNvPicPr>
            <a:picLocks noChangeAspect="1" noChangeArrowheads="1"/>
          </p:cNvPicPr>
          <p:nvPr/>
        </p:nvPicPr>
        <p:blipFill rotWithShape="1">
          <a:blip r:embed="rId4">
            <a:extLst>
              <a:ext uri="{28A0092B-C50C-407E-A947-70E740481C1C}">
                <a14:useLocalDpi xmlns:a14="http://schemas.microsoft.com/office/drawing/2010/main" val="0"/>
              </a:ext>
            </a:extLst>
          </a:blip>
          <a:srcRect l="-3974" t="29504" r="3974" b="-2350"/>
          <a:stretch/>
        </p:blipFill>
        <p:spPr bwMode="auto">
          <a:xfrm>
            <a:off x="-685800" y="3657600"/>
            <a:ext cx="7669213"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572986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105" charset="0"/>
                <a:ea typeface="ＭＳ Ｐゴシック" charset="0"/>
                <a:cs typeface="ＭＳ Ｐゴシック" charset="0"/>
              </a:rPr>
              <a:t>10) Tibetan Culture Is Accessible</a:t>
            </a:r>
            <a:endParaRPr lang="en-US" dirty="0"/>
          </a:p>
        </p:txBody>
      </p:sp>
      <p:pic>
        <p:nvPicPr>
          <p:cNvPr id="4" name="Content Placeholder 3" descr="RMA-Facade-for-web.gif"/>
          <p:cNvPicPr>
            <a:picLocks noGrp="1" noChangeAspect="1"/>
          </p:cNvPicPr>
          <p:nvPr>
            <p:ph idx="1"/>
          </p:nvPr>
        </p:nvPicPr>
        <p:blipFill>
          <a:blip r:embed="rId3">
            <a:extLst>
              <a:ext uri="{28A0092B-C50C-407E-A947-70E740481C1C}">
                <a14:useLocalDpi xmlns:a14="http://schemas.microsoft.com/office/drawing/2010/main" val="0"/>
              </a:ext>
            </a:extLst>
          </a:blip>
          <a:srcRect l="-15409" r="-15409"/>
          <a:stretch>
            <a:fillRect/>
          </a:stretch>
        </p:blipFill>
        <p:spPr/>
      </p:pic>
    </p:spTree>
    <p:extLst>
      <p:ext uri="{BB962C8B-B14F-4D97-AF65-F5344CB8AC3E}">
        <p14:creationId xmlns:p14="http://schemas.microsoft.com/office/powerpoint/2010/main" val="9878917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Tibet in NYC</a:t>
            </a:r>
            <a:endParaRPr lang="en-US" dirty="0"/>
          </a:p>
        </p:txBody>
      </p:sp>
      <p:sp>
        <p:nvSpPr>
          <p:cNvPr id="3" name="Content Placeholder 2"/>
          <p:cNvSpPr>
            <a:spLocks noGrp="1"/>
          </p:cNvSpPr>
          <p:nvPr>
            <p:ph idx="1"/>
          </p:nvPr>
        </p:nvSpPr>
        <p:spPr>
          <a:xfrm>
            <a:off x="457200" y="1600200"/>
            <a:ext cx="8458200" cy="4525963"/>
          </a:xfrm>
        </p:spPr>
        <p:txBody>
          <a:bodyPr>
            <a:normAutofit/>
          </a:bodyPr>
          <a:lstStyle/>
          <a:p>
            <a:r>
              <a:rPr lang="en-US" dirty="0"/>
              <a:t>Buddhism everywhere in America</a:t>
            </a:r>
            <a:r>
              <a:rPr lang="en-US" dirty="0" smtClean="0"/>
              <a:t>, esp. </a:t>
            </a:r>
            <a:r>
              <a:rPr lang="en-US" dirty="0"/>
              <a:t>NYC</a:t>
            </a:r>
          </a:p>
          <a:p>
            <a:r>
              <a:rPr lang="en-US" dirty="0"/>
              <a:t>Material culture in our museums (Rubin Museum of Art, Newark and Metropolitan Museums—Arms and Armor—and American Museum of Natural History, Jacques </a:t>
            </a:r>
            <a:r>
              <a:rPr lang="en-US" dirty="0" err="1"/>
              <a:t>Marchais</a:t>
            </a:r>
            <a:r>
              <a:rPr lang="en-US" dirty="0"/>
              <a:t>)</a:t>
            </a:r>
          </a:p>
          <a:p>
            <a:r>
              <a:rPr lang="en-US" dirty="0"/>
              <a:t>Tibetan Food in Queens </a:t>
            </a:r>
            <a:r>
              <a:rPr lang="en-US" sz="2000" u="sng" dirty="0">
                <a:hlinkClick r:id="rId3"/>
              </a:rPr>
              <a:t>http://tibet.edublogs.org</a:t>
            </a:r>
            <a:r>
              <a:rPr lang="en-US" sz="2000" dirty="0"/>
              <a:t> </a:t>
            </a:r>
          </a:p>
          <a:p>
            <a:r>
              <a:rPr lang="en-US" dirty="0"/>
              <a:t>Modern art in galleries, movies at the </a:t>
            </a:r>
            <a:r>
              <a:rPr lang="en-US" dirty="0" err="1"/>
              <a:t>MoMa</a:t>
            </a:r>
            <a:r>
              <a:rPr lang="en-US" dirty="0"/>
              <a:t> this year, dance, opera, </a:t>
            </a:r>
            <a:r>
              <a:rPr lang="en-US" dirty="0" smtClean="0"/>
              <a:t>poetry, and on the web</a:t>
            </a:r>
            <a:endParaRPr lang="en-US" dirty="0"/>
          </a:p>
          <a:p>
            <a:endParaRPr lang="en-US" dirty="0"/>
          </a:p>
        </p:txBody>
      </p:sp>
    </p:spTree>
    <p:extLst>
      <p:ext uri="{BB962C8B-B14F-4D97-AF65-F5344CB8AC3E}">
        <p14:creationId xmlns:p14="http://schemas.microsoft.com/office/powerpoint/2010/main" val="1856036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ibet_and_USA overlay.jpg"/>
          <p:cNvPicPr>
            <a:picLocks noGrp="1" noChangeAspect="1"/>
          </p:cNvPicPr>
          <p:nvPr>
            <p:ph idx="1"/>
          </p:nvPr>
        </p:nvPicPr>
        <p:blipFill>
          <a:blip r:embed="rId3">
            <a:extLst>
              <a:ext uri="{28A0092B-C50C-407E-A947-70E740481C1C}">
                <a14:useLocalDpi xmlns:a14="http://schemas.microsoft.com/office/drawing/2010/main" val="0"/>
              </a:ext>
            </a:extLst>
          </a:blip>
          <a:srcRect l="-27006" r="-27006"/>
          <a:stretch>
            <a:fillRect/>
          </a:stretch>
        </p:blipFill>
        <p:spPr>
          <a:xfrm>
            <a:off x="-1066800" y="304800"/>
            <a:ext cx="11638633" cy="6400800"/>
          </a:xfrm>
        </p:spPr>
      </p:pic>
      <p:sp>
        <p:nvSpPr>
          <p:cNvPr id="5" name="TextBox 4"/>
          <p:cNvSpPr txBox="1"/>
          <p:nvPr/>
        </p:nvSpPr>
        <p:spPr>
          <a:xfrm>
            <a:off x="3581400" y="3505200"/>
            <a:ext cx="745341" cy="400110"/>
          </a:xfrm>
          <a:prstGeom prst="rect">
            <a:avLst/>
          </a:prstGeom>
          <a:noFill/>
        </p:spPr>
        <p:txBody>
          <a:bodyPr wrap="none" rtlCol="0">
            <a:spAutoFit/>
          </a:bodyPr>
          <a:lstStyle/>
          <a:p>
            <a:r>
              <a:rPr lang="en-US" sz="2000" dirty="0" smtClean="0"/>
              <a:t>Tibet</a:t>
            </a:r>
            <a:endParaRPr lang="en-US" sz="2000" dirty="0"/>
          </a:p>
        </p:txBody>
      </p:sp>
    </p:spTree>
    <p:extLst>
      <p:ext uri="{BB962C8B-B14F-4D97-AF65-F5344CB8AC3E}">
        <p14:creationId xmlns:p14="http://schemas.microsoft.com/office/powerpoint/2010/main" val="911642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228600"/>
            <a:ext cx="8229600" cy="609600"/>
          </a:xfrm>
        </p:spPr>
        <p:txBody>
          <a:bodyPr>
            <a:normAutofit fontScale="90000"/>
          </a:bodyPr>
          <a:lstStyle/>
          <a:p>
            <a:pPr eaLnBrk="1" hangingPunct="1">
              <a:defRPr/>
            </a:pPr>
            <a:r>
              <a:rPr lang="en-US" sz="4000" i="1" dirty="0">
                <a:latin typeface="Arial" charset="0"/>
              </a:rPr>
              <a:t>Tibetan Autonomous Units of PRC</a:t>
            </a:r>
          </a:p>
        </p:txBody>
      </p:sp>
      <p:sp>
        <p:nvSpPr>
          <p:cNvPr id="22530" name="Rectangle 3"/>
          <p:cNvSpPr>
            <a:spLocks noGrp="1" noChangeArrowheads="1"/>
          </p:cNvSpPr>
          <p:nvPr>
            <p:ph idx="1"/>
          </p:nvPr>
        </p:nvSpPr>
        <p:spPr/>
        <p:txBody>
          <a:bodyPr/>
          <a:lstStyle/>
          <a:p>
            <a:pPr eaLnBrk="1" hangingPunct="1"/>
            <a:endParaRPr lang="en-US">
              <a:latin typeface="Arial" charset="0"/>
            </a:endParaRPr>
          </a:p>
        </p:txBody>
      </p:sp>
      <p:pic>
        <p:nvPicPr>
          <p:cNvPr id="22531" name="Picture 5" descr="dem_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89013"/>
            <a:ext cx="9296400" cy="586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defRPr/>
            </a:pPr>
            <a:r>
              <a:rPr lang="en-US" dirty="0" smtClean="0">
                <a:latin typeface="Arial" charset="0"/>
              </a:rPr>
              <a:t>2) Tibet: Roof of the World</a:t>
            </a:r>
            <a:endParaRPr lang="en-US" dirty="0">
              <a:latin typeface="Arial" charset="0"/>
            </a:endParaRPr>
          </a:p>
        </p:txBody>
      </p:sp>
      <p:sp>
        <p:nvSpPr>
          <p:cNvPr id="21506" name="Rectangle 3"/>
          <p:cNvSpPr>
            <a:spLocks noGrp="1" noChangeArrowheads="1"/>
          </p:cNvSpPr>
          <p:nvPr>
            <p:ph idx="1"/>
          </p:nvPr>
        </p:nvSpPr>
        <p:spPr/>
        <p:txBody>
          <a:bodyPr/>
          <a:lstStyle/>
          <a:p>
            <a:pPr eaLnBrk="1" hangingPunct="1"/>
            <a:endParaRPr lang="en-US">
              <a:latin typeface="Arial" charset="0"/>
            </a:endParaRPr>
          </a:p>
        </p:txBody>
      </p:sp>
      <p:pic>
        <p:nvPicPr>
          <p:cNvPr id="21507" name="Picture 4" descr="DemTop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9225"/>
            <a:ext cx="9677400" cy="543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3270"/>
            <a:ext cx="8229600" cy="927166"/>
          </a:xfrm>
        </p:spPr>
        <p:txBody>
          <a:bodyPr>
            <a:noAutofit/>
          </a:bodyPr>
          <a:lstStyle/>
          <a:p>
            <a:r>
              <a:rPr lang="en-US" sz="3600" i="1" dirty="0" smtClean="0"/>
              <a:t>Spread </a:t>
            </a:r>
            <a:r>
              <a:rPr lang="en-US" sz="3600" i="1" dirty="0"/>
              <a:t>and evolution of </a:t>
            </a:r>
            <a:r>
              <a:rPr lang="en-US" sz="3600" i="1" dirty="0" err="1" smtClean="0"/>
              <a:t>Denisovans</a:t>
            </a:r>
            <a:r>
              <a:rPr lang="en-US" sz="3600" i="1" dirty="0" smtClean="0"/>
              <a:t> </a:t>
            </a:r>
            <a:endParaRPr lang="en-US" sz="3600" i="1" dirty="0"/>
          </a:p>
        </p:txBody>
      </p:sp>
      <p:pic>
        <p:nvPicPr>
          <p:cNvPr id="4" name="Content Placeholder 3" descr="Spread_and_evolution_of_Denisovans.jpg"/>
          <p:cNvPicPr>
            <a:picLocks noGrp="1" noChangeAspect="1"/>
          </p:cNvPicPr>
          <p:nvPr>
            <p:ph idx="1"/>
          </p:nvPr>
        </p:nvPicPr>
        <p:blipFill>
          <a:blip r:embed="rId3">
            <a:extLst>
              <a:ext uri="{28A0092B-C50C-407E-A947-70E740481C1C}">
                <a14:useLocalDpi xmlns:a14="http://schemas.microsoft.com/office/drawing/2010/main" val="0"/>
              </a:ext>
            </a:extLst>
          </a:blip>
          <a:srcRect t="7202" b="7202"/>
          <a:stretch>
            <a:fillRect/>
          </a:stretch>
        </p:blipFill>
        <p:spPr>
          <a:xfrm>
            <a:off x="457200" y="1600200"/>
            <a:ext cx="8229600" cy="4719635"/>
          </a:xfrm>
        </p:spPr>
      </p:pic>
    </p:spTree>
    <p:extLst>
      <p:ext uri="{BB962C8B-B14F-4D97-AF65-F5344CB8AC3E}">
        <p14:creationId xmlns:p14="http://schemas.microsoft.com/office/powerpoint/2010/main" val="1153478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descr="050817a_051 barren river val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363"/>
            <a:ext cx="10744200" cy="719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4" name="Rectangle 10"/>
          <p:cNvSpPr>
            <a:spLocks noGrp="1" noChangeArrowheads="1"/>
          </p:cNvSpPr>
          <p:nvPr>
            <p:ph type="title"/>
          </p:nvPr>
        </p:nvSpPr>
        <p:spPr/>
        <p:txBody>
          <a:bodyPr/>
          <a:lstStyle/>
          <a:p>
            <a:pPr eaLnBrk="1" hangingPunct="1">
              <a:defRPr/>
            </a:pPr>
            <a:r>
              <a:rPr lang="en-US" i="1" dirty="0" err="1">
                <a:latin typeface="Arial" charset="0"/>
              </a:rPr>
              <a:t>Ladakh</a:t>
            </a:r>
            <a:r>
              <a:rPr lang="en-US" i="1" dirty="0">
                <a:latin typeface="Arial" charset="0"/>
              </a:rPr>
              <a:t>, Indus River Valley</a:t>
            </a:r>
          </a:p>
        </p:txBody>
      </p:sp>
      <p:sp>
        <p:nvSpPr>
          <p:cNvPr id="32771" name="Rectangle 11"/>
          <p:cNvSpPr>
            <a:spLocks noGrp="1" noChangeArrowheads="1"/>
          </p:cNvSpPr>
          <p:nvPr>
            <p:ph idx="1"/>
          </p:nvPr>
        </p:nvSpPr>
        <p:spPr/>
        <p:txBody>
          <a:bodyPr/>
          <a:lstStyle/>
          <a:p>
            <a:pPr eaLnBrk="1" hangingPunct="1"/>
            <a:endParaRPr lang="en-US">
              <a:latin typeface="Arial" charset="0"/>
            </a:endParaRPr>
          </a:p>
        </p:txBody>
      </p:sp>
    </p:spTree>
    <p:extLst>
      <p:ext uri="{BB962C8B-B14F-4D97-AF65-F5344CB8AC3E}">
        <p14:creationId xmlns:p14="http://schemas.microsoft.com/office/powerpoint/2010/main" val="1637070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US">
                <a:latin typeface="Arial" charset="0"/>
              </a:rPr>
              <a:t>Indus River Valley</a:t>
            </a:r>
          </a:p>
        </p:txBody>
      </p:sp>
      <p:sp>
        <p:nvSpPr>
          <p:cNvPr id="34818" name="Rectangle 19"/>
          <p:cNvSpPr>
            <a:spLocks noGrp="1" noChangeArrowheads="1"/>
          </p:cNvSpPr>
          <p:nvPr>
            <p:ph idx="1"/>
          </p:nvPr>
        </p:nvSpPr>
        <p:spPr/>
        <p:txBody>
          <a:bodyPr/>
          <a:lstStyle/>
          <a:p>
            <a:pPr eaLnBrk="1" hangingPunct="1"/>
            <a:endParaRPr lang="en-US">
              <a:latin typeface="Arial" charset="0"/>
            </a:endParaRPr>
          </a:p>
        </p:txBody>
      </p:sp>
      <p:pic>
        <p:nvPicPr>
          <p:cNvPr id="34819" name="Picture 4" descr="050426a_014 ladakh river valley vill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525"/>
            <a:ext cx="10363200" cy="700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83046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26486</TotalTime>
  <Words>2037</Words>
  <Application>Microsoft Office PowerPoint</Application>
  <PresentationFormat>On-screen Show (4:3)</PresentationFormat>
  <Paragraphs>221</Paragraphs>
  <Slides>39</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ＭＳ Ｐゴシック</vt:lpstr>
      <vt:lpstr>Arial</vt:lpstr>
      <vt:lpstr>Baskerville</vt:lpstr>
      <vt:lpstr>Calibri</vt:lpstr>
      <vt:lpstr>Wingdings</vt:lpstr>
      <vt:lpstr>Office Theme</vt:lpstr>
      <vt:lpstr>10 Things to Know about Tibet</vt:lpstr>
      <vt:lpstr>1) Tibet Is Massive</vt:lpstr>
      <vt:lpstr>PowerPoint Presentation</vt:lpstr>
      <vt:lpstr>PowerPoint Presentation</vt:lpstr>
      <vt:lpstr>Tibetan Autonomous Units of PRC</vt:lpstr>
      <vt:lpstr>2) Tibet: Roof of the World</vt:lpstr>
      <vt:lpstr>Spread and evolution of Denisovans </vt:lpstr>
      <vt:lpstr>Ladakh, Indus River Valley</vt:lpstr>
      <vt:lpstr>Indus River Valley</vt:lpstr>
      <vt:lpstr>Ngari, Western Tibet</vt:lpstr>
      <vt:lpstr>PowerPoint Presentation</vt:lpstr>
      <vt:lpstr>PowerPoint Presentation</vt:lpstr>
      <vt:lpstr>Central Tibet, Potala Palace</vt:lpstr>
      <vt:lpstr>Himalayan Tibetan Buddhist Cultural Area</vt:lpstr>
      <vt:lpstr>Yarlung Valley in Central Tibet</vt:lpstr>
      <vt:lpstr>Khams, Eastern Tibet</vt:lpstr>
      <vt:lpstr>Amdo, Northeastern Tibet</vt:lpstr>
      <vt:lpstr>“Yellow” River in Tibet (Peacock River)</vt:lpstr>
      <vt:lpstr>Eastern Grasslands &amp; Woodlands</vt:lpstr>
      <vt:lpstr>3) Rural Life Central in Tibet </vt:lpstr>
      <vt:lpstr>PowerPoint Presentation</vt:lpstr>
      <vt:lpstr>Tibetan Land Use</vt:lpstr>
      <vt:lpstr>Nature Understood Differently</vt:lpstr>
      <vt:lpstr>3) Tibetan Culture  Shaped by Empire</vt:lpstr>
      <vt:lpstr>PowerPoint Presentation</vt:lpstr>
      <vt:lpstr>650-950 Eurasian Empires</vt:lpstr>
      <vt:lpstr>5) Buddhism—Central to Tibetan Culture </vt:lpstr>
      <vt:lpstr>Tradition &amp; Innovation</vt:lpstr>
      <vt:lpstr>6) Monasteries— Central to Tibetan Culture </vt:lpstr>
      <vt:lpstr>PowerPoint Presentation</vt:lpstr>
      <vt:lpstr>7) Tibetan Culture Is Diverse</vt:lpstr>
      <vt:lpstr>Spread of Romance Languages</vt:lpstr>
      <vt:lpstr>Linguistic Diversity</vt:lpstr>
      <vt:lpstr>8) Tibetan Civilization Spread Abroad</vt:lpstr>
      <vt:lpstr>PowerPoint Presentation</vt:lpstr>
      <vt:lpstr>Global Spread of Tibetan Culture</vt:lpstr>
      <vt:lpstr>9) Tibet Was Not Cut Off from World</vt:lpstr>
      <vt:lpstr>10) Tibetan Culture Is Accessible</vt:lpstr>
      <vt:lpstr>Tibet in NYC</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GTUTTLE</dc:creator>
  <cp:lastModifiedBy>SIPAIT</cp:lastModifiedBy>
  <cp:revision>75</cp:revision>
  <dcterms:created xsi:type="dcterms:W3CDTF">2006-01-16T19:21:14Z</dcterms:created>
  <dcterms:modified xsi:type="dcterms:W3CDTF">2015-02-06T18:36:41Z</dcterms:modified>
</cp:coreProperties>
</file>