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03" r:id="rId1"/>
  </p:sldMasterIdLst>
  <p:notesMasterIdLst>
    <p:notesMasterId r:id="rId27"/>
  </p:notesMasterIdLst>
  <p:handoutMasterIdLst>
    <p:handoutMasterId r:id="rId28"/>
  </p:handoutMasterIdLst>
  <p:sldIdLst>
    <p:sldId id="259" r:id="rId2"/>
    <p:sldId id="260" r:id="rId3"/>
    <p:sldId id="258" r:id="rId4"/>
    <p:sldId id="261" r:id="rId5"/>
    <p:sldId id="264" r:id="rId6"/>
    <p:sldId id="262" r:id="rId7"/>
    <p:sldId id="263" r:id="rId8"/>
    <p:sldId id="265" r:id="rId9"/>
    <p:sldId id="268" r:id="rId10"/>
    <p:sldId id="269" r:id="rId11"/>
    <p:sldId id="270" r:id="rId12"/>
    <p:sldId id="284" r:id="rId13"/>
    <p:sldId id="285" r:id="rId14"/>
    <p:sldId id="286" r:id="rId15"/>
    <p:sldId id="273" r:id="rId16"/>
    <p:sldId id="275" r:id="rId17"/>
    <p:sldId id="276" r:id="rId18"/>
    <p:sldId id="277" r:id="rId19"/>
    <p:sldId id="278" r:id="rId20"/>
    <p:sldId id="279" r:id="rId21"/>
    <p:sldId id="280" r:id="rId22"/>
    <p:sldId id="291" r:id="rId23"/>
    <p:sldId id="281" r:id="rId24"/>
    <p:sldId id="282" r:id="rId25"/>
    <p:sldId id="287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A70A"/>
    <a:srgbClr val="DE2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2" autoAdjust="0"/>
    <p:restoredTop sz="94650" autoAdjust="0"/>
  </p:normalViewPr>
  <p:slideViewPr>
    <p:cSldViewPr snapToGrid="0" snapToObjects="1">
      <p:cViewPr varScale="1">
        <p:scale>
          <a:sx n="54" d="100"/>
          <a:sy n="54" d="100"/>
        </p:scale>
        <p:origin x="830" y="43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FA188-747A-3C4E-B1B7-FA1D8E35D94F}" type="datetime1">
              <a:rPr lang="en-US" smtClean="0"/>
              <a:t>2/13/2016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178DB-F0C4-974B-AD0F-D87606C90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095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810C1-4336-4941-849E-14AF892560BA}" type="datetime1">
              <a:rPr lang="en-US" smtClean="0"/>
              <a:t>2/13/2016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2C1CB-C9A2-0846-9144-AF85C7C18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484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2C1CB-C9A2-0846-9144-AF85C7C18C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44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2C1CB-C9A2-0846-9144-AF85C7C18C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6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14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73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26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85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24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44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10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2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61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737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682A7-6B38-814E-AE4E-D024DE0B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343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560" y="478954"/>
            <a:ext cx="8581459" cy="857250"/>
          </a:xfrm>
        </p:spPr>
        <p:txBody>
          <a:bodyPr>
            <a:noAutofit/>
          </a:bodyPr>
          <a:lstStyle/>
          <a:p>
            <a:r>
              <a:rPr lang="en-US" sz="3200" dirty="0" smtClean="0">
                <a:cs typeface="Avenir Black Oblique"/>
              </a:rPr>
              <a:t>Top Ten Things to Know about China </a:t>
            </a:r>
            <a:r>
              <a:rPr lang="en-US" sz="3200" dirty="0">
                <a:cs typeface="Avenir Black Oblique"/>
              </a:rPr>
              <a:t>in the </a:t>
            </a:r>
            <a:r>
              <a:rPr lang="en-US" sz="3200" dirty="0" smtClean="0">
                <a:cs typeface="Avenir Black Oblique"/>
              </a:rPr>
              <a:t>World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dirty="0" smtClean="0"/>
              <a:t>Andrew J. Nathan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211" t="-16037" r="1211" b="3134"/>
          <a:stretch/>
        </p:blipFill>
        <p:spPr>
          <a:xfrm>
            <a:off x="357560" y="1212062"/>
            <a:ext cx="8229600" cy="2186793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3686035"/>
            <a:ext cx="8129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Actually, China was never sleeping. It was a great land empire, which suffered a “century of humiliation” (conventionally 1842-1949) during the period of Western expansion. But things are changing now</a:t>
            </a:r>
            <a:r>
              <a:rPr lang="is-IS" dirty="0" smtClean="0"/>
              <a:t>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435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4. </a:t>
            </a:r>
            <a:r>
              <a:rPr lang="en-US" dirty="0" smtClean="0"/>
              <a:t>Big, dangerous neighbors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1453387"/>
              </p:ext>
            </p:extLst>
          </p:nvPr>
        </p:nvGraphicFramePr>
        <p:xfrm>
          <a:off x="457200" y="1200150"/>
          <a:ext cx="8229600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912733"/>
                <a:gridCol w="1756692"/>
                <a:gridCol w="1268335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Population</a:t>
                      </a:r>
                    </a:p>
                    <a:p>
                      <a:r>
                        <a:rPr lang="en-US" dirty="0" smtClean="0"/>
                        <a:t>(million)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Historic</a:t>
                      </a:r>
                      <a:r>
                        <a:rPr lang="en-US" baseline="0" dirty="0" smtClean="0"/>
                        <a:t> clashes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Border dispute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Russia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Border</a:t>
                      </a:r>
                      <a:r>
                        <a:rPr lang="en-US" baseline="0" dirty="0" smtClean="0"/>
                        <a:t> clashes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1969, 1971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Settled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Japan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Invasion of China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1937-45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Ongoing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The Koreas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 Korean War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1950-53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Ongoing?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Vietnam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Chinese incursion,</a:t>
                      </a:r>
                      <a:r>
                        <a:rPr lang="en-US" baseline="0" dirty="0" smtClean="0"/>
                        <a:t> maritime disputes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1974, 1979, 1988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Ongoing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India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1,267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Border war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Ongoing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06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US" dirty="0" smtClean="0"/>
              <a:t>Ongoing border disputes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4130" r="-74130"/>
          <a:stretch>
            <a:fillRect/>
          </a:stretch>
        </p:blipFill>
        <p:spPr>
          <a:xfrm>
            <a:off x="1718613" y="1159089"/>
            <a:ext cx="10402634" cy="33944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01" y="776377"/>
            <a:ext cx="4395249" cy="408027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97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3043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5. Smaller, unstable neighbors</a:t>
            </a:r>
            <a:endParaRPr lang="en-US" sz="40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6881309"/>
              </p:ext>
            </p:extLst>
          </p:nvPr>
        </p:nvGraphicFramePr>
        <p:xfrm>
          <a:off x="352937" y="714207"/>
          <a:ext cx="8333863" cy="3962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3504"/>
                <a:gridCol w="1393254"/>
                <a:gridCol w="2416618"/>
                <a:gridCol w="2990487"/>
              </a:tblGrid>
              <a:tr h="660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Population</a:t>
                      </a:r>
                    </a:p>
                    <a:p>
                      <a:r>
                        <a:rPr lang="en-US" b="1" dirty="0" smtClean="0"/>
                        <a:t>(million)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Problem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Potential Impact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North</a:t>
                      </a:r>
                      <a:r>
                        <a:rPr lang="en-US" baseline="0" dirty="0" smtClean="0"/>
                        <a:t> Korea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Unstable regime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War, refugees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Weak </a:t>
                      </a:r>
                      <a:r>
                        <a:rPr lang="en-US" dirty="0" err="1" smtClean="0"/>
                        <a:t>govt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Trafficking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Myanmar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Weak </a:t>
                      </a:r>
                      <a:r>
                        <a:rPr lang="en-US" dirty="0" err="1" smtClean="0"/>
                        <a:t>govt</a:t>
                      </a:r>
                      <a:r>
                        <a:rPr lang="en-US" dirty="0" smtClean="0"/>
                        <a:t>, ethnic unrest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Refugees,</a:t>
                      </a:r>
                      <a:r>
                        <a:rPr lang="en-US" baseline="0" dirty="0" smtClean="0"/>
                        <a:t> trafficking, insecure investments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Pakistan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Weak </a:t>
                      </a:r>
                      <a:r>
                        <a:rPr lang="en-US" dirty="0" err="1" smtClean="0"/>
                        <a:t>govt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Terrorism, insecure investments</a:t>
                      </a:r>
                      <a:endParaRPr lang="en-US" dirty="0"/>
                    </a:p>
                  </a:txBody>
                  <a:tcPr/>
                </a:tc>
              </a:tr>
              <a:tr h="608794">
                <a:tc>
                  <a:txBody>
                    <a:bodyPr/>
                    <a:lstStyle/>
                    <a:p>
                      <a:r>
                        <a:rPr lang="en-US" dirty="0" smtClean="0"/>
                        <a:t>Afghanistan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Weak </a:t>
                      </a:r>
                      <a:r>
                        <a:rPr lang="en-US" dirty="0" err="1" smtClean="0"/>
                        <a:t>govt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Terrorism, insecure investments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Three Central Asian </a:t>
                      </a:r>
                      <a:r>
                        <a:rPr lang="en-US" dirty="0" err="1" smtClean="0"/>
                        <a:t>Rpblcs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Weak </a:t>
                      </a:r>
                      <a:r>
                        <a:rPr lang="en-US" dirty="0" err="1" smtClean="0"/>
                        <a:t>govt</a:t>
                      </a:r>
                      <a:r>
                        <a:rPr lang="en-US" dirty="0" smtClean="0"/>
                        <a:t>, ethnic unrest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Terrorism, insecure investments, Uighur support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84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828" y="586698"/>
            <a:ext cx="5537696" cy="44544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9838" y="76438"/>
            <a:ext cx="7118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6. Ethnic diversity: 55 national minorities (plus the Han)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420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Dissatisfied minorities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18094"/>
            <a:ext cx="3683000" cy="2209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3934" y="1435656"/>
            <a:ext cx="1870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Tibet unrest 2008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rcRect l="-40915" r="-40915"/>
          <a:stretch>
            <a:fillRect/>
          </a:stretch>
        </p:blipFill>
        <p:spPr>
          <a:xfrm>
            <a:off x="2309446" y="1250507"/>
            <a:ext cx="8229600" cy="3394472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44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2392"/>
            <a:ext cx="4632547" cy="38334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547" y="1930615"/>
            <a:ext cx="4511453" cy="30052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51058" y="1366009"/>
            <a:ext cx="3290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Hong Kong Umbrella Revolution</a:t>
            </a:r>
            <a:endParaRPr kumimoji="1"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02992" y="221956"/>
            <a:ext cx="2996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Uneasy peripheries</a:t>
            </a:r>
            <a:endParaRPr lang="en-US" sz="28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4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7. </a:t>
            </a:r>
            <a:r>
              <a:rPr lang="en-US" dirty="0" smtClean="0"/>
              <a:t>Territorial integrity: Taiwan</a:t>
            </a:r>
            <a:endParaRPr lang="en-US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5364" r="-15364"/>
          <a:stretch>
            <a:fillRect/>
          </a:stretch>
        </p:blipFill>
        <p:spPr>
          <a:xfrm>
            <a:off x="2774028" y="1419900"/>
            <a:ext cx="7280445" cy="300297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028" y="1419900"/>
            <a:ext cx="1915835" cy="18242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28" y="1419900"/>
            <a:ext cx="2540000" cy="2540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45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1702" r="-31702"/>
          <a:stretch>
            <a:fillRect/>
          </a:stretch>
        </p:blipFill>
        <p:spPr>
          <a:xfrm>
            <a:off x="-1367593" y="1248192"/>
            <a:ext cx="8229600" cy="3394472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rcRect l="-77885" r="-77885"/>
          <a:stretch>
            <a:fillRect/>
          </a:stretch>
        </p:blipFill>
        <p:spPr>
          <a:xfrm>
            <a:off x="3149776" y="1371500"/>
            <a:ext cx="8229600" cy="33944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5979" y="660868"/>
            <a:ext cx="3609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 Taiwan presidential candidates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15050" y="736086"/>
            <a:ext cx="2560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U.S. arms sales to Taiwan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80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8. Threats to regime </a:t>
            </a:r>
            <a:r>
              <a:rPr lang="en-US" dirty="0" smtClean="0"/>
              <a:t>stability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34495" r="-134495"/>
          <a:stretch>
            <a:fillRect/>
          </a:stretch>
        </p:blipFill>
        <p:spPr>
          <a:xfrm>
            <a:off x="-2883757" y="1749028"/>
            <a:ext cx="8229600" cy="33944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076" y="1627670"/>
            <a:ext cx="3187918" cy="33253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759" y="1627670"/>
            <a:ext cx="3232363" cy="30910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50" y="1233084"/>
            <a:ext cx="1754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Tiananmen 1989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88733" y="1142339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Citizens Movement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02648" y="1134733"/>
            <a:ext cx="2676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 </a:t>
            </a:r>
            <a:r>
              <a:rPr lang="en-US" dirty="0" err="1" smtClean="0"/>
              <a:t>Weiwei</a:t>
            </a:r>
            <a:r>
              <a:rPr lang="en-US" dirty="0" smtClean="0"/>
              <a:t> and </a:t>
            </a:r>
            <a:r>
              <a:rPr lang="en-US" dirty="0" err="1" smtClean="0"/>
              <a:t>Pu</a:t>
            </a:r>
            <a:r>
              <a:rPr lang="en-US" dirty="0" smtClean="0"/>
              <a:t> </a:t>
            </a:r>
            <a:r>
              <a:rPr lang="en-US" dirty="0" err="1" smtClean="0"/>
              <a:t>Zhiqiang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9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Western cultural influences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-1774275" y="1306968"/>
            <a:ext cx="8229600" cy="33944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275" y="1063229"/>
            <a:ext cx="4356100" cy="3810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42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China is rising </a:t>
            </a:r>
            <a:r>
              <a:rPr lang="en-US" dirty="0" smtClean="0"/>
              <a:t>economically</a:t>
            </a:r>
            <a:endParaRPr 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70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9. </a:t>
            </a:r>
            <a:r>
              <a:rPr lang="en-US" dirty="0" smtClean="0"/>
              <a:t>U.S</a:t>
            </a:r>
            <a:r>
              <a:rPr lang="en-US" dirty="0"/>
              <a:t>. </a:t>
            </a:r>
            <a:r>
              <a:rPr lang="en-US" dirty="0" smtClean="0"/>
              <a:t>Encirclement?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53967" r="-53967"/>
          <a:stretch>
            <a:fillRect/>
          </a:stretch>
        </p:blipFill>
        <p:spPr>
          <a:xfrm>
            <a:off x="-1578198" y="1063229"/>
            <a:ext cx="12308266" cy="394334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80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3658" r="-23658"/>
          <a:stretch>
            <a:fillRect/>
          </a:stretch>
        </p:blipFill>
        <p:spPr>
          <a:xfrm>
            <a:off x="2971453" y="1045861"/>
            <a:ext cx="7495778" cy="33944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1" y="1399668"/>
            <a:ext cx="4143731" cy="29423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3303" y="176184"/>
            <a:ext cx="33141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“Pivot to Asia”</a:t>
            </a:r>
            <a:endParaRPr lang="en-US" sz="3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60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984" y="1333500"/>
            <a:ext cx="3289300" cy="246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08" y="1534036"/>
            <a:ext cx="4025900" cy="2019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20404" y="229184"/>
            <a:ext cx="63452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Who calls the financial shots?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72626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10. What balance in Asia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8264" r="-38264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69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China Dream?</a:t>
            </a:r>
            <a:endParaRPr 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rcRect l="-27149" r="-27149"/>
          <a:stretch>
            <a:fillRect/>
          </a:stretch>
        </p:blipFill>
        <p:spPr>
          <a:xfrm>
            <a:off x="3101491" y="1419453"/>
            <a:ext cx="7388443" cy="3462386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9026"/>
            <a:ext cx="4411763" cy="297318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09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 Rule </a:t>
            </a:r>
            <a:r>
              <a:rPr lang="en-US" dirty="0" smtClean="0"/>
              <a:t>the world?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9048" b="19048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19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1988" y="340892"/>
            <a:ext cx="557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Largest </a:t>
            </a:r>
            <a:r>
              <a:rPr lang="en-US" sz="2400" dirty="0" smtClean="0"/>
              <a:t> </a:t>
            </a:r>
            <a:r>
              <a:rPr lang="en-US" sz="4400" dirty="0" smtClean="0"/>
              <a:t>trading nation</a:t>
            </a:r>
            <a:endParaRPr lang="en-US" sz="4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649" y="1307641"/>
            <a:ext cx="4751844" cy="31993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98008" y="938309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2013</a:t>
            </a:r>
            <a:endParaRPr kumimoji="1" lang="zh-CN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44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Chinese overseas </a:t>
            </a:r>
            <a:r>
              <a:rPr lang="en-US" dirty="0" smtClean="0"/>
              <a:t>investment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8212" r="-28212"/>
          <a:stretch>
            <a:fillRect/>
          </a:stretch>
        </p:blipFill>
        <p:spPr>
          <a:xfrm>
            <a:off x="115455" y="1063230"/>
            <a:ext cx="8902517" cy="3808952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3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Belt One Road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7768" r="-17768"/>
          <a:stretch>
            <a:fillRect/>
          </a:stretch>
        </p:blipFill>
        <p:spPr>
          <a:xfrm>
            <a:off x="0" y="1200150"/>
            <a:ext cx="9144000" cy="3706667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70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China </a:t>
            </a:r>
            <a:r>
              <a:rPr lang="en-US" dirty="0"/>
              <a:t>is rising militarily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891" y="1063229"/>
            <a:ext cx="4888929" cy="384147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07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Capable new armaments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56305"/>
            <a:ext cx="3614546" cy="2374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557" y="2106679"/>
            <a:ext cx="3216772" cy="24134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000" y="1063229"/>
            <a:ext cx="3429000" cy="23749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07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980"/>
            <a:ext cx="8229600" cy="857250"/>
          </a:xfrm>
        </p:spPr>
        <p:txBody>
          <a:bodyPr/>
          <a:lstStyle/>
          <a:p>
            <a:r>
              <a:rPr lang="en-US" dirty="0" smtClean="0"/>
              <a:t>China’s missile ranges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l="-24525" r="-24525"/>
          <a:stretch>
            <a:fillRect/>
          </a:stretch>
        </p:blipFill>
        <p:spPr>
          <a:xfrm>
            <a:off x="73534" y="929119"/>
            <a:ext cx="9070466" cy="3741305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05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60" y="509881"/>
            <a:ext cx="7596508" cy="42845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4045" y="0"/>
            <a:ext cx="7114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3. Unstable suppliers, vulnerable supply lines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Top Ten China in the World - Nathan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82A7-6B38-814E-AE4E-D024DE0B49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18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1389</TotalTime>
  <Words>568</Words>
  <Application>Microsoft Office PowerPoint</Application>
  <PresentationFormat>On-screen Show (16:9)</PresentationFormat>
  <Paragraphs>168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宋体</vt:lpstr>
      <vt:lpstr>Arial</vt:lpstr>
      <vt:lpstr>Avenir Black Oblique</vt:lpstr>
      <vt:lpstr>Calibri</vt:lpstr>
      <vt:lpstr>Office Theme</vt:lpstr>
      <vt:lpstr>Top Ten Things to Know about China in the World Andrew J. Nathan</vt:lpstr>
      <vt:lpstr>1. China is rising economically</vt:lpstr>
      <vt:lpstr>PowerPoint Presentation</vt:lpstr>
      <vt:lpstr>Chinese overseas investment</vt:lpstr>
      <vt:lpstr>One Belt One Road</vt:lpstr>
      <vt:lpstr>2. China is rising militarily </vt:lpstr>
      <vt:lpstr>Capable new armaments</vt:lpstr>
      <vt:lpstr>China’s missile ranges</vt:lpstr>
      <vt:lpstr>PowerPoint Presentation</vt:lpstr>
      <vt:lpstr>4. Big, dangerous neighbors</vt:lpstr>
      <vt:lpstr>Ongoing border disputes</vt:lpstr>
      <vt:lpstr>5. Smaller, unstable neighbors</vt:lpstr>
      <vt:lpstr>PowerPoint Presentation</vt:lpstr>
      <vt:lpstr>Dissatisfied minorities</vt:lpstr>
      <vt:lpstr>PowerPoint Presentation</vt:lpstr>
      <vt:lpstr>7. Territorial integrity: Taiwan</vt:lpstr>
      <vt:lpstr>PowerPoint Presentation</vt:lpstr>
      <vt:lpstr>8. Threats to regime stability</vt:lpstr>
      <vt:lpstr>Western cultural influences</vt:lpstr>
      <vt:lpstr>9. U.S. Encirclement?</vt:lpstr>
      <vt:lpstr>PowerPoint Presentation</vt:lpstr>
      <vt:lpstr>PowerPoint Presentation</vt:lpstr>
      <vt:lpstr>10. What balance in Asia?</vt:lpstr>
      <vt:lpstr>The China Dream?</vt:lpstr>
      <vt:lpstr>Or Rule the world?</vt:lpstr>
    </vt:vector>
  </TitlesOfParts>
  <Company>Columbia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Top Ten Things to Know about China in the World in 2016</dc:title>
  <dc:creator>Andrew J. Nathan</dc:creator>
  <cp:lastModifiedBy>Robin Martin</cp:lastModifiedBy>
  <cp:revision>86</cp:revision>
  <dcterms:created xsi:type="dcterms:W3CDTF">2016-01-04T18:14:37Z</dcterms:created>
  <dcterms:modified xsi:type="dcterms:W3CDTF">2016-02-13T16:42:41Z</dcterms:modified>
</cp:coreProperties>
</file>