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7" r:id="rId2"/>
    <p:sldId id="278" r:id="rId3"/>
    <p:sldId id="282" r:id="rId4"/>
    <p:sldId id="281" r:id="rId5"/>
    <p:sldId id="295" r:id="rId6"/>
    <p:sldId id="279" r:id="rId7"/>
    <p:sldId id="280" r:id="rId8"/>
    <p:sldId id="264" r:id="rId9"/>
    <p:sldId id="283" r:id="rId10"/>
    <p:sldId id="284" r:id="rId11"/>
    <p:sldId id="285" r:id="rId12"/>
    <p:sldId id="286" r:id="rId13"/>
    <p:sldId id="288" r:id="rId14"/>
    <p:sldId id="287" r:id="rId15"/>
    <p:sldId id="290" r:id="rId16"/>
    <p:sldId id="291" r:id="rId17"/>
    <p:sldId id="296" r:id="rId18"/>
    <p:sldId id="292" r:id="rId19"/>
    <p:sldId id="294" r:id="rId20"/>
    <p:sldId id="293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1301" y="5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B8A15-CB43-754E-8234-139566A181B9}" type="datetimeFigureOut">
              <a:rPr lang="en-US" smtClean="0"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C42B4-401C-054F-B46C-D6BE95B8A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6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94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28" name="Shape 28"/>
          <p:cNvSpPr>
            <a:spLocks noGrp="1"/>
          </p:cNvSpPr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r>
              <a:t>“Type a quote here.” 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>
                <a:solidFill>
                  <a:srgbClr val="5C86B9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hf hdr="0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775" y="477291"/>
            <a:ext cx="11390925" cy="4042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dirty="0"/>
              <a:t>China and Human Rights:</a:t>
            </a:r>
          </a:p>
          <a:p>
            <a:r>
              <a:rPr lang="en-US" sz="4400" dirty="0"/>
              <a:t>The Top Ten Things to </a:t>
            </a:r>
            <a:r>
              <a:rPr lang="en-US" sz="4400" dirty="0" smtClean="0"/>
              <a:t>Know</a:t>
            </a:r>
          </a:p>
          <a:p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sym typeface="Palatino"/>
            </a:endParaRPr>
          </a:p>
          <a:p>
            <a:pPr algn="l"/>
            <a:r>
              <a:rPr lang="en-US" sz="3200" u="sng" dirty="0" smtClean="0"/>
              <a:t>Human rights</a:t>
            </a:r>
            <a:r>
              <a:rPr lang="en-US" sz="3200" dirty="0" smtClean="0"/>
              <a:t>: an ideal with deep historical and wide cultural roots, but in the modern sense a body of international law and institutions created post-WW II, centered on the UN, and promoted by an international social movement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sym typeface="Palati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53" y="4627145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300" y="4322345"/>
            <a:ext cx="2946400" cy="276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895" y="6718300"/>
            <a:ext cx="28575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013" y="4902200"/>
            <a:ext cx="2235200" cy="363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503" y="6972300"/>
            <a:ext cx="3606800" cy="224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03" y="5092700"/>
            <a:ext cx="2501900" cy="3251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32698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129" y="1613652"/>
            <a:ext cx="3797300" cy="244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774" y="2515308"/>
            <a:ext cx="3390900" cy="238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129" y="2045408"/>
            <a:ext cx="28448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179" y="4683577"/>
            <a:ext cx="29591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9796" y="314418"/>
            <a:ext cx="1131190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/>
              <a:t>“External SD” is denied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146" y="5232361"/>
            <a:ext cx="3594100" cy="226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326" y="6761685"/>
            <a:ext cx="3327400" cy="243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3739" y="5920429"/>
            <a:ext cx="403105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Even a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Hongkong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independence movement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8150" y="6964898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748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615726" y="587669"/>
            <a:ext cx="1220664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5. Civil and Political Rights Are Abridged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sym typeface="Palatin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00" y="7429500"/>
            <a:ext cx="3784600" cy="214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6704574"/>
            <a:ext cx="22352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00" y="1756054"/>
            <a:ext cx="37973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900" y="6121211"/>
            <a:ext cx="34925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00" y="2275605"/>
            <a:ext cx="3606800" cy="2247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00" y="4703235"/>
            <a:ext cx="3403600" cy="2387600"/>
          </a:xfrm>
          <a:prstGeom prst="rect">
            <a:avLst/>
          </a:prstGeom>
        </p:spPr>
      </p:pic>
      <p:pic>
        <p:nvPicPr>
          <p:cNvPr id="12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34800" y="1505900"/>
            <a:ext cx="6492320" cy="4378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1177" y="4200050"/>
            <a:ext cx="321362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169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pic>
        <p:nvPicPr>
          <p:cNvPr id="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314" y="1711578"/>
            <a:ext cx="6952300" cy="4059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0775" y="3949904"/>
            <a:ext cx="5490433" cy="405932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532652" y="538793"/>
            <a:ext cx="435236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Information is controlled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541422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04" y="2159392"/>
            <a:ext cx="3683000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04" y="4927600"/>
            <a:ext cx="3619500" cy="224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677" y="692813"/>
            <a:ext cx="396998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Petitioning and voting at the grassroots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591" y="4876800"/>
            <a:ext cx="3530600" cy="229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591" y="2108592"/>
            <a:ext cx="3594100" cy="226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8015" y="692813"/>
            <a:ext cx="509897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The Party choses its own successors and leads the state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0915806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1598785" y="481092"/>
            <a:ext cx="895016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6. Tiananmen 1989: Democracy Denied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2279" y="1615185"/>
            <a:ext cx="97790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48" y="6581900"/>
            <a:ext cx="3479800" cy="233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52" y="6581900"/>
            <a:ext cx="34925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900" y="6569200"/>
            <a:ext cx="3479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548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2308302" y="237849"/>
            <a:ext cx="848717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7. Due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Process Remains Deficient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2965" y="1389685"/>
            <a:ext cx="3771320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200,000 lawyers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200,000 judges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99% conviction rate in criminal cases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10% citizen success in suits against government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933" y="5350681"/>
            <a:ext cx="6164416" cy="410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1889" y="5511799"/>
            <a:ext cx="6350001" cy="452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6712" y="1270127"/>
            <a:ext cx="6420355" cy="4290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69023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1963657" y="615790"/>
            <a:ext cx="902856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8. Human Rights as a Diplomatic Battle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882" y="1764499"/>
            <a:ext cx="6274547" cy="4024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6886" y="5195616"/>
            <a:ext cx="7154814" cy="4024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79" y="6036511"/>
            <a:ext cx="3644900" cy="223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0978" y="1764499"/>
            <a:ext cx="5688222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In the HR regime, states have used their sovereignty</a:t>
            </a:r>
            <a:r>
              <a:rPr kumimoji="0" lang="is-I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…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to agree to a compromise of sovereignty</a:t>
            </a:r>
            <a:r>
              <a:rPr kumimoji="0" lang="is-I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…</a:t>
            </a:r>
            <a:endParaRPr kumimoji="0" lang="en-US" sz="3000" b="0" i="0" u="none" strike="noStrike" cap="none" spc="0" normalizeH="0" baseline="0" dirty="0" smtClean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dirty="0" smtClean="0"/>
              <a:t>which makes HR a diplomatic battleground.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9267716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pic>
        <p:nvPicPr>
          <p:cNvPr id="3" name="Screen Shot 2016-01-18 at 1.33.24 PM.png"/>
          <p:cNvPicPr>
            <a:picLocks noChangeAspect="1"/>
          </p:cNvPicPr>
          <p:nvPr/>
        </p:nvPicPr>
        <p:blipFill>
          <a:blip r:embed="rId2">
            <a:extLst/>
          </a:blip>
          <a:srcRect l="6350" r="6350"/>
          <a:stretch>
            <a:fillRect/>
          </a:stretch>
        </p:blipFill>
        <p:spPr>
          <a:xfrm>
            <a:off x="5665776" y="526607"/>
            <a:ext cx="7097553" cy="407207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" name="Screen Shot 2016-01-18 at 7.13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7776" y="4997235"/>
            <a:ext cx="7491424" cy="4222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84" y="1081774"/>
            <a:ext cx="4899091" cy="3516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85" y="4997235"/>
            <a:ext cx="4779730" cy="32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40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296" y="2082624"/>
            <a:ext cx="3187700" cy="2552700"/>
          </a:xfrm>
          <a:prstGeom prst="rect">
            <a:avLst/>
          </a:prstGeom>
        </p:spPr>
      </p:pic>
      <p:pic>
        <p:nvPicPr>
          <p:cNvPr id="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539" y="4635324"/>
            <a:ext cx="6587300" cy="4940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66647" y="2353793"/>
            <a:ext cx="6065053" cy="58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526539" y="192558"/>
            <a:ext cx="1203548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9. Cultural Relativism Debate: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Is HR Western or Universal?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3017841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3290683" y="641516"/>
            <a:ext cx="598968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Asian Values or Universal Values?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745" y="1701023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45" y="4443997"/>
            <a:ext cx="3187700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61" y="2075051"/>
            <a:ext cx="28829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841" y="5602824"/>
            <a:ext cx="34925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800" y="37084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694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865864" y="237474"/>
            <a:ext cx="1146583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42950" marR="0" indent="-74295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China Supports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Human Rights in Principle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" name="22870870-1_u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9031" y="1554350"/>
            <a:ext cx="5142669" cy="76658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865864" y="1960329"/>
            <a:ext cx="6099534" cy="68428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Ratified major HR treaties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</a:t>
            </a:r>
            <a:endParaRPr kumimoji="0" lang="en-US" sz="3600" b="0" i="0" u="none" strike="noStrike" cap="none" spc="0" normalizeH="0" baseline="0" dirty="0" smtClean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 smtClean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800" dirty="0" smtClean="0"/>
              <a:t>International Covenant on Economic, Social, and Cultural Rights</a:t>
            </a:r>
          </a:p>
          <a:p>
            <a:pPr marL="457200" indent="-457200" algn="l">
              <a:buFont typeface="Wingdings" charset="2"/>
              <a:buChar char="ü"/>
            </a:pPr>
            <a:r>
              <a:rPr lang="en-US" sz="2800" dirty="0" smtClean="0"/>
              <a:t>Genocide </a:t>
            </a:r>
            <a:r>
              <a:rPr lang="en-US" sz="2800" dirty="0"/>
              <a:t>Convention</a:t>
            </a:r>
          </a:p>
          <a:p>
            <a:pPr marL="457200" indent="-457200" algn="l">
              <a:buFont typeface="Wingdings" charset="2"/>
              <a:buChar char="ü"/>
            </a:pPr>
            <a:r>
              <a:rPr lang="en-US" sz="2800" dirty="0"/>
              <a:t>Refugee Convention</a:t>
            </a:r>
          </a:p>
          <a:p>
            <a:pPr marL="457200" indent="-457200" algn="l">
              <a:buFont typeface="Wingdings" charset="2"/>
              <a:buChar char="ü"/>
            </a:pPr>
            <a:r>
              <a:rPr lang="en-US" sz="2800" dirty="0" smtClean="0"/>
              <a:t>Slavery </a:t>
            </a:r>
            <a:r>
              <a:rPr lang="en-US" sz="2800" dirty="0"/>
              <a:t>Convention</a:t>
            </a:r>
          </a:p>
          <a:p>
            <a:pPr marL="457200" indent="-457200" algn="l">
              <a:buFont typeface="Wingdings" charset="2"/>
              <a:buChar char="ü"/>
            </a:pPr>
            <a:r>
              <a:rPr lang="en-US" sz="2800" dirty="0"/>
              <a:t>Convention Against Torture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800" dirty="0" smtClean="0"/>
              <a:t>Convention on the Elimination of All Forms of Discrimination Against Women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Convention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 on the Elimination of All Forms of Racial Discrimination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800" dirty="0" smtClean="0"/>
              <a:t>Convention on the Rights of the Child</a:t>
            </a:r>
          </a:p>
        </p:txBody>
      </p:sp>
    </p:spTree>
    <p:extLst>
      <p:ext uri="{BB962C8B-B14F-4D97-AF65-F5344CB8AC3E}">
        <p14:creationId xmlns:p14="http://schemas.microsoft.com/office/powerpoint/2010/main" val="373472792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750416" y="718373"/>
            <a:ext cx="11581284" cy="6750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10. Possible Future Trajectories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/>
              <a:t>Economic: the regime is committed to progress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sz="3200" dirty="0" smtClean="0"/>
              <a:t>“New normal”: ESC rights continue to advance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sz="3200" dirty="0" smtClean="0"/>
              <a:t>Soft landing: ESC rights advance slowly or stall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sz="3200" dirty="0" smtClean="0"/>
              <a:t>Hard landing: ESC rights regress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/>
              <a:t>Political: the regime fears progress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sz="3200" dirty="0" smtClean="0"/>
              <a:t>Resilient authoritarianism: continued repression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sz="3200" dirty="0" smtClean="0"/>
              <a:t>Maoist revival: worse repression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sz="3200" dirty="0" smtClean="0"/>
              <a:t>Liberalizing reform: liberalization of media, speech, association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</a:pPr>
            <a:r>
              <a:rPr lang="en-US" sz="3200" dirty="0" smtClean="0"/>
              <a:t>Democratic transition: ambiguous, depending on stability</a:t>
            </a:r>
          </a:p>
        </p:txBody>
      </p:sp>
    </p:spTree>
    <p:extLst>
      <p:ext uri="{BB962C8B-B14F-4D97-AF65-F5344CB8AC3E}">
        <p14:creationId xmlns:p14="http://schemas.microsoft.com/office/powerpoint/2010/main" val="37873134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04" y="1905000"/>
            <a:ext cx="12322096" cy="731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6597" y="173316"/>
            <a:ext cx="1115179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China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 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Participates in UN Human Rights Council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/>
              <a:t>and Treaty Bodies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6025462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6-01-16 at 9.32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998" y="285456"/>
            <a:ext cx="8838202" cy="89211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713462" y="1448860"/>
            <a:ext cx="2778348" cy="6104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PRC constitution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Chapter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II, Articles 33-56: “Citizens’ rights”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2004 amendment: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“The state respects and preserves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human rights”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0264865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406" y="1881345"/>
            <a:ext cx="3289300" cy="5291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36" y="3967785"/>
            <a:ext cx="6616700" cy="123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336" y="1881345"/>
            <a:ext cx="6591300" cy="123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336" y="5940729"/>
            <a:ext cx="65913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079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756633" y="510698"/>
            <a:ext cx="1140000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2. Economic, Social, and Cultural Rights: Progress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sym typeface="Palatino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120" y="2009283"/>
            <a:ext cx="8919893" cy="6273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92210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3" name="Rectangle 2"/>
          <p:cNvSpPr/>
          <p:nvPr/>
        </p:nvSpPr>
        <p:spPr>
          <a:xfrm>
            <a:off x="567606" y="635460"/>
            <a:ext cx="11764094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/>
            </a:pPr>
            <a:r>
              <a:rPr lang="en-US" sz="4000" dirty="0" smtClean="0"/>
              <a:t>ESC achievements</a:t>
            </a:r>
          </a:p>
          <a:p>
            <a:pPr>
              <a:defRPr sz="3700"/>
            </a:pPr>
            <a:r>
              <a:rPr lang="en-US" sz="3600" dirty="0" smtClean="0"/>
              <a:t>(with qualifications)</a:t>
            </a:r>
          </a:p>
          <a:p>
            <a:pPr algn="l">
              <a:defRPr sz="3700"/>
            </a:pPr>
            <a:endParaRPr lang="en-US" sz="1000" dirty="0"/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Mandatory </a:t>
            </a:r>
            <a:r>
              <a:rPr lang="en-US" dirty="0"/>
              <a:t>free education: 9 </a:t>
            </a:r>
            <a:r>
              <a:rPr lang="en-US" dirty="0" smtClean="0"/>
              <a:t>years </a:t>
            </a:r>
            <a:r>
              <a:rPr lang="en-US" sz="3200" dirty="0" smtClean="0"/>
              <a:t>(not really free)</a:t>
            </a:r>
            <a:endParaRPr lang="en-US" sz="3200" dirty="0"/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Literacy</a:t>
            </a:r>
            <a:r>
              <a:rPr lang="en-US" dirty="0"/>
              <a:t>: </a:t>
            </a:r>
            <a:r>
              <a:rPr lang="en-US" dirty="0" smtClean="0"/>
              <a:t>96.4% of persons age </a:t>
            </a:r>
            <a:r>
              <a:rPr lang="en-US" dirty="0"/>
              <a:t>15 and over can read and write</a:t>
            </a:r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85% covered by health insurance </a:t>
            </a:r>
            <a:r>
              <a:rPr lang="en-US" sz="3200" dirty="0" smtClean="0"/>
              <a:t>(diverse benefits, system under construction)</a:t>
            </a:r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Forty hour work week </a:t>
            </a:r>
            <a:r>
              <a:rPr lang="en-US" sz="3200" dirty="0" smtClean="0"/>
              <a:t>(not always enforced)</a:t>
            </a:r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Unemployment rate: 4% </a:t>
            </a:r>
            <a:r>
              <a:rPr lang="en-US" sz="3200" dirty="0" smtClean="0"/>
              <a:t>(not counting rural underemployed)</a:t>
            </a:r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Mandatory age of retirement: 50-65 depending on gender </a:t>
            </a:r>
            <a:r>
              <a:rPr lang="en-US" sz="3200" dirty="0" smtClean="0"/>
              <a:t>(does not apply to rural workers, self-employed, and is too early)</a:t>
            </a:r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2000 newspapers, 3000 TV stations </a:t>
            </a:r>
            <a:r>
              <a:rPr lang="en-US" sz="3200" dirty="0" smtClean="0"/>
              <a:t>(censored)</a:t>
            </a:r>
          </a:p>
          <a:p>
            <a:pPr marL="571500" indent="-571500" algn="l">
              <a:buFont typeface="Wingdings" charset="2"/>
              <a:buChar char="ü"/>
              <a:defRPr sz="3700"/>
            </a:pPr>
            <a:r>
              <a:rPr lang="en-US" dirty="0" smtClean="0"/>
              <a:t>46% of population on Internet </a:t>
            </a:r>
            <a:r>
              <a:rPr lang="en-US" sz="3200" dirty="0" smtClean="0"/>
              <a:t>(censored)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37227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124982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3. But d</a:t>
            </a:r>
            <a:r>
              <a:rPr sz="4000" dirty="0" smtClean="0"/>
              <a:t>iscrimination</a:t>
            </a:r>
            <a:r>
              <a:rPr lang="en-US" sz="4000" dirty="0" smtClean="0"/>
              <a:t> is a widespread problem</a:t>
            </a:r>
            <a:endParaRPr sz="4000" dirty="0"/>
          </a:p>
        </p:txBody>
      </p:sp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7883" y="2175468"/>
            <a:ext cx="7176917" cy="4044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67" y="2010114"/>
            <a:ext cx="5665382" cy="4209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1964" y="5777834"/>
            <a:ext cx="3699317" cy="37979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338" y="6707936"/>
            <a:ext cx="4356100" cy="18669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596484" y="584673"/>
            <a:ext cx="12052716" cy="3226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900" dirty="0"/>
              <a:t>4. Self-</a:t>
            </a:r>
            <a:r>
              <a:rPr lang="en-US" sz="3900" dirty="0" smtClean="0"/>
              <a:t>Determination: China recognizes “internal” SD</a:t>
            </a:r>
          </a:p>
          <a:p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sym typeface="Palatino"/>
            </a:endParaRPr>
          </a:p>
          <a:p>
            <a:pPr algn="l"/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International Covenant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 on ESC Rights, International Covenant on C&amp;P Rights, 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Common Article 1: “All peoples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 have the right of self-determination.”</a:t>
            </a:r>
          </a:p>
          <a:p>
            <a:pPr algn="l"/>
            <a:endParaRPr lang="en-US" sz="1000" baseline="0" dirty="0"/>
          </a:p>
          <a:p>
            <a:pPr algn="l"/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sym typeface="Palatino"/>
              </a:rPr>
              <a:t>Law of the People’s Republic of China on Regional National Autonomy: “Regional autonomy means that the minority nationalities, under unified state leadership, practice regional autonomy in the areas where they live in concentrated communities and set up organs of self-government for the exercise of the power of autonomy.”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sym typeface="Palati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31" y="4294079"/>
            <a:ext cx="3124200" cy="260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945" y="4294079"/>
            <a:ext cx="3429000" cy="237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6897579"/>
            <a:ext cx="3568700" cy="227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626" y="7192760"/>
            <a:ext cx="3556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26" y="4548079"/>
            <a:ext cx="3467100" cy="2349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484" y="7735610"/>
            <a:ext cx="354432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s-IS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… but does not work well.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8744488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579</Words>
  <Application>Microsoft Office PowerPoint</Application>
  <PresentationFormat>Custom</PresentationFormat>
  <Paragraphs>92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Didot</vt:lpstr>
      <vt:lpstr>Helvetica</vt:lpstr>
      <vt:lpstr>Helvetica Neue</vt:lpstr>
      <vt:lpstr>Lucida Grande</vt:lpstr>
      <vt:lpstr>Palatino</vt:lpstr>
      <vt:lpstr>Wingdings</vt:lpstr>
      <vt:lpstr>Zapf Dingbats</vt:lpstr>
      <vt:lpstr>Editorial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But discrimination is a widespread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Top Ten Things to Know about China Human Rights in 2016</dc:title>
  <dc:creator>Roberta Martin</dc:creator>
  <cp:lastModifiedBy>Robin Martin</cp:lastModifiedBy>
  <cp:revision>86</cp:revision>
  <dcterms:modified xsi:type="dcterms:W3CDTF">2016-05-04T15:57:41Z</dcterms:modified>
</cp:coreProperties>
</file>