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1"/>
  </p:notesMasterIdLst>
  <p:sldIdLst>
    <p:sldId id="301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58" r:id="rId10"/>
    <p:sldId id="276" r:id="rId11"/>
    <p:sldId id="274" r:id="rId12"/>
    <p:sldId id="275" r:id="rId13"/>
    <p:sldId id="259" r:id="rId14"/>
    <p:sldId id="304" r:id="rId15"/>
    <p:sldId id="277" r:id="rId16"/>
    <p:sldId id="302" r:id="rId17"/>
    <p:sldId id="303" r:id="rId18"/>
    <p:sldId id="260" r:id="rId19"/>
    <p:sldId id="300" r:id="rId20"/>
    <p:sldId id="280" r:id="rId21"/>
    <p:sldId id="281" r:id="rId22"/>
    <p:sldId id="282" r:id="rId23"/>
    <p:sldId id="261" r:id="rId24"/>
    <p:sldId id="283" r:id="rId25"/>
    <p:sldId id="284" r:id="rId26"/>
    <p:sldId id="262" r:id="rId27"/>
    <p:sldId id="285" r:id="rId28"/>
    <p:sldId id="305" r:id="rId29"/>
    <p:sldId id="286" r:id="rId30"/>
    <p:sldId id="287" r:id="rId31"/>
    <p:sldId id="263" r:id="rId32"/>
    <p:sldId id="288" r:id="rId33"/>
    <p:sldId id="289" r:id="rId34"/>
    <p:sldId id="306" r:id="rId35"/>
    <p:sldId id="307" r:id="rId36"/>
    <p:sldId id="308" r:id="rId37"/>
    <p:sldId id="264" r:id="rId38"/>
    <p:sldId id="290" r:id="rId39"/>
    <p:sldId id="291" r:id="rId40"/>
    <p:sldId id="292" r:id="rId41"/>
    <p:sldId id="265" r:id="rId42"/>
    <p:sldId id="309" r:id="rId43"/>
    <p:sldId id="293" r:id="rId44"/>
    <p:sldId id="294" r:id="rId45"/>
    <p:sldId id="296" r:id="rId46"/>
    <p:sldId id="295" r:id="rId47"/>
    <p:sldId id="266" r:id="rId48"/>
    <p:sldId id="267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0" autoAdjust="0"/>
    <p:restoredTop sz="94257" autoAdjust="0"/>
  </p:normalViewPr>
  <p:slideViewPr>
    <p:cSldViewPr snapToGrid="0" snapToObjects="1">
      <p:cViewPr varScale="1">
        <p:scale>
          <a:sx n="56" d="100"/>
          <a:sy n="56" d="100"/>
        </p:scale>
        <p:origin x="17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88"/>
    </p:cViewPr>
  </p:sorterViewPr>
  <p:notesViewPr>
    <p:cSldViewPr snapToGrid="0" snapToObjects="1">
      <p:cViewPr varScale="1">
        <p:scale>
          <a:sx n="79" d="100"/>
          <a:sy n="79" d="100"/>
        </p:scale>
        <p:origin x="2866" y="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7BDE-50B9-3641-8628-F5FBAD44AF01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D7A9-0CCA-2841-AECE-C88E96D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the size</a:t>
            </a:r>
            <a:r>
              <a:rPr lang="en-US" baseline="0" dirty="0" smtClean="0"/>
              <a:t> of California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700,000 Koreans;</a:t>
            </a:r>
            <a:r>
              <a:rPr lang="en-US" baseline="0" dirty="0" smtClean="0"/>
              <a:t> 171000 before the war; 200000after the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700,000 Koreans;</a:t>
            </a:r>
            <a:r>
              <a:rPr lang="en-US" baseline="0" dirty="0" smtClean="0"/>
              <a:t> 171000 before the war; 200000after the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1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700,000 Koreans;</a:t>
            </a:r>
            <a:r>
              <a:rPr lang="en-US" baseline="0" dirty="0" smtClean="0"/>
              <a:t> 171000 before the war; 200000after the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G-8 2013</a:t>
            </a:r>
            <a:r>
              <a:rPr lang="en-US" baseline="0" dirty="0" smtClean="0"/>
              <a:t> Northern Ireland: PM Abe, Chancellor Merkel, PM Cameron [Putin behind?], </a:t>
            </a:r>
            <a:r>
              <a:rPr lang="en-US" baseline="0" dirty="0" err="1" smtClean="0"/>
              <a:t>Pres</a:t>
            </a:r>
            <a:r>
              <a:rPr lang="en-US" baseline="0" dirty="0" smtClean="0"/>
              <a:t> Obama, Pres. </a:t>
            </a:r>
            <a:r>
              <a:rPr lang="en-US" baseline="0" dirty="0" err="1" smtClean="0"/>
              <a:t>Hollande</a:t>
            </a:r>
            <a:r>
              <a:rPr lang="en-US" baseline="0" dirty="0" smtClean="0"/>
              <a:t>, PM Harper, Pres. </a:t>
            </a:r>
            <a:r>
              <a:rPr lang="en-US" baseline="0" dirty="0" err="1" smtClean="0"/>
              <a:t>Letta</a:t>
            </a:r>
            <a:r>
              <a:rPr lang="en-US" baseline="0" dirty="0" smtClean="0"/>
              <a:t> ]Italy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APEC meeting in Beijing Nov. 2014; not happy handshake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largest military expenditure in the world;</a:t>
            </a:r>
            <a:r>
              <a:rPr lang="en-US" baseline="0" dirty="0" smtClean="0"/>
              <a:t> fifth largest </a:t>
            </a:r>
            <a:r>
              <a:rPr lang="en-US" baseline="0" dirty="0" err="1" smtClean="0"/>
              <a:t>airforce</a:t>
            </a:r>
            <a:r>
              <a:rPr lang="en-US" baseline="0" dirty="0" smtClean="0"/>
              <a:t>;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in global firepower: US, Russia, China, </a:t>
            </a:r>
            <a:r>
              <a:rPr lang="en-US" baseline="0" dirty="0" err="1" smtClean="0"/>
              <a:t>Inda</a:t>
            </a:r>
            <a:r>
              <a:rPr lang="en-US" baseline="0" dirty="0" smtClean="0"/>
              <a:t>, UK, France, Germany, Turkey, S Korea, Japan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Abe cabinet</a:t>
            </a:r>
            <a:r>
              <a:rPr lang="en-US" baseline="0" dirty="0" smtClean="0"/>
              <a:t> Jan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700,000 Koreans;</a:t>
            </a:r>
            <a:r>
              <a:rPr lang="en-US" baseline="0" dirty="0" smtClean="0"/>
              <a:t> 171000 before the war; 200000after the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D7A9-0CCA-2841-AECE-C88E96DDEF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0F88-42C2-421D-BC30-0FA9DA19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0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5414" y="1201177"/>
            <a:ext cx="95776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latin typeface="Arial Black"/>
              <a:cs typeface="Arial Black"/>
            </a:endParaRPr>
          </a:p>
          <a:p>
            <a:pPr algn="ctr"/>
            <a:r>
              <a:rPr lang="en-US" sz="2800" dirty="0" smtClean="0">
                <a:latin typeface="Arial Black"/>
                <a:cs typeface="Arial Black"/>
              </a:rPr>
              <a:t>Top </a:t>
            </a:r>
            <a:r>
              <a:rPr lang="en-US" sz="2800" dirty="0">
                <a:latin typeface="Arial Black"/>
                <a:cs typeface="Arial Black"/>
              </a:rPr>
              <a:t>Ten Things to Know About </a:t>
            </a:r>
            <a:endParaRPr lang="en-US" sz="2800" dirty="0" smtClean="0">
              <a:latin typeface="Arial Black"/>
              <a:cs typeface="Arial Black"/>
            </a:endParaRPr>
          </a:p>
          <a:p>
            <a:pPr algn="ctr"/>
            <a:endParaRPr lang="en-US" sz="2400" dirty="0" smtClean="0">
              <a:latin typeface="Arial Black"/>
              <a:cs typeface="Arial Black"/>
            </a:endParaRPr>
          </a:p>
          <a:p>
            <a:pPr algn="ctr"/>
            <a:r>
              <a:rPr lang="en-US" sz="4000" dirty="0" smtClean="0">
                <a:latin typeface="Arial Black"/>
                <a:cs typeface="Arial Black"/>
              </a:rPr>
              <a:t>Japan </a:t>
            </a:r>
          </a:p>
          <a:p>
            <a:pPr algn="ctr"/>
            <a:endParaRPr lang="en-US" sz="2400" dirty="0" smtClean="0">
              <a:latin typeface="Arial Black"/>
              <a:cs typeface="Arial Black"/>
            </a:endParaRPr>
          </a:p>
          <a:p>
            <a:pPr algn="ctr"/>
            <a:r>
              <a:rPr lang="en-US" sz="2800" dirty="0" smtClean="0">
                <a:latin typeface="Arial Black"/>
                <a:cs typeface="Arial Black"/>
              </a:rPr>
              <a:t>in </a:t>
            </a:r>
            <a:r>
              <a:rPr lang="en-US" sz="2800" dirty="0">
                <a:latin typeface="Arial Black"/>
                <a:cs typeface="Arial Black"/>
              </a:rPr>
              <a:t>the Early </a:t>
            </a:r>
            <a:r>
              <a:rPr lang="en-US" sz="2800" dirty="0" smtClean="0">
                <a:latin typeface="Arial Black"/>
                <a:cs typeface="Arial Black"/>
              </a:rPr>
              <a:t>Twenty-First Century </a:t>
            </a:r>
          </a:p>
          <a:p>
            <a:pPr algn="ctr"/>
            <a:endParaRPr lang="en-US" sz="2800" dirty="0">
              <a:latin typeface="Arial Black"/>
              <a:cs typeface="Arial Black"/>
            </a:endParaRPr>
          </a:p>
          <a:p>
            <a:pPr algn="ctr"/>
            <a:endParaRPr lang="en-US" sz="2800" dirty="0" smtClean="0">
              <a:latin typeface="Arial Black"/>
              <a:cs typeface="Arial Black"/>
            </a:endParaRPr>
          </a:p>
          <a:p>
            <a:pPr algn="ctr"/>
            <a:r>
              <a:rPr lang="en-US" sz="2400" i="1" dirty="0" smtClean="0">
                <a:latin typeface="Arial Black"/>
              </a:rPr>
              <a:t>Carol Gluck</a:t>
            </a:r>
          </a:p>
          <a:p>
            <a:pPr algn="ctr"/>
            <a:r>
              <a:rPr lang="en-US" sz="2400" i="1" dirty="0" smtClean="0">
                <a:latin typeface="Arial Black"/>
              </a:rPr>
              <a:t>Columbia University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450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2447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9. Japan is not exotic.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tokyo sky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3" y="1253569"/>
            <a:ext cx="8075538" cy="439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5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2447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9. Japan is not exotic.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6" name="Picture 5" descr="salary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9" y="1364778"/>
            <a:ext cx="6938156" cy="39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2447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9. Japan is not exotic.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6" name="Picture 5" descr="JapanBaseb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2" y="1279647"/>
            <a:ext cx="7684786" cy="53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8. Japan is different.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819"/>
            <a:ext cx="9144000" cy="54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8. Japan is different.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8" name="Picture 7" descr="thousands of toyot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5" y="1693699"/>
            <a:ext cx="8757270" cy="491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8. Japan is different. </a:t>
            </a:r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33866" y="90780"/>
            <a:ext cx="385761" cy="1111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be cabin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525362"/>
            <a:ext cx="6744419" cy="44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2680" y="783781"/>
            <a:ext cx="6192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 Black"/>
                <a:cs typeface="Arial Black"/>
              </a:rPr>
              <a:t>8. Japan is different.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89" y="1720556"/>
            <a:ext cx="6270787" cy="43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9" y="1213163"/>
            <a:ext cx="8629890" cy="5002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755" y="424206"/>
            <a:ext cx="631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Arial Black"/>
                <a:cs typeface="Arial Black"/>
              </a:rPr>
              <a:t>8. Japan is different.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0286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7. In Japan, society is primary.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 descr="japanese 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4" y="2124727"/>
            <a:ext cx="6971817" cy="36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0286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       7. In Japan, society is primary.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19" y="1925053"/>
            <a:ext cx="4966197" cy="33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Japan-Californ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7" y="1485653"/>
            <a:ext cx="6380265" cy="47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0286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7. In Japan, society is primary.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sozzled salary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4" y="1234124"/>
            <a:ext cx="80592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0286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7. In Japan, society is primary.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festiv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52" y="1764538"/>
            <a:ext cx="6310408" cy="37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0286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7. In Japan, society is primary.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5" name="Picture 4" descr="anti immigrant sign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9" y="1341500"/>
            <a:ext cx="7046797" cy="445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5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3292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6. Japanese national identity is strong.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7" name="Picture 6" descr="replacement for rising sun fla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8" y="1614512"/>
            <a:ext cx="6876223" cy="399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3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3292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6. Japanese national identity is strong.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 descr="Japanese imperial pal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7" y="1904773"/>
            <a:ext cx="7850822" cy="45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3292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6. Japanese national identity is strong.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blog_2014_07_08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4" y="1940166"/>
            <a:ext cx="7285868" cy="4083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6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80356" cy="895407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5. Change in Japan tends to be incremental. 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4" name="Picture 3" descr="japanese-garden-texture-6-steps-by-gilliflower-via-flickr-copyright-creative-commons-attribution-noncommercial-noderivs-2-0-generic-cc-by-nc-nd-2-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0" y="1045673"/>
            <a:ext cx="6919564" cy="56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80356" cy="895407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5. Change in Japan tends to be incremental. 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0" y="1193800"/>
            <a:ext cx="7763607" cy="51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80356" cy="895407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5. Change in Japan tends to be incremental. 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" y="811282"/>
            <a:ext cx="4098044" cy="268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91" y="3529091"/>
            <a:ext cx="4444265" cy="3328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119" y="4962712"/>
            <a:ext cx="213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March 11,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80356" cy="895407"/>
          </a:xfrm>
        </p:spPr>
        <p:txBody>
          <a:bodyPr/>
          <a:lstStyle/>
          <a:p>
            <a:r>
              <a:rPr lang="en-US" sz="2800" dirty="0" smtClean="0">
                <a:latin typeface="Arial Black"/>
                <a:cs typeface="Arial Black"/>
              </a:rPr>
              <a:t>5. Change in Japan tends to be incremental. 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5" name="Picture 4" descr="Fukushima-anti-nuke-protests-Japan-460x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407"/>
            <a:ext cx="9144000" cy="496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9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8" name="Picture 7" descr="Japan Italy France edi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587781"/>
            <a:ext cx="7570787" cy="50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3-Omotesando-Guys-08-2009-001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0" y="961534"/>
            <a:ext cx="7766191" cy="632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2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5" name="Picture 4" descr="20101120_srp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08" y="1452282"/>
            <a:ext cx="9404216" cy="523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5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6" name="Picture 5" descr="japanese working wome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16621"/>
          <a:stretch/>
        </p:blipFill>
        <p:spPr>
          <a:xfrm>
            <a:off x="0" y="1611732"/>
            <a:ext cx="9144000" cy="518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7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 descr="Koreans in Jap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5" y="1696825"/>
            <a:ext cx="7787083" cy="45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58" y="1452282"/>
            <a:ext cx="5155037" cy="38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33" y="1847654"/>
            <a:ext cx="6114533" cy="34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4. Japanese society is changing shape.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5" y="1599910"/>
            <a:ext cx="4839289" cy="36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82" y="120838"/>
            <a:ext cx="7019123" cy="774570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3. Japan is a global power.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9" name="Picture 8" descr="2D9690381-ps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8" y="1106084"/>
            <a:ext cx="3308808" cy="210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" y="3419948"/>
            <a:ext cx="5137665" cy="3020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62" y="1106084"/>
            <a:ext cx="3096401" cy="34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82" y="120838"/>
            <a:ext cx="7019123" cy="774570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3. Japan is a global power.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6" name="Sushi" descr="photos.demandstudios.com-getty-article-83-207-78653132_X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9793"/>
          <a:stretch/>
        </p:blipFill>
        <p:spPr>
          <a:xfrm>
            <a:off x="302542" y="1625862"/>
            <a:ext cx="3214539" cy="4235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okem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1" y="990306"/>
            <a:ext cx="4618250" cy="2629324"/>
          </a:xfrm>
          <a:prstGeom prst="rect">
            <a:avLst/>
          </a:prstGeom>
        </p:spPr>
      </p:pic>
      <p:pic>
        <p:nvPicPr>
          <p:cNvPr id="4" name="Hello Kitt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62" y="3743794"/>
            <a:ext cx="2888724" cy="28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82" y="120838"/>
            <a:ext cx="7019123" cy="774570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3. Japan is a global power.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 descr="g8 summit lead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61" y="1169431"/>
            <a:ext cx="6260567" cy="476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10" name="Picture 9" descr="map of east as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0" y="1908881"/>
            <a:ext cx="8075538" cy="45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82" y="120838"/>
            <a:ext cx="7019123" cy="774570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3. Japan is a global power.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7" name="Picture 6" descr="japanese pko in ira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82" y="1430848"/>
            <a:ext cx="7232092" cy="40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2. Japan is re-orienting.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91" y="2057311"/>
            <a:ext cx="4531445" cy="30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2. Japan is re-orienting.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APE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9" y="1606461"/>
            <a:ext cx="8819423" cy="50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2. Japan is re-orienting.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5" name="Picture 4" descr="kbsjmu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23" y="1889871"/>
            <a:ext cx="5569227" cy="321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7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2. Japan is re-orienting.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ShinzoAbeAndXiJinpingNov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8" y="1920750"/>
            <a:ext cx="8368768" cy="43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2. Japan is re-orienting.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3" name="Picture 2" descr="comfort wom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8" y="1690689"/>
            <a:ext cx="6948706" cy="42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2. Japan is re-orienting. 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7" name="Picture 6" descr="japan asia 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" y="1463591"/>
            <a:ext cx="9003575" cy="539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8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50" y="2084667"/>
            <a:ext cx="8287008" cy="1730375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 And the </a:t>
            </a:r>
            <a:r>
              <a:rPr lang="en-US" sz="3200" u="sng" dirty="0" smtClean="0">
                <a:latin typeface="Arial Black"/>
                <a:cs typeface="Arial Black"/>
              </a:rPr>
              <a:t>Number One </a:t>
            </a:r>
            <a:r>
              <a:rPr lang="en-US" sz="3200" dirty="0" smtClean="0">
                <a:latin typeface="Arial Black"/>
                <a:cs typeface="Arial Black"/>
              </a:rPr>
              <a:t>thing to know</a:t>
            </a:r>
            <a:br>
              <a:rPr lang="en-US" sz="3200" dirty="0" smtClean="0">
                <a:latin typeface="Arial Black"/>
                <a:cs typeface="Arial Black"/>
              </a:rPr>
            </a:br>
            <a:r>
              <a:rPr lang="en-US" sz="3200" dirty="0" smtClean="0">
                <a:latin typeface="Arial Black"/>
                <a:cs typeface="Arial Black"/>
              </a:rPr>
              <a:t/>
            </a:r>
            <a:br>
              <a:rPr lang="en-US" sz="3200" dirty="0" smtClean="0">
                <a:latin typeface="Arial Black"/>
                <a:cs typeface="Arial Black"/>
              </a:rPr>
            </a:br>
            <a:r>
              <a:rPr lang="en-US" sz="3200" dirty="0">
                <a:latin typeface="Arial Black"/>
                <a:cs typeface="Arial Black"/>
              </a:rPr>
              <a:t> </a:t>
            </a:r>
            <a:r>
              <a:rPr lang="en-US" sz="3200" dirty="0" smtClean="0">
                <a:latin typeface="Arial Black"/>
                <a:cs typeface="Arial Black"/>
              </a:rPr>
              <a:t>              about Japan…</a:t>
            </a:r>
            <a:endParaRPr lang="en-US" sz="32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669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74" y="-131974"/>
            <a:ext cx="8362496" cy="253581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/>
                <a:cs typeface="Arial Black"/>
              </a:rPr>
              <a:t> …is that NOT to know about Japan</a:t>
            </a:r>
            <a:br>
              <a:rPr lang="en-US" sz="3200" dirty="0" smtClean="0">
                <a:latin typeface="Arial Black"/>
                <a:cs typeface="Arial Black"/>
              </a:rPr>
            </a:br>
            <a:r>
              <a:rPr lang="en-US" sz="3200" dirty="0">
                <a:latin typeface="Arial Black"/>
                <a:cs typeface="Arial Black"/>
              </a:rPr>
              <a:t/>
            </a:r>
            <a:br>
              <a:rPr lang="en-US" sz="3200" dirty="0">
                <a:latin typeface="Arial Black"/>
                <a:cs typeface="Arial Black"/>
              </a:rPr>
            </a:br>
            <a:r>
              <a:rPr lang="en-US" sz="3200" dirty="0" smtClean="0">
                <a:latin typeface="Arial Black"/>
                <a:cs typeface="Arial Black"/>
              </a:rPr>
              <a:t>is no longer an option</a:t>
            </a:r>
            <a:r>
              <a:rPr lang="en-US" sz="2800" dirty="0">
                <a:latin typeface="Arial Black"/>
                <a:cs typeface="Arial Black"/>
              </a:rPr>
              <a:t/>
            </a:r>
            <a:br>
              <a:rPr lang="en-US" sz="2800" dirty="0">
                <a:latin typeface="Arial Black"/>
                <a:cs typeface="Arial Black"/>
              </a:rPr>
            </a:br>
            <a:r>
              <a:rPr lang="en-US" sz="2800" dirty="0" smtClean="0">
                <a:latin typeface="Arial Black"/>
                <a:cs typeface="Arial Black"/>
              </a:rPr>
              <a:t>		</a:t>
            </a:r>
            <a:endParaRPr lang="en-US" sz="2800" dirty="0">
              <a:latin typeface="Arial Black"/>
              <a:cs typeface="Arial Black"/>
            </a:endParaRPr>
          </a:p>
        </p:txBody>
      </p:sp>
      <p:pic>
        <p:nvPicPr>
          <p:cNvPr id="4" name="Picture 3" descr="Japan on 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" y="2751340"/>
            <a:ext cx="7684786" cy="36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1" y="-223772"/>
            <a:ext cx="7748833" cy="75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4" name="Picture 3" descr="GD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0" y="1743744"/>
            <a:ext cx="8531415" cy="50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9" name="Picture 8" descr="Japan map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27" y="1595452"/>
            <a:ext cx="6268310" cy="50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11" name="Picture 10" descr="japan self defense for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3" y="1690689"/>
            <a:ext cx="8238352" cy="47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10. Japan is not a small country.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6" name="Picture 5" descr="sumo-wrest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98" y="1690689"/>
            <a:ext cx="4112003" cy="45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2447"/>
          </a:xfrm>
        </p:spPr>
        <p:txBody>
          <a:bodyPr/>
          <a:lstStyle/>
          <a:p>
            <a:r>
              <a:rPr lang="en-US" sz="3200" dirty="0" smtClean="0">
                <a:latin typeface="Arial Black"/>
                <a:cs typeface="Arial Black"/>
              </a:rPr>
              <a:t>9. Japan is not exotic.</a:t>
            </a:r>
            <a:endParaRPr lang="en-US" sz="3200" dirty="0">
              <a:latin typeface="Arial Black"/>
              <a:cs typeface="Arial Black"/>
            </a:endParaRPr>
          </a:p>
        </p:txBody>
      </p:sp>
      <p:pic>
        <p:nvPicPr>
          <p:cNvPr id="5" name="Picture 4" descr="kia-giesh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17" y="1066339"/>
            <a:ext cx="5365293" cy="544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1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542</Words>
  <Application>Microsoft Office PowerPoint</Application>
  <PresentationFormat>On-screen Show (4:3)</PresentationFormat>
  <Paragraphs>83</Paragraphs>
  <Slides>49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Office Theme</vt:lpstr>
      <vt:lpstr>PowerPoint Presentation</vt:lpstr>
      <vt:lpstr>10. Japan is not a small country.</vt:lpstr>
      <vt:lpstr>10. Japan is not a small country.</vt:lpstr>
      <vt:lpstr>10. Japan is not a small country.</vt:lpstr>
      <vt:lpstr>10. Japan is not a small country.</vt:lpstr>
      <vt:lpstr>10. Japan is not a small country.</vt:lpstr>
      <vt:lpstr>10. Japan is not a small country.</vt:lpstr>
      <vt:lpstr>10. Japan is not a small country.</vt:lpstr>
      <vt:lpstr>9. Japan is not exotic.</vt:lpstr>
      <vt:lpstr>9. Japan is not exotic.</vt:lpstr>
      <vt:lpstr>9. Japan is not exotic.</vt:lpstr>
      <vt:lpstr>9. Japan is not exotic.</vt:lpstr>
      <vt:lpstr>8. Japan is different. </vt:lpstr>
      <vt:lpstr>8. Japan is different. </vt:lpstr>
      <vt:lpstr>8. Japan is different. </vt:lpstr>
      <vt:lpstr>PowerPoint Presentation</vt:lpstr>
      <vt:lpstr>PowerPoint Presentation</vt:lpstr>
      <vt:lpstr>7. In Japan, society is primary. </vt:lpstr>
      <vt:lpstr>       7. In Japan, society is primary. </vt:lpstr>
      <vt:lpstr>7. In Japan, society is primary. </vt:lpstr>
      <vt:lpstr>7. In Japan, society is primary. </vt:lpstr>
      <vt:lpstr>7. In Japan, society is primary. </vt:lpstr>
      <vt:lpstr>6. Japanese national identity is strong. </vt:lpstr>
      <vt:lpstr>6. Japanese national identity is strong. </vt:lpstr>
      <vt:lpstr>6. Japanese national identity is strong. </vt:lpstr>
      <vt:lpstr>5. Change in Japan tends to be incremental. </vt:lpstr>
      <vt:lpstr>5. Change in Japan tends to be incremental. </vt:lpstr>
      <vt:lpstr>5. Change in Japan tends to be incremental. </vt:lpstr>
      <vt:lpstr>5. Change in Japan tends to be incremental. </vt:lpstr>
      <vt:lpstr>4. Japanese society is changing shape.</vt:lpstr>
      <vt:lpstr>4. Japanese society is changing shape.</vt:lpstr>
      <vt:lpstr>4. Japanese society is changing shape.</vt:lpstr>
      <vt:lpstr>4. Japanese society is changing shape.</vt:lpstr>
      <vt:lpstr>4. Japanese society is changing shape.</vt:lpstr>
      <vt:lpstr>4. Japanese society is changing shape.</vt:lpstr>
      <vt:lpstr>4. Japanese society is changing shape.</vt:lpstr>
      <vt:lpstr>3. Japan is a global power. </vt:lpstr>
      <vt:lpstr>3. Japan is a global power. </vt:lpstr>
      <vt:lpstr>3. Japan is a global power. </vt:lpstr>
      <vt:lpstr>3. Japan is a global power. </vt:lpstr>
      <vt:lpstr>2. Japan is re-orienting. </vt:lpstr>
      <vt:lpstr>2. Japan is re-orienting. </vt:lpstr>
      <vt:lpstr>2. Japan is re-orienting. </vt:lpstr>
      <vt:lpstr>2. Japan is re-orienting. </vt:lpstr>
      <vt:lpstr>2. Japan is re-orienting. </vt:lpstr>
      <vt:lpstr>2. Japan is re-orienting. </vt:lpstr>
      <vt:lpstr> And the Number One thing to know                 about Japan…</vt:lpstr>
      <vt:lpstr> …is that NOT to know about Japan  is no longer an option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Things to Know About  Japan  in the Early  Twenty-First Century</dc:title>
  <dc:creator>Geoffrey Waring</dc:creator>
  <cp:lastModifiedBy>Robin Martin</cp:lastModifiedBy>
  <cp:revision>51</cp:revision>
  <dcterms:created xsi:type="dcterms:W3CDTF">2015-01-05T03:04:30Z</dcterms:created>
  <dcterms:modified xsi:type="dcterms:W3CDTF">2015-01-23T14:29:20Z</dcterms:modified>
</cp:coreProperties>
</file>