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2286-3FD7-C84E-923B-AC8D8BD7208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65F1-3777-974F-B755-F46CD4E09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D5FA0B-5220-4BAE-BB1B-217B12A89473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6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C12-3E5B-374F-B5C4-7CA37E0FDBD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E47F-16E7-2544-932B-71BD6F1A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5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C12-3E5B-374F-B5C4-7CA37E0FDBD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E47F-16E7-2544-932B-71BD6F1A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2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C12-3E5B-374F-B5C4-7CA37E0FDBD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E47F-16E7-2544-932B-71BD6F1A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3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C12-3E5B-374F-B5C4-7CA37E0FDBD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E47F-16E7-2544-932B-71BD6F1A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C12-3E5B-374F-B5C4-7CA37E0FDBD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E47F-16E7-2544-932B-71BD6F1A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C12-3E5B-374F-B5C4-7CA37E0FDBD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E47F-16E7-2544-932B-71BD6F1A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C12-3E5B-374F-B5C4-7CA37E0FDBD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E47F-16E7-2544-932B-71BD6F1A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3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C12-3E5B-374F-B5C4-7CA37E0FDBD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E47F-16E7-2544-932B-71BD6F1A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4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C12-3E5B-374F-B5C4-7CA37E0FDBD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E47F-16E7-2544-932B-71BD6F1A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1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C12-3E5B-374F-B5C4-7CA37E0FDBD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E47F-16E7-2544-932B-71BD6F1A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3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C12-3E5B-374F-B5C4-7CA37E0FDBD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E47F-16E7-2544-932B-71BD6F1A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4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8AC12-3E5B-374F-B5C4-7CA37E0FDBD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9E47F-16E7-2544-932B-71BD6F1A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 Ten Things to Know about Korea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Charles K. Armstrong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0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Korean War is Not Over</a:t>
            </a:r>
            <a:endParaRPr lang="en-US" dirty="0"/>
          </a:p>
        </p:txBody>
      </p:sp>
      <p:pic>
        <p:nvPicPr>
          <p:cNvPr id="5" name="Content Placeholder 4" descr="735px-Korean_War_Korean_civilians-ca195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t="8257" b="24261"/>
          <a:stretch/>
        </p:blipFill>
        <p:spPr>
          <a:xfrm>
            <a:off x="190729" y="1417638"/>
            <a:ext cx="4131394" cy="2400404"/>
          </a:xfrm>
        </p:spPr>
      </p:pic>
      <p:pic>
        <p:nvPicPr>
          <p:cNvPr id="4" name="Picture 3" descr="IMG_060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10736"/>
          <a:stretch/>
        </p:blipFill>
        <p:spPr bwMode="auto">
          <a:xfrm>
            <a:off x="4588594" y="1600200"/>
            <a:ext cx="4364677" cy="269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013-08-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63" y="4495023"/>
            <a:ext cx="3520937" cy="2046653"/>
          </a:xfrm>
          <a:prstGeom prst="rect">
            <a:avLst/>
          </a:prstGeom>
        </p:spPr>
      </p:pic>
      <p:pic>
        <p:nvPicPr>
          <p:cNvPr id="9" name="Picture 8" descr="640px-Panmunjom_1998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 r="13360" b="32500"/>
          <a:stretch/>
        </p:blipFill>
        <p:spPr>
          <a:xfrm>
            <a:off x="190729" y="3818042"/>
            <a:ext cx="4131394" cy="288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 is On the Move!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South Korea is becoming an increasingly important actor in East Asia and the world</a:t>
            </a:r>
          </a:p>
          <a:p>
            <a:r>
              <a:rPr lang="en-US" dirty="0" smtClean="0"/>
              <a:t>South Korea has become an aid donor to developing countries</a:t>
            </a:r>
          </a:p>
          <a:p>
            <a:r>
              <a:rPr lang="en-US" dirty="0" smtClean="0"/>
              <a:t>Korean society continues to evolve and its culture increasingly well-known around the world</a:t>
            </a:r>
          </a:p>
          <a:p>
            <a:r>
              <a:rPr lang="en-US" dirty="0" smtClean="0"/>
              <a:t>The future of North Korea and North-South relations is still uncertain, but</a:t>
            </a:r>
          </a:p>
          <a:p>
            <a:r>
              <a:rPr lang="en-US" dirty="0" smtClean="0"/>
              <a:t>A unified Korea of 75 million people could a much more powerful force in the world.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082800" y="162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3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 is Not a Small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angnido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5444" y="1600200"/>
            <a:ext cx="4873625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89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Koreans Are One People, But Their Country Has Been Divided Since 1945 </a:t>
            </a:r>
            <a:endParaRPr lang="en-US" altLang="ko-KR" sz="3600" dirty="0" smtClean="0">
              <a:ea typeface="굴림" pitchFamily="34" charset="-127"/>
            </a:endParaRPr>
          </a:p>
        </p:txBody>
      </p:sp>
      <p:pic>
        <p:nvPicPr>
          <p:cNvPr id="2" name="Picture 2" descr="C:\Users\Charles\Desktop\mnkorea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2422460" cy="4724400"/>
          </a:xfrm>
          <a:prstGeom prst="rect">
            <a:avLst/>
          </a:prstGeom>
          <a:noFill/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43400"/>
            <a:ext cx="4178300" cy="19431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r="9409"/>
          <a:stretch/>
        </p:blipFill>
        <p:spPr>
          <a:xfrm>
            <a:off x="5791200" y="1828800"/>
            <a:ext cx="3083903" cy="21336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r="12281"/>
          <a:stretch/>
        </p:blipFill>
        <p:spPr>
          <a:xfrm>
            <a:off x="3200400" y="1828800"/>
            <a:ext cx="263038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Korean Culture is Distinctive From That of Its Neighbors, China and Japan </a:t>
            </a:r>
          </a:p>
        </p:txBody>
      </p:sp>
      <p:pic>
        <p:nvPicPr>
          <p:cNvPr id="9" name="Content Placeholder 8" descr="queenmi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" b="1383"/>
          <a:stretch/>
        </p:blipFill>
        <p:spPr>
          <a:xfrm>
            <a:off x="6781800" y="1371600"/>
            <a:ext cx="2157412" cy="3465512"/>
          </a:xfr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40" y="3746500"/>
            <a:ext cx="2336800" cy="3111500"/>
          </a:xfrm>
          <a:prstGeom prst="rect">
            <a:avLst/>
          </a:prstGeom>
        </p:spPr>
      </p:pic>
      <p:pic>
        <p:nvPicPr>
          <p:cNvPr id="14" name="Picture 13" descr="746px-Hyewon-Cheonggeumsangrye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0"/>
            <a:ext cx="2771084" cy="2225039"/>
          </a:xfrm>
          <a:prstGeom prst="rect">
            <a:avLst/>
          </a:prstGeom>
        </p:spPr>
      </p:pic>
      <p:pic>
        <p:nvPicPr>
          <p:cNvPr id="15" name="Picture 14" descr="sham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4549140"/>
            <a:ext cx="2697480" cy="2308860"/>
          </a:xfrm>
          <a:prstGeom prst="rect">
            <a:avLst/>
          </a:prstGeom>
        </p:spPr>
      </p:pic>
      <p:pic>
        <p:nvPicPr>
          <p:cNvPr id="8" name="Content Placeholder 8" descr="295px-Hunmin_Jeongeum.svg.png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5" b="-4735"/>
          <a:stretch>
            <a:fillRect/>
          </a:stretch>
        </p:blipFill>
        <p:spPr>
          <a:xfrm>
            <a:off x="784370" y="3749039"/>
            <a:ext cx="2472319" cy="2770669"/>
          </a:xfrm>
          <a:prstGeom prst="rect">
            <a:avLst/>
          </a:prstGeom>
        </p:spPr>
      </p:pic>
      <p:pic>
        <p:nvPicPr>
          <p:cNvPr id="2" name="Picture 1" descr="Korean_cuisine-Banchan_and_doenjang_jjigae-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0" y="1524000"/>
            <a:ext cx="2773136" cy="20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South Korea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 smtClean="0"/>
              <a:t>World’s </a:t>
            </a:r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Largest National Economy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6" name="Content Placeholder 5" descr="Samsung_Galaxy_Note_10.1_je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4" b="13714"/>
          <a:stretch>
            <a:fillRect/>
          </a:stretch>
        </p:blipFill>
        <p:spPr>
          <a:xfrm>
            <a:off x="4543967" y="1661979"/>
            <a:ext cx="4348263" cy="2391377"/>
          </a:xfrm>
        </p:spPr>
      </p:pic>
      <p:pic>
        <p:nvPicPr>
          <p:cNvPr id="7" name="Picture 6" descr="Hyundai_Verna_RC_sedan_China_2012-05-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67" y="4220308"/>
            <a:ext cx="3815828" cy="2637691"/>
          </a:xfrm>
          <a:prstGeom prst="rect">
            <a:avLst/>
          </a:prstGeom>
        </p:spPr>
      </p:pic>
      <p:pic>
        <p:nvPicPr>
          <p:cNvPr id="8" name="Picture 7" descr="450px-GwangyangIronwork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49" y="4220309"/>
            <a:ext cx="1978268" cy="2637690"/>
          </a:xfrm>
          <a:prstGeom prst="rect">
            <a:avLst/>
          </a:prstGeom>
        </p:spPr>
      </p:pic>
      <p:pic>
        <p:nvPicPr>
          <p:cNvPr id="11" name="Picture 10" descr="800px-Downtown_Seou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" y="1757675"/>
            <a:ext cx="2981625" cy="22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0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Korea </a:t>
            </a:r>
            <a:r>
              <a:rPr lang="en-US" dirty="0" smtClean="0"/>
              <a:t>Was Ahead </a:t>
            </a:r>
            <a:r>
              <a:rPr lang="en-US" dirty="0"/>
              <a:t>of the South </a:t>
            </a:r>
            <a:r>
              <a:rPr lang="en-US" dirty="0" smtClean="0"/>
              <a:t>Economically Until </a:t>
            </a:r>
            <a:r>
              <a:rPr lang="en-US" dirty="0"/>
              <a:t>the </a:t>
            </a:r>
            <a:r>
              <a:rPr lang="en-US" dirty="0" smtClean="0"/>
              <a:t>Early </a:t>
            </a:r>
            <a:r>
              <a:rPr lang="en-US" dirty="0"/>
              <a:t>1970s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6" name="Content Placeholder 5" descr="Telar_de_Seda_Huichon_(3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 b="3872"/>
          <a:stretch>
            <a:fillRect/>
          </a:stretch>
        </p:blipFill>
        <p:spPr>
          <a:xfrm>
            <a:off x="4566027" y="1923415"/>
            <a:ext cx="3635209" cy="1999225"/>
          </a:xfrm>
        </p:spPr>
      </p:pic>
      <p:pic>
        <p:nvPicPr>
          <p:cNvPr id="8" name="Picture 7" descr="Pyongyang_Facto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82" y="4098967"/>
            <a:ext cx="4064000" cy="2707640"/>
          </a:xfrm>
          <a:prstGeom prst="rect">
            <a:avLst/>
          </a:prstGeom>
        </p:spPr>
      </p:pic>
      <p:pic>
        <p:nvPicPr>
          <p:cNvPr id="9" name="Picture 8" descr="Koreian-Peninsula-at-Nig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6423"/>
            <a:ext cx="3825087" cy="382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09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There are </a:t>
            </a:r>
            <a:r>
              <a:rPr lang="en-US" sz="3200" dirty="0" smtClean="0"/>
              <a:t>More Than Five Million People </a:t>
            </a:r>
            <a:r>
              <a:rPr lang="en-US" sz="3200" dirty="0"/>
              <a:t>of Korean </a:t>
            </a:r>
            <a:r>
              <a:rPr lang="en-US" sz="3200" dirty="0" smtClean="0"/>
              <a:t>Descent Outside </a:t>
            </a:r>
            <a:r>
              <a:rPr lang="en-US" sz="3200" dirty="0"/>
              <a:t>of </a:t>
            </a:r>
            <a:r>
              <a:rPr lang="en-US" sz="3200" dirty="0" smtClean="0"/>
              <a:t>the Korean Peninsula</a:t>
            </a:r>
            <a:endParaRPr lang="en-US" sz="3200" dirty="0"/>
          </a:p>
        </p:txBody>
      </p:sp>
      <p:pic>
        <p:nvPicPr>
          <p:cNvPr id="6" name="Content Placeholder 5" descr="Day124ckoreatow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7" r="1060"/>
          <a:stretch/>
        </p:blipFill>
        <p:spPr>
          <a:xfrm>
            <a:off x="673415" y="1556096"/>
            <a:ext cx="3405552" cy="4525963"/>
          </a:xfrm>
        </p:spPr>
      </p:pic>
      <p:pic>
        <p:nvPicPr>
          <p:cNvPr id="7" name="Picture 6" descr="yanji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0" t="14030" r="14840"/>
          <a:stretch/>
        </p:blipFill>
        <p:spPr>
          <a:xfrm>
            <a:off x="4422985" y="2072139"/>
            <a:ext cx="4004310" cy="40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South Korea is </a:t>
            </a:r>
            <a:r>
              <a:rPr lang="en-US" dirty="0" smtClean="0"/>
              <a:t>Becoming </a:t>
            </a:r>
            <a:r>
              <a:rPr lang="en-US" dirty="0"/>
              <a:t>a </a:t>
            </a:r>
            <a:r>
              <a:rPr lang="en-US" dirty="0" smtClean="0"/>
              <a:t>Multi-Cultural Society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Surge in number of foreign residents: 210,000 in 2000 to 854,000 in 2008 (2% of population)</a:t>
            </a:r>
          </a:p>
          <a:p>
            <a:pPr>
              <a:buFontTx/>
              <a:buChar char="-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Rise in number of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international marriages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12,188 in 1998 to 38,491 in 2007</a:t>
            </a:r>
          </a:p>
          <a:p>
            <a:endParaRPr lang="en-US" dirty="0"/>
          </a:p>
        </p:txBody>
      </p:sp>
      <p:pic>
        <p:nvPicPr>
          <p:cNvPr id="4" name="Picture 3" descr="image0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70" y="4398963"/>
            <a:ext cx="4318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92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Korean </a:t>
            </a:r>
            <a:r>
              <a:rPr lang="en-US" sz="4000" dirty="0" smtClean="0"/>
              <a:t>Pop Culture </a:t>
            </a:r>
            <a:r>
              <a:rPr lang="en-US" sz="4000" dirty="0"/>
              <a:t>is </a:t>
            </a:r>
            <a:r>
              <a:rPr lang="en-US" sz="4000" dirty="0" smtClean="0"/>
              <a:t>Sweeping </a:t>
            </a:r>
            <a:r>
              <a:rPr lang="en-US" sz="4000" dirty="0"/>
              <a:t>the </a:t>
            </a:r>
            <a:r>
              <a:rPr lang="en-US" sz="4000" dirty="0" smtClean="0"/>
              <a:t>Globe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G.NA_at_LG_Cinema_3D_World_Festival_(2)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8753" r="27468" b="8753"/>
          <a:stretch/>
        </p:blipFill>
        <p:spPr>
          <a:xfrm>
            <a:off x="5558800" y="1229576"/>
            <a:ext cx="2985163" cy="3066404"/>
          </a:xfrm>
        </p:spPr>
      </p:pic>
      <p:pic>
        <p:nvPicPr>
          <p:cNvPr id="7" name="Picture 6" descr="FMFA_2013_(8565145586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7" y="1635119"/>
            <a:ext cx="4460188" cy="2660861"/>
          </a:xfrm>
          <a:prstGeom prst="rect">
            <a:avLst/>
          </a:prstGeom>
        </p:spPr>
      </p:pic>
      <p:pic>
        <p:nvPicPr>
          <p:cNvPr id="8" name="Picture 7" descr="Kpop_World_Festival_11_(815672741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7" y="4484042"/>
            <a:ext cx="3987573" cy="2359833"/>
          </a:xfrm>
          <a:prstGeom prst="rect">
            <a:avLst/>
          </a:prstGeom>
        </p:spPr>
      </p:pic>
      <p:pic>
        <p:nvPicPr>
          <p:cNvPr id="10" name="Picture 9" descr="Korea_KPOP_World_Festival_1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85" y="4747441"/>
            <a:ext cx="3275678" cy="20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6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214</Words>
  <Application>Microsoft Office PowerPoint</Application>
  <PresentationFormat>On-screen Show (4:3)</PresentationFormat>
  <Paragraphs>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굴림</vt:lpstr>
      <vt:lpstr>ＭＳ Ｐゴシック</vt:lpstr>
      <vt:lpstr>Arial</vt:lpstr>
      <vt:lpstr>Calibri</vt:lpstr>
      <vt:lpstr>Office Theme</vt:lpstr>
      <vt:lpstr>Top Ten Things to Know about Korea in the 21st Century</vt:lpstr>
      <vt:lpstr>Korea is Not a Small Country</vt:lpstr>
      <vt:lpstr>Koreans Are One People, But Their Country Has Been Divided Since 1945 </vt:lpstr>
      <vt:lpstr>Korean Culture is Distinctive From That of Its Neighbors, China and Japan </vt:lpstr>
      <vt:lpstr>South Korea Is the World’s 13th Largest National Economy </vt:lpstr>
      <vt:lpstr>North Korea Was Ahead of the South Economically Until the Early 1970s </vt:lpstr>
      <vt:lpstr>There are More Than Five Million People of Korean Descent Outside of the Korean Peninsula</vt:lpstr>
      <vt:lpstr>South Korea is Becoming a Multi-Cultural Society </vt:lpstr>
      <vt:lpstr>Korean Pop Culture is Sweeping the Globe </vt:lpstr>
      <vt:lpstr>The Korean War is Not Over</vt:lpstr>
      <vt:lpstr>Korea is On the Move!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Ten Things to Know about Korea in the 21st Century</dc:title>
  <dc:creator>Charles Armstrong</dc:creator>
  <cp:lastModifiedBy>SIPAIT</cp:lastModifiedBy>
  <cp:revision>9</cp:revision>
  <dcterms:created xsi:type="dcterms:W3CDTF">2014-11-13T13:59:23Z</dcterms:created>
  <dcterms:modified xsi:type="dcterms:W3CDTF">2015-02-19T21:36:01Z</dcterms:modified>
</cp:coreProperties>
</file>